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Default Extension="png" ContentType="image/png"/>
  <Override PartName="/ppt/slides/slide21.xml" ContentType="application/vnd.openxmlformats-officedocument.presentationml.slide+xml"/>
  <Override PartName="/ppt/slides/slide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31.xml" ContentType="application/vnd.openxmlformats-officedocument.presentationml.slide+xml"/>
  <Override PartName="/ppt/presentation.xml" ContentType="application/vnd.openxmlformats-officedocument.presentationml.presentation.main+xml"/>
  <Override PartName="/docProps/core.xml" ContentType="application/vnd.openxmlformats-package.core-properties+xml"/>
  <Override PartName="/ppt/theme/theme1.xml" ContentType="application/vnd.openxmlformats-officedocument.theme+xml"/>
  <Override PartName="/ppt/slides/slide10.xml" ContentType="application/vnd.openxmlformats-officedocument.presentationml.slide+xml"/>
  <Override PartName="/ppt/slideMasters/slideMaster1.xml" ContentType="application/vnd.openxmlformats-officedocument.presentationml.slideMaster+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9.xml" ContentType="application/vnd.openxmlformats-officedocument.presentationml.slide+xml"/>
  <Override PartName="/ppt/slides/slide9.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30.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8.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23.xml" ContentType="application/vnd.openxmlformats-officedocument.presentationml.slide+xml"/>
  <Override PartName="/ppt/slides/slide4.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slides/slide5.xml" ContentType="application/vnd.openxmlformats-officedocument.presentationml.slide+xml"/>
  <Override PartName="/ppt/slides/slide25.xml" ContentType="application/vnd.openxmlformats-officedocument.presentationml.slide+xml"/>
  <Override PartName="/ppt/slides/slide6.xml" ContentType="application/vnd.openxmlformats-officedocument.presentationml.slide+xml"/>
  <Override PartName="/ppt/slides/slide26.xml" ContentType="application/vnd.openxmlformats-officedocument.presentationml.slide+xml"/>
  <Override PartName="/ppt/slides/slide7.xml" ContentType="application/vnd.openxmlformats-officedocument.presentationml.slide+xml"/>
  <Override PartName="/ppt/viewProps.xml" ContentType="application/vnd.openxmlformats-officedocument.presentationml.viewProps+xml"/>
  <Override PartName="/ppt/slides/slide27.xml" ContentType="application/vnd.openxmlformats-officedocument.presentationml.slide+xml"/>
  <Override PartName="/ppt/slides/slide32.xml" ContentType="application/vnd.openxmlformats-officedocument.presentationml.slide+xml"/>
  <Override PartName="/ppt/tableStyles.xml" ContentType="application/vnd.openxmlformats-officedocument.presentationml.tableStyles+xml"/>
  <Override PartName="/ppt/theme/theme2.xml" ContentType="application/vnd.openxmlformats-officedocument.theme+xml"/>
</Types>
</file>

<file path=_rels/.rels><?xml version="1.0" encoding="UTF-8" standalone="yes"?><Relationships xmlns="http://schemas.openxmlformats.org/package/2006/relationships"><Relationship Id="rId0" Type="http://schemas.openxmlformats.org/officeDocument/2006/relationships/officeDocument" Target="ppt/presentation.xml" /><Relationship Id="rId1" Type="http://schemas.openxmlformats.org/package/2006/relationships/metadata/core-properties" Target="docProps/core.xml" /><Relationship Id="rId2" Type="http://schemas.openxmlformats.org/officeDocument/2006/relationships/extended-properties" Target="docProps/app.xml" /></Relationships>
</file>

<file path=ppt/presentation.xml><?xml version="1.0" encoding="utf-8"?>
<p:presentation xmlns:p="http://schemas.openxmlformats.org/presentationml/2006/main" xmlns:a="http://schemas.openxmlformats.org/drawingml/2006/main" xmlns:r="http://schemas.openxmlformats.org/officeDocument/2006/relationships" firstSlideNum="1">
  <p:sldMasterIdLst>
    <p:sldMasterId id="2147483648" r:id="rId0"/>
  </p:sldMasterIdLst>
  <p:notesMasterIdLst>
    <p:notesMasterId r:id="rId33"/>
  </p:notesMasterIdLst>
  <p:sldIdLst>
    <p:sldId id="256" r:id="rId1"/>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p:extLst>
    <p:ext uri="{E76CE94A-603C-4142-B9EB-6D1370010A27}"/>
    <p:ext uri="{D31A062A-798A-4329-ABDD-BBA856620510}"/>
    <p:ext uri="{FD5EFAAD-0ECE-453E-9831-46B23BE46B34}"/>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a="http://schemas.openxmlformats.org/drawingml/2006/main" lastView="sldThumbnailView">
  <p:normalViewPr horzBarState="maximized">
    <p:restoredLeft sz="15611"/>
    <p:restoredTop sz="94610"/>
  </p:normalViewPr>
  <p:slideViewPr>
    <p:cSldViewPr snapToGrid="0" snapToObjects="1">
      <p:cViewPr varScale="1">
        <p:scale>
          <a:sx n="127" d="100"/>
          <a:sy n="127" d="100"/>
        </p:scale>
        <p:origin x="536" y="192"/>
      </p:cViewPr>
      <p:guideLst/>
    </p:cSldViewPr>
  </p:slideViewPr>
  <p:notesTextViewPr>
    <p:cViewPr>
      <p:scale>
        <a:sx n="1" d="1"/>
        <a:sy n="1" d="1"/>
      </p:scale>
      <p:origin x="0" y="0"/>
    </p:cViewPr>
  </p:notesTextViewPr>
  <p:gridSpacing cx="76200" cy="76200"/>
</p:viewPr>
</file>

<file path=ppt/_rels/presentation.xml.rels><?xml version="1.0" encoding="UTF-8" standalone="yes"?><Relationships xmlns="http://schemas.openxmlformats.org/package/2006/relationships"><Relationship Id="rId0" Type="http://schemas.openxmlformats.org/officeDocument/2006/relationships/slideMaster" Target="slideMasters/slideMaster1.xml" /><Relationship Id="rId10" Type="http://schemas.openxmlformats.org/officeDocument/2006/relationships/slide" Target="slides/slide10.xml" /><Relationship Id="rId1" Type="http://schemas.openxmlformats.org/officeDocument/2006/relationships/slide" Target="slides/slide1.xml" /><Relationship Id="rId11" Type="http://schemas.openxmlformats.org/officeDocument/2006/relationships/slide" Target="slides/slide11.xml" /><Relationship Id="rId12" Type="http://schemas.openxmlformats.org/officeDocument/2006/relationships/slide" Target="slides/slide12.xml" /><Relationship Id="rId13" Type="http://schemas.openxmlformats.org/officeDocument/2006/relationships/slide" Target="slides/slide13.xml" /><Relationship Id="rId9" Type="http://schemas.openxmlformats.org/officeDocument/2006/relationships/slide" Target="slides/slide9.xml" /><Relationship Id="rId14" Type="http://schemas.openxmlformats.org/officeDocument/2006/relationships/slide" Target="slides/slide14.xml" /><Relationship Id="rId22" Type="http://schemas.openxmlformats.org/officeDocument/2006/relationships/slide" Target="slides/slide22.xml" /><Relationship Id="rId15" Type="http://schemas.openxmlformats.org/officeDocument/2006/relationships/slide" Target="slides/slide15.xml" /><Relationship Id="rId31" Type="http://schemas.openxmlformats.org/officeDocument/2006/relationships/slide" Target="slides/slide31.xml" /><Relationship Id="rId16" Type="http://schemas.openxmlformats.org/officeDocument/2006/relationships/slide" Target="slides/slide16.xml" /><Relationship Id="rId17" Type="http://schemas.openxmlformats.org/officeDocument/2006/relationships/slide" Target="slides/slide17.xml" /><Relationship Id="rId18" Type="http://schemas.openxmlformats.org/officeDocument/2006/relationships/slide" Target="slides/slide18.xml" /><Relationship Id="rId30" Type="http://schemas.openxmlformats.org/officeDocument/2006/relationships/slide" Target="slides/slide30.xml" /><Relationship Id="rId19" Type="http://schemas.openxmlformats.org/officeDocument/2006/relationships/slide" Target="slides/slide19.xml" /><Relationship Id="rId2" Type="http://schemas.openxmlformats.org/officeDocument/2006/relationships/slide" Target="slides/slide2.xml" /><Relationship Id="rId20" Type="http://schemas.openxmlformats.org/officeDocument/2006/relationships/slide" Target="slides/slide20.xml" /><Relationship Id="rId28" Type="http://schemas.openxmlformats.org/officeDocument/2006/relationships/slide" Target="slides/slide28.xml" /><Relationship Id="rId21" Type="http://schemas.openxmlformats.org/officeDocument/2006/relationships/slide" Target="slides/slide21.xml" /><Relationship Id="rId23" Type="http://schemas.openxmlformats.org/officeDocument/2006/relationships/slide" Target="slides/slide23.xml" /><Relationship Id="rId24" Type="http://schemas.openxmlformats.org/officeDocument/2006/relationships/slide" Target="slides/slide24.xml" /><Relationship Id="rId33" Type="http://schemas.openxmlformats.org/officeDocument/2006/relationships/notesMaster" Target="notesMasters/notesMaster1.xml" /><Relationship Id="rId25" Type="http://schemas.openxmlformats.org/officeDocument/2006/relationships/slide" Target="slides/slide25.xml" /><Relationship Id="rId29" Type="http://schemas.openxmlformats.org/officeDocument/2006/relationships/slide" Target="slides/slide29.xml" /><Relationship Id="rId26" Type="http://schemas.openxmlformats.org/officeDocument/2006/relationships/slide" Target="slides/slide26.xml" /><Relationship Id="rId27" Type="http://schemas.openxmlformats.org/officeDocument/2006/relationships/slide" Target="slides/slide27.xml" /><Relationship Id="rId3" Type="http://schemas.openxmlformats.org/officeDocument/2006/relationships/slide" Target="slides/slide3.xml" /><Relationship Id="rId8" Type="http://schemas.openxmlformats.org/officeDocument/2006/relationships/slide" Target="slides/slide8.xml" /><Relationship Id="rId32" Type="http://schemas.openxmlformats.org/officeDocument/2006/relationships/slide" Target="slides/slide32.xml" /><Relationship Id="rId34" Type="http://schemas.openxmlformats.org/officeDocument/2006/relationships/presProps" Target="presProps.xml" /><Relationship Id="rId35" Type="http://schemas.openxmlformats.org/officeDocument/2006/relationships/tableStyles" Target="tableStyles.xml" /><Relationship Id="rId36" Type="http://schemas.openxmlformats.org/officeDocument/2006/relationships/viewProps" Target="viewProps.xml" /><Relationship Id="rId4" Type="http://schemas.openxmlformats.org/officeDocument/2006/relationships/slide" Target="slides/slide4.xml" /><Relationship Id="rId5" Type="http://schemas.openxmlformats.org/officeDocument/2006/relationships/slide" Target="slides/slide5.xml" /><Relationship Id="rId6" Type="http://schemas.openxmlformats.org/officeDocument/2006/relationships/slide" Target="slides/slide6.xml" /><Relationship Id="rId7" Type="http://schemas.openxmlformats.org/officeDocument/2006/relationships/slide" Target="slides/slide7.xml" /></Relationships>
</file>

<file path=ppt/notesMasters/_rels/notesMaster1.xml.rels><?xml version="1.0" encoding="UTF-8" standalone="yes"?><Relationships xmlns="http://schemas.openxmlformats.org/package/2006/relationships"><Relationship Id="rId0" Type="http://schemas.openxmlformats.org/officeDocument/2006/relationships/theme" Target="../theme/theme2.xml" /></Relationships>
</file>

<file path=ppt/notesMasters/notesMaster1.xml><?xml version="1.0" encoding="utf-8"?>
<p:notesMaster xmlns:p="http://schemas.openxmlformats.org/presentationml/2006/main" xmlns:a="http://schemas.openxmlformats.org/drawing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Relationships xmlns="http://schemas.openxmlformats.org/package/2006/relationships"><Relationship Id="rId0" Type="http://schemas.openxmlformats.org/officeDocument/2006/relationships/slideMaster" Target="../slideMasters/slideMaster1.xml" /></Relationships>
</file>

<file path=ppt/slideLayouts/slideLayout1.xml><?xml version="1.0" encoding="utf-8"?>
<p:sldLayout xmlns:p="http://schemas.openxmlformats.org/presentationml/2006/main" xmlns:a="http://schemas.openxmlformats.org/drawingml/2006/main">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Relationships xmlns="http://schemas.openxmlformats.org/package/2006/relationships"><Relationship Id="rId0" Type="http://schemas.openxmlformats.org/officeDocument/2006/relationships/slideLayout" Target="../slideLayouts/slideLayout1.xml" /><Relationship Id="rId1" Type="http://schemas.openxmlformats.org/officeDocument/2006/relationships/theme" Target="../theme/theme1.xml" /></Relationships>
</file>

<file path=ppt/slideMasters/slideMaster1.xml><?xml version="1.0" encoding="utf-8"?>
<p:sldMaster xmlns:p="http://schemas.openxmlformats.org/presentationml/2006/main" xmlns:a="http://schemas.openxmlformats.org/drawing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0"/>
  </p:sldLayoutIdLst>
  <p:hf sldNum="0" hdr="0" ftr="0" dt="0"/>
  <p:txStyles>
    <p:titleStyle>
      <a:lvl1pPr algn="ctr" defTabSz="914400" rtl="0" eaLnBrk="1" latinLnBrk="0" hangingPunct="1">
        <a:spcBef>
          <a:spcPct val="1"/>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0" Type="http://schemas.openxmlformats.org/officeDocument/2006/relationships/slideLayout" Target="../slideLayouts/slideLayout1.xml" /><Relationship Id="rId1" Type="http://schemas.openxmlformats.org/officeDocument/2006/relationships/image" Target="media/image1.svg" /><Relationship Id="rId2" Type="http://schemas.openxmlformats.org/officeDocument/2006/relationships/image" Target="media/image2.png" /></Relationships>
</file>

<file path=ppt/slides/_rels/slide2.xml.rels><?xml version="1.0" encoding="UTF-8" standalone="yes"?><Relationships xmlns="http://schemas.openxmlformats.org/package/2006/relationships"><Relationship Id="rId0" Type="http://schemas.openxmlformats.org/officeDocument/2006/relationships/slideLayout" Target="../slideLayouts/slideLayout1.xml" /><Relationship Id="rId1" Type="http://schemas.openxmlformats.org/officeDocument/2006/relationships/image" Target="media/image2.png" /></Relationships>
</file>

<file path=ppt/slides/_rels/slide3.xml.rels><?xml version="1.0" encoding="UTF-8" standalone="yes"?><Relationships xmlns="http://schemas.openxmlformats.org/package/2006/relationships"><Relationship Id="rId0" Type="http://schemas.openxmlformats.org/officeDocument/2006/relationships/slideLayout" Target="../slideLayouts/slideLayout1.xml" /><Relationship Id="rId1" Type="http://schemas.openxmlformats.org/officeDocument/2006/relationships/image" Target="media/image22.png" /></Relationships>
</file>

<file path=ppt/slides/_rels/slide4.xml.rels><?xml version="1.0" encoding="UTF-8" standalone="yes"?><Relationships xmlns="http://schemas.openxmlformats.org/package/2006/relationships"><Relationship Id="rId0" Type="http://schemas.openxmlformats.org/officeDocument/2006/relationships/slideLayout" Target="../slideLayouts/slideLayout1.xml" /><Relationship Id="rId1" Type="http://schemas.openxmlformats.org/officeDocument/2006/relationships/image" Target="media/image27.svg" /><Relationship Id="rId2" Type="http://schemas.openxmlformats.org/officeDocument/2006/relationships/image" Target="media/image28.svg" /><Relationship Id="rId3" Type="http://schemas.openxmlformats.org/officeDocument/2006/relationships/image" Target="media/image29.svg" /><Relationship Id="rId4" Type="http://schemas.openxmlformats.org/officeDocument/2006/relationships/image" Target="media/image22.png" /></Relationships>
</file>

<file path=ppt/slides/_rels/slide5.xml.rels><?xml version="1.0" encoding="UTF-8" standalone="yes"?><Relationships xmlns="http://schemas.openxmlformats.org/package/2006/relationships"><Relationship Id="rId2" Type="http://schemas.openxmlformats.org/officeDocument/2006/relationships/image" Target="media/image22.png" /><Relationship Id="rId0" Type="http://schemas.openxmlformats.org/officeDocument/2006/relationships/slideLayout" Target="../slideLayouts/slideLayout1.xml" /><Relationship Id="rId1" Type="http://schemas.openxmlformats.org/officeDocument/2006/relationships/image" Target="media/image30.svg" /></Relationships>
</file>

<file path=ppt/slides/_rels/slide6.xml.rels><?xml version="1.0" encoding="UTF-8" standalone="yes"?><Relationships xmlns="http://schemas.openxmlformats.org/package/2006/relationships"><Relationship Id="rId0" Type="http://schemas.openxmlformats.org/officeDocument/2006/relationships/slideLayout" Target="../slideLayouts/slideLayout1.xml" /><Relationship Id="rId1" Type="http://schemas.openxmlformats.org/officeDocument/2006/relationships/image" Target="media/image31.png" /></Relationships>
</file>

<file path=ppt/slides/_rels/slide7.xml.rels><?xml version="1.0" encoding="UTF-8" standalone="yes"?><Relationships xmlns="http://schemas.openxmlformats.org/package/2006/relationships"><Relationship Id="rId0" Type="http://schemas.openxmlformats.org/officeDocument/2006/relationships/slideLayout" Target="../slideLayouts/slideLayout1.xml" /><Relationship Id="rId2" Type="http://schemas.openxmlformats.org/officeDocument/2006/relationships/image" Target="media/image31.png" /><Relationship Id="rId1" Type="http://schemas.openxmlformats.org/officeDocument/2006/relationships/image" Target="media/image32.svg" /></Relationships>
</file>

<file path=ppt/slides/_rels/slide8.xml.rels><?xml version="1.0" encoding="UTF-8" standalone="yes"?><Relationships xmlns="http://schemas.openxmlformats.org/package/2006/relationships"><Relationship Id="rId0" Type="http://schemas.openxmlformats.org/officeDocument/2006/relationships/slideLayout" Target="../slideLayouts/slideLayout1.xml" /><Relationship Id="rId1" Type="http://schemas.openxmlformats.org/officeDocument/2006/relationships/image" Target="media/image31.png" /></Relationships>
</file>

<file path=ppt/slides/_rels/slide9.xml.rels><?xml version="1.0" encoding="UTF-8" standalone="yes"?><Relationships xmlns="http://schemas.openxmlformats.org/package/2006/relationships"><Relationship Id="rId0" Type="http://schemas.openxmlformats.org/officeDocument/2006/relationships/slideLayout" Target="../slideLayouts/slideLayout1.xml" /><Relationship Id="rId1" Type="http://schemas.openxmlformats.org/officeDocument/2006/relationships/image" Target="media/image4.png" /></Relationships>
</file>

<file path=ppt/slides/_rels/slide10.xml.rels><?xml version="1.0" encoding="UTF-8" standalone="yes"?><Relationships xmlns="http://schemas.openxmlformats.org/package/2006/relationships"><Relationship Id="rId0" Type="http://schemas.openxmlformats.org/officeDocument/2006/relationships/slideLayout" Target="../slideLayouts/slideLayout1.xml" /><Relationship Id="rId1" Type="http://schemas.openxmlformats.org/officeDocument/2006/relationships/image" Target="media/image3.svg" /><Relationship Id="rId2" Type="http://schemas.openxmlformats.org/officeDocument/2006/relationships/image" Target="media/image4.png" /></Relationships>
</file>

<file path=ppt/slides/_rels/slide11.xml.rels><?xml version="1.0" encoding="UTF-8" standalone="yes"?><Relationships xmlns="http://schemas.openxmlformats.org/package/2006/relationships"><Relationship Id="rId0" Type="http://schemas.openxmlformats.org/officeDocument/2006/relationships/slideLayout" Target="../slideLayouts/slideLayout1.xml" /><Relationship Id="rId1" Type="http://schemas.openxmlformats.org/officeDocument/2006/relationships/image" Target="media/image5.svg" /><Relationship Id="rId2" Type="http://schemas.openxmlformats.org/officeDocument/2006/relationships/image" Target="media/image4.png" /></Relationships>
</file>

<file path=ppt/slides/_rels/slide12.xml.rels><?xml version="1.0" encoding="UTF-8" standalone="yes"?><Relationships xmlns="http://schemas.openxmlformats.org/package/2006/relationships"><Relationship Id="rId0" Type="http://schemas.openxmlformats.org/officeDocument/2006/relationships/slideLayout" Target="../slideLayouts/slideLayout1.xml" /><Relationship Id="rId1" Type="http://schemas.openxmlformats.org/officeDocument/2006/relationships/image" Target="media/image6.svg" /><Relationship Id="rId2" Type="http://schemas.openxmlformats.org/officeDocument/2006/relationships/image" Target="media/image4.png" /></Relationships>
</file>

<file path=ppt/slides/_rels/slide13.xml.rels><?xml version="1.0" encoding="UTF-8" standalone="yes"?><Relationships xmlns="http://schemas.openxmlformats.org/package/2006/relationships"><Relationship Id="rId0" Type="http://schemas.openxmlformats.org/officeDocument/2006/relationships/slideLayout" Target="../slideLayouts/slideLayout1.xml" /><Relationship Id="rId1" Type="http://schemas.openxmlformats.org/officeDocument/2006/relationships/image" Target="media/image7.png" /></Relationships>
</file>

<file path=ppt/slides/_rels/slide14.xml.rels><?xml version="1.0" encoding="UTF-8" standalone="yes"?><Relationships xmlns="http://schemas.openxmlformats.org/package/2006/relationships"><Relationship Id="rId2" Type="http://schemas.openxmlformats.org/officeDocument/2006/relationships/image" Target="media/image7.png" /><Relationship Id="rId0" Type="http://schemas.openxmlformats.org/officeDocument/2006/relationships/slideLayout" Target="../slideLayouts/slideLayout1.xml" /><Relationship Id="rId1" Type="http://schemas.openxmlformats.org/officeDocument/2006/relationships/image" Target="media/image8.svg" /></Relationships>
</file>

<file path=ppt/slides/_rels/slide15.xml.rels><?xml version="1.0" encoding="UTF-8" standalone="yes"?><Relationships xmlns="http://schemas.openxmlformats.org/package/2006/relationships"><Relationship Id="rId0" Type="http://schemas.openxmlformats.org/officeDocument/2006/relationships/slideLayout" Target="../slideLayouts/slideLayout1.xml" /><Relationship Id="rId1" Type="http://schemas.openxmlformats.org/officeDocument/2006/relationships/image" Target="media/image7.png" /></Relationships>
</file>

<file path=ppt/slides/_rels/slide16.xml.rels><?xml version="1.0" encoding="UTF-8" standalone="yes"?><Relationships xmlns="http://schemas.openxmlformats.org/package/2006/relationships"><Relationship Id="rId1" Type="http://schemas.openxmlformats.org/officeDocument/2006/relationships/image" Target="media/image9.svg" /><Relationship Id="rId0" Type="http://schemas.openxmlformats.org/officeDocument/2006/relationships/slideLayout" Target="../slideLayouts/slideLayout1.xml" /><Relationship Id="rId2" Type="http://schemas.openxmlformats.org/officeDocument/2006/relationships/image" Target="media/image7.png" /></Relationships>
</file>

<file path=ppt/slides/_rels/slide17.xml.rels><?xml version="1.0" encoding="UTF-8" standalone="yes"?><Relationships xmlns="http://schemas.openxmlformats.org/package/2006/relationships"><Relationship Id="rId0" Type="http://schemas.openxmlformats.org/officeDocument/2006/relationships/slideLayout" Target="../slideLayouts/slideLayout1.xml" /><Relationship Id="rId1" Type="http://schemas.openxmlformats.org/officeDocument/2006/relationships/image" Target="media/image10.png" /></Relationships>
</file>

<file path=ppt/slides/_rels/slide18.xml.rels><?xml version="1.0" encoding="UTF-8" standalone="yes"?><Relationships xmlns="http://schemas.openxmlformats.org/package/2006/relationships"><Relationship Id="rId0" Type="http://schemas.openxmlformats.org/officeDocument/2006/relationships/slideLayout" Target="../slideLayouts/slideLayout1.xml" /><Relationship Id="rId2" Type="http://schemas.openxmlformats.org/officeDocument/2006/relationships/image" Target="media/image10.png" /><Relationship Id="rId1" Type="http://schemas.openxmlformats.org/officeDocument/2006/relationships/image" Target="media/image11.svg" /></Relationships>
</file>

<file path=ppt/slides/_rels/slide19.xml.rels><?xml version="1.0" encoding="UTF-8" standalone="yes"?><Relationships xmlns="http://schemas.openxmlformats.org/package/2006/relationships"><Relationship Id="rId0" Type="http://schemas.openxmlformats.org/officeDocument/2006/relationships/slideLayout" Target="../slideLayouts/slideLayout1.xml" /><Relationship Id="rId1" Type="http://schemas.openxmlformats.org/officeDocument/2006/relationships/image" Target="media/image10.png" /></Relationships>
</file>

<file path=ppt/slides/_rels/slide20.xml.rels><?xml version="1.0" encoding="UTF-8" standalone="yes"?><Relationships xmlns="http://schemas.openxmlformats.org/package/2006/relationships"><Relationship Id="rId1" Type="http://schemas.openxmlformats.org/officeDocument/2006/relationships/image" Target="media/image10.png" /><Relationship Id="rId0" Type="http://schemas.openxmlformats.org/officeDocument/2006/relationships/slideLayout" Target="../slideLayouts/slideLayout1.xml" /></Relationships>
</file>

<file path=ppt/slides/_rels/slide21.xml.rels><?xml version="1.0" encoding="UTF-8" standalone="yes"?><Relationships xmlns="http://schemas.openxmlformats.org/package/2006/relationships"><Relationship Id="rId2" Type="http://schemas.openxmlformats.org/officeDocument/2006/relationships/image" Target="media/image10.png" /><Relationship Id="rId0" Type="http://schemas.openxmlformats.org/officeDocument/2006/relationships/slideLayout" Target="../slideLayouts/slideLayout1.xml" /><Relationship Id="rId1" Type="http://schemas.openxmlformats.org/officeDocument/2006/relationships/image" Target="media/image12.svg" /></Relationships>
</file>

<file path=ppt/slides/_rels/slide22.xml.rels><?xml version="1.0" encoding="UTF-8" standalone="yes"?><Relationships xmlns="http://schemas.openxmlformats.org/package/2006/relationships"><Relationship Id="rId0" Type="http://schemas.openxmlformats.org/officeDocument/2006/relationships/slideLayout" Target="../slideLayouts/slideLayout1.xml" /><Relationship Id="rId1" Type="http://schemas.openxmlformats.org/officeDocument/2006/relationships/image" Target="media/image13.svg" /><Relationship Id="rId2" Type="http://schemas.openxmlformats.org/officeDocument/2006/relationships/image" Target="media/image10.png" /></Relationships>
</file>

<file path=ppt/slides/_rels/slide23.xml.rels><?xml version="1.0" encoding="UTF-8" standalone="yes"?><Relationships xmlns="http://schemas.openxmlformats.org/package/2006/relationships"><Relationship Id="rId0" Type="http://schemas.openxmlformats.org/officeDocument/2006/relationships/slideLayout" Target="../slideLayouts/slideLayout1.xml" /><Relationship Id="rId1" Type="http://schemas.openxmlformats.org/officeDocument/2006/relationships/image" Target="media/image14.png" /></Relationships>
</file>

<file path=ppt/slides/_rels/slide24.xml.rels><?xml version="1.0" encoding="UTF-8" standalone="yes"?><Relationships xmlns="http://schemas.openxmlformats.org/package/2006/relationships"><Relationship Id="rId1" Type="http://schemas.openxmlformats.org/officeDocument/2006/relationships/image" Target="media/image14.png" /><Relationship Id="rId0" Type="http://schemas.openxmlformats.org/officeDocument/2006/relationships/slideLayout" Target="../slideLayouts/slideLayout1.xml" /></Relationships>
</file>

<file path=ppt/slides/_rels/slide25.xml.rels><?xml version="1.0" encoding="UTF-8" standalone="yes"?><Relationships xmlns="http://schemas.openxmlformats.org/package/2006/relationships"><Relationship Id="rId0" Type="http://schemas.openxmlformats.org/officeDocument/2006/relationships/slideLayout" Target="../slideLayouts/slideLayout1.xml" /><Relationship Id="rId1" Type="http://schemas.openxmlformats.org/officeDocument/2006/relationships/image" Target="media/image15.png" /></Relationships>
</file>

<file path=ppt/slides/_rels/slide26.xml.rels><?xml version="1.0" encoding="UTF-8" standalone="yes"?><Relationships xmlns="http://schemas.openxmlformats.org/package/2006/relationships"><Relationship Id="rId3" Type="http://schemas.openxmlformats.org/officeDocument/2006/relationships/image" Target="media/image18.svg" /><Relationship Id="rId0" Type="http://schemas.openxmlformats.org/officeDocument/2006/relationships/slideLayout" Target="../slideLayouts/slideLayout1.xml" /><Relationship Id="rId1" Type="http://schemas.openxmlformats.org/officeDocument/2006/relationships/image" Target="media/image16.svg" /><Relationship Id="rId2" Type="http://schemas.openxmlformats.org/officeDocument/2006/relationships/image" Target="media/image17.svg" /><Relationship Id="rId4" Type="http://schemas.openxmlformats.org/officeDocument/2006/relationships/image" Target="media/image15.png" /></Relationships>
</file>

<file path=ppt/slides/_rels/slide27.xml.rels><?xml version="1.0" encoding="UTF-8" standalone="yes"?><Relationships xmlns="http://schemas.openxmlformats.org/package/2006/relationships"><Relationship Id="rId0" Type="http://schemas.openxmlformats.org/officeDocument/2006/relationships/slideLayout" Target="../slideLayouts/slideLayout1.xml" /><Relationship Id="rId1" Type="http://schemas.openxmlformats.org/officeDocument/2006/relationships/image" Target="media/image19.png" /></Relationships>
</file>

<file path=ppt/slides/_rels/slide28.xml.rels><?xml version="1.0" encoding="UTF-8" standalone="yes"?><Relationships xmlns="http://schemas.openxmlformats.org/package/2006/relationships"><Relationship Id="rId1" Type="http://schemas.openxmlformats.org/officeDocument/2006/relationships/image" Target="media/image20.svg" /><Relationship Id="rId0" Type="http://schemas.openxmlformats.org/officeDocument/2006/relationships/slideLayout" Target="../slideLayouts/slideLayout1.xml" /><Relationship Id="rId2" Type="http://schemas.openxmlformats.org/officeDocument/2006/relationships/image" Target="media/image19.png" /></Relationships>
</file>

<file path=ppt/slides/_rels/slide29.xml.rels><?xml version="1.0" encoding="UTF-8" standalone="yes"?><Relationships xmlns="http://schemas.openxmlformats.org/package/2006/relationships"><Relationship Id="rId0" Type="http://schemas.openxmlformats.org/officeDocument/2006/relationships/slideLayout" Target="../slideLayouts/slideLayout1.xml" /><Relationship Id="rId1" Type="http://schemas.openxmlformats.org/officeDocument/2006/relationships/image" Target="media/image21.png" /></Relationships>
</file>

<file path=ppt/slides/_rels/slide30.xml.rels><?xml version="1.0" encoding="UTF-8" standalone="yes"?><Relationships xmlns="http://schemas.openxmlformats.org/package/2006/relationships"><Relationship Id="rId0" Type="http://schemas.openxmlformats.org/officeDocument/2006/relationships/slideLayout" Target="../slideLayouts/slideLayout1.xml" /><Relationship Id="rId1" Type="http://schemas.openxmlformats.org/officeDocument/2006/relationships/image" Target="media/image23.png" /></Relationships>
</file>

<file path=ppt/slides/_rels/slide31.xml.rels><?xml version="1.0" encoding="UTF-8" standalone="yes"?><Relationships xmlns="http://schemas.openxmlformats.org/package/2006/relationships"><Relationship Id="rId1" Type="http://schemas.openxmlformats.org/officeDocument/2006/relationships/image" Target="media/image24.png" /><Relationship Id="rId0" Type="http://schemas.openxmlformats.org/officeDocument/2006/relationships/slideLayout" Target="../slideLayouts/slideLayout1.xml" /></Relationships>
</file>

<file path=ppt/slides/_rels/slide32.xml.rels><?xml version="1.0" encoding="UTF-8" standalone="yes"?><Relationships xmlns="http://schemas.openxmlformats.org/package/2006/relationships"><Relationship Id="rId0" Type="http://schemas.openxmlformats.org/officeDocument/2006/relationships/slideLayout" Target="../slideLayouts/slideLayout1.xml" /><Relationship Id="rId1" Type="http://schemas.openxmlformats.org/officeDocument/2006/relationships/image" Target="media/image25.svg" /><Relationship Id="rId2" Type="http://schemas.openxmlformats.org/officeDocument/2006/relationships/image" Target="media/image26.png" /></Relationships>
</file>

<file path=ppt/slides/slide1.xml><?xml version="1.0" encoding="utf-8"?>
<p:sld xmlns:p="http://schemas.openxmlformats.org/presentationml/2006/main" xmlns:a="http://schemas.openxmlformats.org/drawingml/2006/main" xmlns:asvg="http://schemas.microsoft.com/office/drawing/2016/SVG/main" xmlns:r="http://schemas.openxmlformats.org/officeDocument/2006/relationships" xmlns:mc="http://schemas.openxmlformats.org/markup-compatibility/2006" mc:Ignorable="asvg">
  <p:cSld>
    <p:spTree>
      <p:nvGrpSpPr>
        <p:cNvPr id="1" name="" descr="&lt;Slide style={{ width: 1280, height: 720, background: '#0A1220', position: 'relative', overflow: 'hidden', fontFamily: &quot;'Microsoft YaHei', 'PingFang SC', sans-serif&quot; }}&gt;&#10;  &lt;Box style={{ position: 'absolute', top: 0, left: 0, right: 0, bottom: 0, background: 'linear-gradient(135deg, rgba(0,229,255,0.15) 0%, rgba(10,18,32,0) 48%, rgba(255,45,120,0.11) 100%)' }} /&gt;&#10;  &lt;svg width={1280} height={720} viewBox='0 0 1280 720' style={{ position: 'absolute', top: 0, left: 0 }}&gt;&#10;    &lt;g stroke='rgba(0,229,255,0.09)' strokeWidth='1'&gt;&#10;      &lt;line x1='0' y1='120' x2='1280' y2='120' /&gt;&lt;line x1='0' y1='240' x2='1280' y2='240' /&gt;&lt;line x1='0' y1='360' x2='1280' y2='360' /&gt;&lt;line x1='0' y1='480' x2='1280' y2='480' /&gt;&lt;line x1='0' y1='600' x2='1280' y2='600' /&gt;&#10;      &lt;line x1='880' y1='0' x2='880' y2='720' /&gt;&lt;line x1='1060' y1='0' x2='1060' y2='720' /&gt;&#10;    &lt;/g&gt;&#10;    &lt;circle cx='1060' cy='360' r='210' fill='none' stroke='rgba(0,229,255,0.14)' strokeWidth='1.5' /&gt;&#10;    &lt;circle cx='1060' cy='360' r='150' fill='none' stroke='rgba(255,45,120,0.16)' strokeWidth='1' strokeDasharray='6 6' /&gt;&#10;    &lt;circle cx='1060' cy='360' r='88' fill='rgba(0,229,255,0.06)' stroke='rgba(0,229,255,0.3)' strokeWidth='1' /&gt;&#10;  &lt;/svg&gt;&#10;  &lt;Image src=&quot;assets/bear_wave.png&quot; style={{ position: 'absolute', left: 890, top: 165, width: 340, height: 390, objectFit: 'contain' }} /&gt;&#10;  &lt;Text style={{ position: 'absolute', right: 48, bottom: 8, fontFamily: 'Consolas, monospace', fontSize: 190, fontWeight: 'bold', color: 'rgba(0,229,255,0.06)' }}&gt;SOP&lt;/Text&gt;&#10;  &lt;Box style={{ position: 'absolute', left: 80, top: 132, width: 760 }}&gt;&#10;    &lt;Text style={{ fontFamily: 'Consolas, monospace', fontSize: 14, letterSpacing: 4, color: '#FF2D78', fontWeight: 'bold' }}&gt;INTERNAL SOP TRAINING · V1.1&lt;/Text&gt;&#10;    &lt;Text style={{ fontSize: 70, fontWeight: 'bold', color: '#E8EEF7', lineHeight: 1.18, marginTop: 26 }}&gt;员工 SOP&lt;br /&gt;培训手册&lt;/Text&gt;&#10;    &lt;Box style={{ width: 96, height: 4, background: 'linear-gradient(90deg, #00E5FF, rgba(0,229,255,0))', marginTop: 30 }} /&gt;&#10;    &lt;Text style={{ fontSize: 24, color: '#00E5FF', letterSpacing: 6, marginTop: 26, fontWeight: 'bold' }}&gt;统一口径 · 统一流程 · 统一红线&lt;/Text&gt;&#10;  &lt;/Box&gt;&#10;  &lt;Box style={{ position: 'absolute', left: 80, bottom: 64, flexDirection: 'row', gap: 36, alignItems: 'center' }}&gt;&#10;    &lt;Text style={{ fontFamily: 'Consolas, monospace', fontSize: 12, color: 'rgba(232,238,247,0.62)', letterSpacing: 1 }}&gt;版本 &lt;span style={{ color: '#00E5FF' }}&gt;V1.1&lt;/span&gt;&lt;/Text&gt;&#10;    &lt;Text style={{ fontFamily: 'Consolas, monospace', fontSize: 12, color: 'rgba(232,238,247,0.62)', letterSpacing: 1 }}&gt;生效 &lt;span style={{ color: '#00E5FF' }}&gt;2026-09-24&lt;/span&gt;&lt;/Text&gt;&#10;    &lt;Text style={{ fontFamily: 'Consolas, monospace', fontSize: 12, color: 'rgba(232,238,247,0.62)', letterSpacing: 1 }}&gt;适用 &lt;span style={{ color: '#00E5FF' }}&gt;全体在职员工&lt;/span&gt;&lt;/Text&gt;&#10;    &lt;Text style={{ fontFamily: 'Consolas, monospace', fontSize: 12, color: '#FF2D78', letterSpacing: 1, border: '1px solid rgba(255,45,120,0.5)', padding: '3px 10px' }}&gt;内部文件 禁止外传&lt;/Text&gt;&#10;  &lt;/Box&gt;&#10;&lt;/Slide&gt;&#10;"/>
        <p:cNvGrpSpPr/>
        <p:nvPr/>
      </p:nvGrpSpPr>
      <p:grpSpPr>
        <a:xfrm>
          <a:off x="0" y="0"/>
          <a:ext cx="0" cy="0"/>
          <a:chOff x="0" y="0"/>
          <a:chExt cx="0" cy="0"/>
        </a:xfrm>
      </p:grpSpPr>
      <p:sp>
        <p:nvSpPr>
          <p:cNvPr id="2" name=""/>
          <p:cNvSpPr/>
          <p:nvPr/>
        </p:nvSpPr>
        <p:spPr>
          <a:xfrm rot="0" flipH="0" flipV="0">
            <a:off x="0" y="0"/>
            <a:ext cx="12192000" cy="6858000"/>
          </a:xfrm>
          <a:prstGeom prst="rect">
            <a:avLst/>
          </a:prstGeom>
          <a:solidFill>
            <a:srgbClr val="0A1220"/>
          </a:solidFill>
          <a:ln/>
        </p:spPr>
        <p:txBody>
          <a:bodyPr/>
          <a:p/>
        </p:txBody>
      </p:sp>
      <p:sp>
        <p:nvSpPr>
          <p:cNvPr id="3" name=""/>
          <p:cNvSpPr/>
          <p:nvPr/>
        </p:nvSpPr>
        <p:spPr>
          <a:xfrm rot="0" flipH="0" flipV="0">
            <a:off x="0" y="0"/>
            <a:ext cx="12192000" cy="6858000"/>
          </a:xfrm>
          <a:prstGeom prst="rect">
            <a:avLst/>
          </a:prstGeom>
          <a:gradFill>
            <a:gsLst>
              <a:gs pos="0">
                <a:srgbClr val="00E5FF">
                  <a:alpha val="15000"/>
                </a:srgbClr>
              </a:gs>
              <a:gs pos="48000">
                <a:srgbClr val="0A1220">
                  <a:alpha val="0"/>
                </a:srgbClr>
              </a:gs>
              <a:gs pos="100000">
                <a:srgbClr val="FF2D78">
                  <a:alpha val="11000"/>
                </a:srgbClr>
              </a:gs>
            </a:gsLst>
            <a:lin ang="2700000" scaled="1"/>
          </a:gradFill>
          <a:ln/>
        </p:spPr>
        <p:txBody>
          <a:bodyPr/>
          <a:p/>
        </p:txBody>
      </p:sp>
      <p:pic>
        <p:nvPicPr>
          <p:cNvPr id="4" name=""/>
          <p:cNvPicPr>
            <a:picLocks noChangeAspect="1"/>
          </p:cNvPicPr>
          <p:nvPr/>
        </p:nvPicPr>
        <p:blipFill>
          <a:blip r:embed="rId1">
            <a:extLst>
              <a:ext uri="{96DAC541-7B7A-43D3-8B79-37D633B846F1}">
                <asvg:svgBlip r:embed="rId1"/>
              </a:ext>
            </a:extLst>
          </a:blip>
          <a:stretch>
            <a:fillRect/>
          </a:stretch>
        </p:blipFill>
        <p:spPr>
          <a:xfrm rot="0" flipH="0" flipV="0">
            <a:off x="0" y="0"/>
            <a:ext cx="12192000" cy="6858000"/>
          </a:xfrm>
          <a:prstGeom prst="rect">
            <a:avLst/>
          </a:prstGeom>
          <a:ln/>
        </p:spPr>
      </p:pic>
      <p:pic>
        <p:nvPicPr>
          <p:cNvPr id="5" name=""/>
          <p:cNvPicPr>
            <a:picLocks noChangeAspect="1"/>
          </p:cNvPicPr>
          <p:nvPr/>
        </p:nvPicPr>
        <p:blipFill>
          <a:blip r:embed="rId2"/>
          <a:srcRect l="6410" t="0" r="6410" b="0"/>
          <a:stretch>
            <a:fillRect/>
          </a:stretch>
        </p:blipFill>
        <p:spPr>
          <a:xfrm rot="0" flipH="0" flipV="0">
            <a:off x="8477250" y="1571625"/>
            <a:ext cx="3238500" cy="3714750"/>
          </a:xfrm>
          <a:prstGeom prst="rect">
            <a:avLst/>
          </a:prstGeom>
          <a:ln/>
        </p:spPr>
      </p:pic>
      <p:sp>
        <p:nvSpPr>
          <p:cNvPr id="6" name="" descr="{&quot;isTemplate&quot;:true,&quot;type&quot;:&quot;text&quot;}"/>
          <p:cNvSpPr txBox="1"/>
          <p:nvPr/>
        </p:nvSpPr>
        <p:spPr>
          <a:xfrm rot="0" flipH="0" flipV="0">
            <a:off x="8743950" y="4610100"/>
            <a:ext cx="2990850" cy="2171700"/>
          </a:xfrm>
          <a:prstGeom prst="rect"/>
        </p:spPr>
        <p:txBody>
          <a:bodyPr wrap="none" lIns="0" tIns="0" rIns="0" bIns="0"/>
          <a:p>
            <a:pPr>
              <a:lnSpc>
                <a:spcPct val="100000"/>
              </a:lnSpc>
            </a:pPr>
            <a:r>
              <a:rPr lang="en-US" sz="14250" b="1">
                <a:solidFill>
                  <a:srgbClr val="00E5FF">
                    <a:alpha val="6000"/>
                  </a:srgbClr>
                </a:solidFill>
                <a:latin typeface="Consolas"/>
                <a:ea typeface="Consolas"/>
              </a:rPr>
              <a:t>SOP</a:t>
            </a:r>
            <a:endParaRPr/>
          </a:p>
        </p:txBody>
      </p:sp>
      <p:sp>
        <p:nvSpPr>
          <p:cNvPr id="7" name="" descr="{&quot;isTemplate&quot;:true,&quot;type&quot;:&quot;text&quot;}"/>
          <p:cNvSpPr txBox="1"/>
          <p:nvPr/>
        </p:nvSpPr>
        <p:spPr>
          <a:xfrm rot="0" flipH="0" flipV="0">
            <a:off x="762000" y="1257300"/>
            <a:ext cx="7239000" cy="161925"/>
          </a:xfrm>
          <a:prstGeom prst="rect"/>
        </p:spPr>
        <p:txBody>
          <a:bodyPr wrap="none" lIns="0" tIns="0" rIns="0" bIns="0"/>
          <a:p>
            <a:pPr>
              <a:lnSpc>
                <a:spcPct val="100000"/>
              </a:lnSpc>
            </a:pPr>
            <a:r>
              <a:rPr lang="en-US" sz="1050" b="1" spc="300">
                <a:solidFill>
                  <a:srgbClr val="FF2D78"/>
                </a:solidFill>
                <a:latin typeface="Consolas"/>
                <a:ea typeface="Consolas"/>
              </a:rPr>
              <a:t>INTERNAL SOP TRAINING · V1.1</a:t>
            </a:r>
            <a:endParaRPr/>
          </a:p>
        </p:txBody>
      </p:sp>
      <p:sp>
        <p:nvSpPr>
          <p:cNvPr id="8" name="" descr="{&quot;isTemplate&quot;:true,&quot;type&quot;:&quot;text&quot;}"/>
          <p:cNvSpPr txBox="1"/>
          <p:nvPr/>
        </p:nvSpPr>
        <p:spPr>
          <a:xfrm rot="0" flipH="0" flipV="0">
            <a:off x="762000" y="1666875"/>
            <a:ext cx="7239000" cy="1895475"/>
          </a:xfrm>
          <a:prstGeom prst="rect"/>
        </p:spPr>
        <p:txBody>
          <a:bodyPr wrap="none" lIns="0" tIns="0" rIns="0" bIns="0"/>
          <a:p>
            <a:pPr>
              <a:lnSpc>
                <a:spcPct val="118000"/>
              </a:lnSpc>
            </a:pPr>
            <a:r>
              <a:rPr lang="zh-CN" sz="5250" b="1">
                <a:solidFill>
                  <a:srgbClr val="E8EEF7"/>
                </a:solidFill>
                <a:latin typeface="Microsoft YaHei"/>
                <a:ea typeface="Microsoft YaHei"/>
              </a:rPr>
              <a:t>员工</a:t>
            </a:r>
            <a:r>
              <a:rPr lang="en-US" sz="5250" b="1">
                <a:solidFill>
                  <a:srgbClr val="E8EEF7"/>
                </a:solidFill>
                <a:latin typeface="Microsoft YaHei"/>
                <a:ea typeface="Microsoft YaHei"/>
              </a:rPr>
              <a:t xml:space="preserve"> SOP</a:t>
            </a:r>
            <a:endParaRPr/>
          </a:p>
          <a:p>
            <a:pPr>
              <a:lnSpc>
                <a:spcPct val="118000"/>
              </a:lnSpc>
            </a:pPr>
            <a:r>
              <a:rPr lang="zh-CN" sz="5250" b="1">
                <a:solidFill>
                  <a:srgbClr val="E8EEF7"/>
                </a:solidFill>
                <a:latin typeface="Microsoft YaHei"/>
                <a:ea typeface="Microsoft YaHei"/>
              </a:rPr>
              <a:t>培训手册</a:t>
            </a:r>
            <a:endParaRPr/>
          </a:p>
        </p:txBody>
      </p:sp>
      <p:sp>
        <p:nvSpPr>
          <p:cNvPr id="9" name=""/>
          <p:cNvSpPr/>
          <p:nvPr/>
        </p:nvSpPr>
        <p:spPr>
          <a:xfrm rot="0" flipH="0" flipV="0">
            <a:off x="762000" y="3848100"/>
            <a:ext cx="914400" cy="38100"/>
          </a:xfrm>
          <a:prstGeom prst="rect">
            <a:avLst/>
          </a:prstGeom>
          <a:gradFill>
            <a:gsLst>
              <a:gs pos="0">
                <a:srgbClr val="00E5FF"/>
              </a:gs>
              <a:gs pos="100000">
                <a:srgbClr val="00E5FF">
                  <a:alpha val="0"/>
                </a:srgbClr>
              </a:gs>
            </a:gsLst>
            <a:lin ang="0" scaled="1"/>
          </a:gradFill>
          <a:ln/>
        </p:spPr>
        <p:txBody>
          <a:bodyPr/>
          <a:p/>
        </p:txBody>
      </p:sp>
      <p:sp>
        <p:nvSpPr>
          <p:cNvPr id="10" name="" descr="{&quot;isTemplate&quot;:true,&quot;type&quot;:&quot;text&quot;}"/>
          <p:cNvSpPr txBox="1"/>
          <p:nvPr/>
        </p:nvSpPr>
        <p:spPr>
          <a:xfrm rot="0" flipH="0" flipV="0">
            <a:off x="762000" y="4133850"/>
            <a:ext cx="7239000" cy="276225"/>
          </a:xfrm>
          <a:prstGeom prst="rect"/>
        </p:spPr>
        <p:txBody>
          <a:bodyPr wrap="none" lIns="0" tIns="0" rIns="0" bIns="0"/>
          <a:p>
            <a:pPr>
              <a:lnSpc>
                <a:spcPct val="100000"/>
              </a:lnSpc>
            </a:pPr>
            <a:r>
              <a:rPr lang="zh-CN" sz="1800" b="1" spc="450">
                <a:solidFill>
                  <a:srgbClr val="00E5FF"/>
                </a:solidFill>
                <a:latin typeface="Microsoft YaHei"/>
                <a:ea typeface="Microsoft YaHei"/>
              </a:rPr>
              <a:t>统一口径</a:t>
            </a:r>
            <a:r>
              <a:rPr lang="en-US" sz="1800" b="1" spc="450">
                <a:solidFill>
                  <a:srgbClr val="00E5FF"/>
                </a:solidFill>
                <a:latin typeface="Microsoft YaHei"/>
                <a:ea typeface="Microsoft YaHei"/>
              </a:rPr>
              <a:t xml:space="preserve"> · </a:t>
            </a:r>
            <a:r>
              <a:rPr lang="zh-CN" sz="1800" b="1" spc="450">
                <a:solidFill>
                  <a:srgbClr val="00E5FF"/>
                </a:solidFill>
                <a:latin typeface="Microsoft YaHei"/>
                <a:ea typeface="Microsoft YaHei"/>
              </a:rPr>
              <a:t>统一流程</a:t>
            </a:r>
            <a:r>
              <a:rPr lang="en-US" sz="1800" b="1" spc="450">
                <a:solidFill>
                  <a:srgbClr val="00E5FF"/>
                </a:solidFill>
                <a:latin typeface="Microsoft YaHei"/>
                <a:ea typeface="Microsoft YaHei"/>
              </a:rPr>
              <a:t xml:space="preserve"> · </a:t>
            </a:r>
            <a:r>
              <a:rPr lang="zh-CN" sz="1800" b="1" spc="450">
                <a:solidFill>
                  <a:srgbClr val="00E5FF"/>
                </a:solidFill>
                <a:latin typeface="Microsoft YaHei"/>
                <a:ea typeface="Microsoft YaHei"/>
              </a:rPr>
              <a:t>统一红线</a:t>
            </a:r>
            <a:endParaRPr/>
          </a:p>
        </p:txBody>
      </p:sp>
      <p:sp>
        <p:nvSpPr>
          <p:cNvPr id="11" name="" descr="{&quot;isTemplate&quot;:true,&quot;type&quot;:&quot;text&quot;}"/>
          <p:cNvSpPr txBox="1"/>
          <p:nvPr/>
        </p:nvSpPr>
        <p:spPr>
          <a:xfrm rot="0" flipH="0" flipV="0">
            <a:off x="762000" y="6076950"/>
            <a:ext cx="609600" cy="142875"/>
          </a:xfrm>
          <a:prstGeom prst="rect"/>
        </p:spPr>
        <p:txBody>
          <a:bodyPr wrap="none" lIns="0" tIns="0" rIns="0" bIns="0"/>
          <a:p>
            <a:pPr>
              <a:lnSpc>
                <a:spcPct val="100000"/>
              </a:lnSpc>
            </a:pPr>
            <a:r>
              <a:rPr lang="zh-CN" sz="900" spc="75">
                <a:solidFill>
                  <a:srgbClr val="E8EEF7">
                    <a:alpha val="62000"/>
                  </a:srgbClr>
                </a:solidFill>
                <a:latin typeface="Consolas"/>
                <a:ea typeface="Consolas"/>
              </a:rPr>
              <a:t>版本</a:t>
            </a:r>
            <a:r>
              <a:rPr lang="en-US" sz="900" spc="75">
                <a:solidFill>
                  <a:srgbClr val="E8EEF7">
                    <a:alpha val="62000"/>
                  </a:srgbClr>
                </a:solidFill>
                <a:latin typeface="Consolas"/>
                <a:ea typeface="Consolas"/>
              </a:rPr>
              <a:t xml:space="preserve"> </a:t>
            </a:r>
            <a:r>
              <a:rPr lang="en-US" sz="900" spc="75">
                <a:solidFill>
                  <a:srgbClr val="00E5FF"/>
                </a:solidFill>
                <a:latin typeface="Consolas"/>
                <a:ea typeface="Consolas"/>
              </a:rPr>
              <a:t>V1.1</a:t>
            </a:r>
            <a:endParaRPr/>
          </a:p>
        </p:txBody>
      </p:sp>
      <p:sp>
        <p:nvSpPr>
          <p:cNvPr id="12" name="" descr="{&quot;isTemplate&quot;:true,&quot;type&quot;:&quot;text&quot;}"/>
          <p:cNvSpPr txBox="1"/>
          <p:nvPr/>
        </p:nvSpPr>
        <p:spPr>
          <a:xfrm rot="0" flipH="0" flipV="0">
            <a:off x="1714500" y="6076950"/>
            <a:ext cx="1047750" cy="142875"/>
          </a:xfrm>
          <a:prstGeom prst="rect"/>
        </p:spPr>
        <p:txBody>
          <a:bodyPr wrap="none" lIns="0" tIns="0" rIns="0" bIns="0"/>
          <a:p>
            <a:pPr>
              <a:lnSpc>
                <a:spcPct val="100000"/>
              </a:lnSpc>
            </a:pPr>
            <a:r>
              <a:rPr lang="zh-CN" sz="900" spc="75">
                <a:solidFill>
                  <a:srgbClr val="E8EEF7">
                    <a:alpha val="62000"/>
                  </a:srgbClr>
                </a:solidFill>
                <a:latin typeface="Consolas"/>
                <a:ea typeface="Consolas"/>
              </a:rPr>
              <a:t>生效</a:t>
            </a:r>
            <a:r>
              <a:rPr lang="en-US" sz="900" spc="75">
                <a:solidFill>
                  <a:srgbClr val="E8EEF7">
                    <a:alpha val="62000"/>
                  </a:srgbClr>
                </a:solidFill>
                <a:latin typeface="Consolas"/>
                <a:ea typeface="Consolas"/>
              </a:rPr>
              <a:t xml:space="preserve"> </a:t>
            </a:r>
            <a:r>
              <a:rPr lang="en-US" sz="900" spc="75">
                <a:solidFill>
                  <a:srgbClr val="00E5FF"/>
                </a:solidFill>
                <a:latin typeface="Consolas"/>
                <a:ea typeface="Consolas"/>
              </a:rPr>
              <a:t>2026-09-24</a:t>
            </a:r>
            <a:endParaRPr/>
          </a:p>
        </p:txBody>
      </p:sp>
      <p:sp>
        <p:nvSpPr>
          <p:cNvPr id="13" name="" descr="{&quot;isTemplate&quot;:true,&quot;type&quot;:&quot;text&quot;}"/>
          <p:cNvSpPr txBox="1"/>
          <p:nvPr/>
        </p:nvSpPr>
        <p:spPr>
          <a:xfrm rot="0" flipH="0" flipV="0">
            <a:off x="3105150" y="6076950"/>
            <a:ext cx="1066800" cy="142875"/>
          </a:xfrm>
          <a:prstGeom prst="rect"/>
        </p:spPr>
        <p:txBody>
          <a:bodyPr wrap="none" lIns="0" tIns="0" rIns="0" bIns="0"/>
          <a:p>
            <a:pPr>
              <a:lnSpc>
                <a:spcPct val="100000"/>
              </a:lnSpc>
            </a:pPr>
            <a:r>
              <a:rPr lang="zh-CN" sz="900" spc="75">
                <a:solidFill>
                  <a:srgbClr val="E8EEF7">
                    <a:alpha val="62000"/>
                  </a:srgbClr>
                </a:solidFill>
                <a:latin typeface="Consolas"/>
                <a:ea typeface="Consolas"/>
              </a:rPr>
              <a:t>适用</a:t>
            </a:r>
            <a:r>
              <a:rPr lang="en-US" sz="900" spc="75">
                <a:solidFill>
                  <a:srgbClr val="E8EEF7">
                    <a:alpha val="62000"/>
                  </a:srgbClr>
                </a:solidFill>
                <a:latin typeface="Consolas"/>
                <a:ea typeface="Consolas"/>
              </a:rPr>
              <a:t xml:space="preserve"> </a:t>
            </a:r>
            <a:r>
              <a:rPr lang="zh-CN" sz="900" spc="75">
                <a:solidFill>
                  <a:srgbClr val="00E5FF"/>
                </a:solidFill>
                <a:latin typeface="Consolas"/>
                <a:ea typeface="Consolas"/>
              </a:rPr>
              <a:t>全体在职员工</a:t>
            </a:r>
            <a:endParaRPr/>
          </a:p>
        </p:txBody>
      </p:sp>
      <p:sp>
        <p:nvSpPr>
          <p:cNvPr id="14" name=""/>
          <p:cNvSpPr/>
          <p:nvPr/>
        </p:nvSpPr>
        <p:spPr>
          <a:xfrm rot="0" flipH="0" flipV="0">
            <a:off x="4514850" y="6048375"/>
            <a:ext cx="1257300" cy="200025"/>
          </a:xfrm>
          <a:prstGeom prst="rect">
            <a:avLst/>
          </a:prstGeom>
          <a:ln w="12700">
            <a:solidFill>
              <a:srgbClr val="FF2D78">
                <a:alpha val="50000"/>
              </a:srgbClr>
            </a:solidFill>
            <a:prstDash val="solid"/>
          </a:ln>
        </p:spPr>
        <p:txBody>
          <a:bodyPr/>
          <a:p/>
        </p:txBody>
      </p:sp>
      <p:sp>
        <p:nvSpPr>
          <p:cNvPr id="15" name="" descr="{&quot;isTemplate&quot;:true,&quot;type&quot;:&quot;text&quot;}"/>
          <p:cNvSpPr txBox="1"/>
          <p:nvPr/>
        </p:nvSpPr>
        <p:spPr>
          <a:xfrm rot="0" flipH="0" flipV="0">
            <a:off x="4514850" y="6048375"/>
            <a:ext cx="1257300" cy="200025"/>
          </a:xfrm>
          <a:prstGeom prst="rect"/>
        </p:spPr>
        <p:txBody>
          <a:bodyPr wrap="none" lIns="71438" tIns="21431" rIns="71438" bIns="21431"/>
          <a:p>
            <a:pPr>
              <a:lnSpc>
                <a:spcPct val="100000"/>
              </a:lnSpc>
            </a:pPr>
            <a:r>
              <a:rPr lang="zh-CN" sz="900" spc="75">
                <a:solidFill>
                  <a:srgbClr val="FF2D78"/>
                </a:solidFill>
                <a:latin typeface="Consolas"/>
                <a:ea typeface="Consolas"/>
              </a:rPr>
              <a:t>内部文件</a:t>
            </a:r>
            <a:r>
              <a:rPr lang="en-US" sz="900" spc="75">
                <a:solidFill>
                  <a:srgbClr val="FF2D78"/>
                </a:solidFill>
                <a:latin typeface="Consolas"/>
                <a:ea typeface="Consolas"/>
              </a:rPr>
              <a:t xml:space="preserve"> </a:t>
            </a:r>
            <a:r>
              <a:rPr lang="zh-CN" sz="900" spc="75">
                <a:solidFill>
                  <a:srgbClr val="FF2D78"/>
                </a:solidFill>
                <a:latin typeface="Consolas"/>
                <a:ea typeface="Consolas"/>
              </a:rPr>
              <a:t>禁止外传</a:t>
            </a:r>
            <a:endParaRPr/>
          </a:p>
        </p:txBody>
      </p:sp>
    </p:spTree>
  </p:cSld>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74" name="" descr="&lt;Slide style={{ width: 1280, height: 720, background: '#0A1220', position: 'relative', overflow: 'hidden', flexDirection: 'row', fontFamily: &quot;'Microsoft YaHei', 'PingFang SC', sans-serif&quot; }}&gt;&#13;&#10;  &lt;Box style={{ width: 350, height: 720, background: 'linear-gradient(180deg, rgba(0,229,255,0.08), rgba(0,229,255,0.02))', borderRight: '1px solid rgba(0,229,255,0.2)', padding: '110px 40px 0 60px' }}&gt;&#13;&#10;    &lt;Text style={{ fontFamily: 'Consolas, monospace', fontSize: 13, letterSpacing: 3, color: '#FF2D78' }}&gt;CONTENTS&lt;/Text&gt;&#13;&#10;    &lt;Text style={{ fontSize: 52, fontWeight: 'bold', color: '#E8EEF7', marginTop: 14 }}&gt;目录&lt;/Text&gt;&#13;&#10;    &lt;Box style={{ width: 60, height: 3, background: '#00E5FF', marginTop: 22 }} /&gt;&#13;&#10;    &lt;Text style={{ fontSize: 15, color: 'rgba(232,238,247,0.62)', lineHeight: 1.8, marginTop: 24 }}&gt;9 门必修课 + 红线速查。&lt;br /&gt;凡对外表述与手册不一致的，一律以手册为准。&lt;/Text&gt;&#13;&#10;  &lt;/Box&gt;&#13;&#10;  &lt;Box style={{ flex: 1, height: 720, padding: '96px 56px 36px 44px', flexDirection: 'column', justifyContent: 'space-between' }}&gt;&#13;&#10;    {[&#13;&#10;      ['01', '平台定位与对外口径', '一句话口径 · 三角色 · 分成红线', 'P03–05', false],&#13;&#10;      ['02', '撮合全流程', '九步链路 · 跨岗交接铁律', 'P06–08', false],&#13;&#10;      ['03', '采集与质检', '17 项标准 · 质检五关 · A/B 级', 'P09–12', false],&#13;&#10;      ['04', '安全体系与编号', '八道防线 · 编号速认 · 销毁流程', 'P13–16', false],&#13;&#10;      ['05', '分账与税务 ★重点', '资金流 · 税务责任 · 发票 · 结算', 'P17–22', true],&#13;&#10;      ['06', '客户话术', '高频应答 · 内部三禁', 'P23–24', false],&#13;&#10;      ['07', '隐私合规', '法律依据 · 六项请求 SOP', 'P25–26', false],&#13;&#10;      ['08', '权限密钥', '权限分级 · 密钥生命周期', 'P27–28', false],&#13;&#10;      ['09', '考核与上岗', '笔试 + 实操 · 80 分合格', 'P29–30', false],&#13;&#10;    ].map((c, i) =&gt; (&#13;&#10;      &lt;Box key={i} style={{ flexDirection: 'row', alignItems: 'center', gap: 18, borderBottom: i &lt; 8 ? '1px solid rgba(0,229,255,0.12)' : 'none', paddingBottom: 7 }}&gt;&#13;&#10;        &lt;Text style={{ fontFamily: 'Consolas, monospace', fontSize: 20, fontWeight: 'bold', color: c[4] ? '#FF2D78' : '#00E5FF', width: 40 }}&gt;{c[0]}&lt;/Text&gt;&#13;&#10;        &lt;Text style={{ fontSize: 18, fontWeight: 'bold', color: '#E8EEF7', flex: 1 }}&gt;{c[1]}&lt;/Text&gt;&#13;&#10;        &lt;Text style={{ fontSize: 12.5, color: 'rgba(232,238,247,0.55)', width: 260 }}&gt;{c[2]}&lt;/Text&gt;&#13;&#10;        &lt;Text style={{ fontFamily: 'Consolas, monospace', fontSize: 12, color: 'rgba(232,238,247,0.4)', width: 64, textAlign: 'right' }}&gt;{c[3]}&lt;/Text&gt;&#13;&#10;      &lt;/Box&gt;&#13;&#10;    ))}&#13;&#10;    &lt;Box style={{ flexDirection: 'row', alignItems: 'center', gap: 18, paddingTop: 6 }}&gt;&#13;&#10;      &lt;Text style={{ fontFamily: 'Consolas, monospace', fontSize: 20, fontWeight: 'bold', color: 'rgba(232,238,247,0.45)', width: 40 }}&gt;AP&lt;/Text&gt;&#13;&#10;      &lt;Text style={{ fontSize: 18, fontWeight: 'bold', color: 'rgba(232,238,247,0.75)', flex: 1 }}&gt;红线速查卡（打印贴工位）&lt;/Text&gt;&#13;&#10;      &lt;Text style={{ fontFamily: 'Consolas, monospace', fontSize: 12, color: 'rgba(232,238,247,0.4)', width: 64, textAlign: 'right' }}&gt;P31&lt;/Text&gt;&#13;&#10;    &lt;/Box&gt;&#13;&#10;  &lt;/Box&gt;&#13;&#10;  &lt;Image src=&quot;assets/bear_wave.png&quot; style={{ position: 'absolute', left: 90, bottom: 56, width: 170, height: 180, objectFit: 'contain' }} /&gt;&#13;&#10;&lt;/Slide&gt;&#13;&#10;"/>
        <p:cNvGrpSpPr/>
        <p:nvPr/>
      </p:nvGrpSpPr>
      <p:grpSpPr>
        <a:xfrm>
          <a:off x="0" y="0"/>
          <a:ext cx="0" cy="0"/>
          <a:chOff x="0" y="0"/>
          <a:chExt cx="0" cy="0"/>
        </a:xfrm>
      </p:grpSpPr>
      <p:sp>
        <p:nvSpPr>
          <p:cNvPr id="175" name=""/>
          <p:cNvSpPr/>
          <p:nvPr/>
        </p:nvSpPr>
        <p:spPr>
          <a:xfrm rot="0" flipH="0" flipV="0">
            <a:off x="0" y="0"/>
            <a:ext cx="12192000" cy="6858000"/>
          </a:xfrm>
          <a:prstGeom prst="rect">
            <a:avLst/>
          </a:prstGeom>
          <a:solidFill>
            <a:srgbClr val="0A1220"/>
          </a:solidFill>
          <a:ln/>
        </p:spPr>
        <p:txBody>
          <a:bodyPr/>
          <a:p/>
        </p:txBody>
      </p:sp>
      <p:sp>
        <p:nvSpPr>
          <p:cNvPr id="176" name=""/>
          <p:cNvSpPr/>
          <p:nvPr/>
        </p:nvSpPr>
        <p:spPr>
          <a:xfrm rot="0" flipH="0" flipV="0">
            <a:off x="0" y="0"/>
            <a:ext cx="3324225" cy="6858000"/>
          </a:xfrm>
          <a:prstGeom prst="rect">
            <a:avLst/>
          </a:prstGeom>
          <a:gradFill>
            <a:gsLst>
              <a:gs pos="0">
                <a:srgbClr val="00E5FF">
                  <a:alpha val="8000"/>
                </a:srgbClr>
              </a:gs>
              <a:gs pos="100000">
                <a:srgbClr val="00E5FF">
                  <a:alpha val="2000"/>
                </a:srgbClr>
              </a:gs>
            </a:gsLst>
            <a:lin ang="5400000" scaled="1"/>
          </a:gradFill>
          <a:ln/>
        </p:spPr>
        <p:txBody>
          <a:bodyPr/>
          <a:p/>
        </p:txBody>
      </p:sp>
      <p:sp>
        <p:nvSpPr>
          <p:cNvPr id="177" name=""/>
          <p:cNvSpPr/>
          <p:nvPr/>
        </p:nvSpPr>
        <p:spPr>
          <a:xfrm rot="0" flipH="0" flipV="0">
            <a:off x="0" y="0"/>
            <a:ext cx="3333750" cy="6858000"/>
          </a:xfrm>
          <a:custGeom>
            <a:pathLst>
              <a:path w="350" h="720">
                <a:moveTo>
                  <a:pt x="349" y="0"/>
                </a:moveTo>
                <a:lnTo>
                  <a:pt x="350" y="0"/>
                </a:lnTo>
                <a:lnTo>
                  <a:pt x="350" y="720"/>
                </a:lnTo>
                <a:lnTo>
                  <a:pt x="349" y="720"/>
                </a:lnTo>
                <a:close/>
              </a:path>
            </a:pathLst>
          </a:custGeom>
          <a:solidFill>
            <a:srgbClr val="00E5FF">
              <a:alpha val="20000"/>
            </a:srgbClr>
          </a:solidFill>
          <a:ln/>
        </p:spPr>
        <p:txBody>
          <a:bodyPr/>
          <a:p/>
        </p:txBody>
      </p:sp>
      <p:sp>
        <p:nvSpPr>
          <p:cNvPr id="178" name="" descr="{&quot;isTemplate&quot;:true,&quot;type&quot;:&quot;text&quot;}"/>
          <p:cNvSpPr txBox="1"/>
          <p:nvPr/>
        </p:nvSpPr>
        <p:spPr>
          <a:xfrm rot="0" flipH="0" flipV="0">
            <a:off x="571500" y="1047750"/>
            <a:ext cx="2371725" cy="152400"/>
          </a:xfrm>
          <a:prstGeom prst="rect"/>
        </p:spPr>
        <p:txBody>
          <a:bodyPr wrap="none" lIns="0" tIns="0" rIns="0" bIns="0"/>
          <a:p>
            <a:pPr>
              <a:lnSpc>
                <a:spcPct val="100000"/>
              </a:lnSpc>
            </a:pPr>
            <a:r>
              <a:rPr lang="en-US" sz="975" spc="225">
                <a:solidFill>
                  <a:srgbClr val="FF2D78"/>
                </a:solidFill>
                <a:latin typeface="Consolas"/>
                <a:ea typeface="Consolas"/>
              </a:rPr>
              <a:t>CONTENTS</a:t>
            </a:r>
            <a:endParaRPr/>
          </a:p>
        </p:txBody>
      </p:sp>
      <p:sp>
        <p:nvSpPr>
          <p:cNvPr id="179" name="" descr="{&quot;isTemplate&quot;:true,&quot;type&quot;:&quot;text&quot;}"/>
          <p:cNvSpPr txBox="1"/>
          <p:nvPr/>
        </p:nvSpPr>
        <p:spPr>
          <a:xfrm rot="0" flipH="0" flipV="0">
            <a:off x="571500" y="1333500"/>
            <a:ext cx="2371725" cy="600075"/>
          </a:xfrm>
          <a:prstGeom prst="rect"/>
        </p:spPr>
        <p:txBody>
          <a:bodyPr wrap="none" lIns="0" tIns="0" rIns="0" bIns="0"/>
          <a:p>
            <a:pPr>
              <a:lnSpc>
                <a:spcPct val="100000"/>
              </a:lnSpc>
            </a:pPr>
            <a:r>
              <a:rPr lang="zh-CN" sz="3900" b="1">
                <a:solidFill>
                  <a:srgbClr val="E8EEF7"/>
                </a:solidFill>
                <a:latin typeface="Microsoft YaHei"/>
                <a:ea typeface="Microsoft YaHei"/>
              </a:rPr>
              <a:t>目录</a:t>
            </a:r>
            <a:endParaRPr/>
          </a:p>
        </p:txBody>
      </p:sp>
      <p:sp>
        <p:nvSpPr>
          <p:cNvPr id="180" name=""/>
          <p:cNvSpPr/>
          <p:nvPr/>
        </p:nvSpPr>
        <p:spPr>
          <a:xfrm rot="0" flipH="0" flipV="0">
            <a:off x="571500" y="2143125"/>
            <a:ext cx="571500" cy="28575"/>
          </a:xfrm>
          <a:prstGeom prst="rect">
            <a:avLst/>
          </a:prstGeom>
          <a:solidFill>
            <a:srgbClr val="00E5FF"/>
          </a:solidFill>
          <a:ln/>
        </p:spPr>
        <p:txBody>
          <a:bodyPr/>
          <a:p/>
        </p:txBody>
      </p:sp>
      <p:sp>
        <p:nvSpPr>
          <p:cNvPr id="181" name="" descr="{&quot;isTemplate&quot;:true,&quot;type&quot;:&quot;text&quot;}"/>
          <p:cNvSpPr txBox="1"/>
          <p:nvPr/>
        </p:nvSpPr>
        <p:spPr>
          <a:xfrm rot="0" flipH="0" flipV="0">
            <a:off x="571500" y="2400300"/>
            <a:ext cx="2371725" cy="933450"/>
          </a:xfrm>
          <a:prstGeom prst="rect"/>
        </p:spPr>
        <p:txBody>
          <a:bodyPr wrap="square" lIns="0" tIns="0" rIns="0" bIns="0">
            <a:normAutofit/>
          </a:bodyPr>
          <a:p>
            <a:pPr>
              <a:lnSpc>
                <a:spcPct val="180000"/>
              </a:lnSpc>
            </a:pPr>
            <a:r>
              <a:rPr lang="en-US" sz="1125">
                <a:solidFill>
                  <a:srgbClr val="E8EEF7">
                    <a:alpha val="62000"/>
                  </a:srgbClr>
                </a:solidFill>
                <a:latin typeface="Microsoft YaHei"/>
                <a:ea typeface="Microsoft YaHei"/>
              </a:rPr>
              <a:t xml:space="preserve">9 </a:t>
            </a:r>
            <a:r>
              <a:rPr lang="zh-CN" sz="1125">
                <a:solidFill>
                  <a:srgbClr val="E8EEF7">
                    <a:alpha val="62000"/>
                  </a:srgbClr>
                </a:solidFill>
                <a:latin typeface="Microsoft YaHei"/>
                <a:ea typeface="Microsoft YaHei"/>
              </a:rPr>
              <a:t>门必修课</a:t>
            </a:r>
            <a:r>
              <a:rPr lang="en-US" sz="1125">
                <a:solidFill>
                  <a:srgbClr val="E8EEF7">
                    <a:alpha val="62000"/>
                  </a:srgbClr>
                </a:solidFill>
                <a:latin typeface="Microsoft YaHei"/>
                <a:ea typeface="Microsoft YaHei"/>
              </a:rPr>
              <a:t xml:space="preserve"> + </a:t>
            </a:r>
            <a:r>
              <a:rPr lang="zh-CN" sz="1125">
                <a:solidFill>
                  <a:srgbClr val="E8EEF7">
                    <a:alpha val="62000"/>
                  </a:srgbClr>
                </a:solidFill>
                <a:latin typeface="Microsoft YaHei"/>
                <a:ea typeface="Microsoft YaHei"/>
              </a:rPr>
              <a:t>红线速查。</a:t>
            </a:r>
            <a:endParaRPr/>
          </a:p>
          <a:p>
            <a:pPr>
              <a:lnSpc>
                <a:spcPct val="180000"/>
              </a:lnSpc>
            </a:pPr>
            <a:r>
              <a:rPr lang="zh-CN" sz="1125">
                <a:solidFill>
                  <a:srgbClr val="E8EEF7">
                    <a:alpha val="62000"/>
                  </a:srgbClr>
                </a:solidFill>
                <a:latin typeface="Microsoft YaHei"/>
                <a:ea typeface="Microsoft YaHei"/>
              </a:rPr>
              <a:t>凡对外表述与手册不一致的，一律以手册为准。</a:t>
            </a:r>
            <a:endParaRPr/>
          </a:p>
        </p:txBody>
      </p:sp>
      <p:sp>
        <p:nvSpPr>
          <p:cNvPr id="182" name=""/>
          <p:cNvSpPr/>
          <p:nvPr/>
        </p:nvSpPr>
        <p:spPr>
          <a:xfrm rot="0" flipH="0" flipV="0">
            <a:off x="3752850" y="914400"/>
            <a:ext cx="7905750" cy="314325"/>
          </a:xfrm>
          <a:custGeom>
            <a:pathLst>
              <a:path w="830" h="33">
                <a:moveTo>
                  <a:pt x="0" y="32"/>
                </a:moveTo>
                <a:lnTo>
                  <a:pt x="830" y="32"/>
                </a:lnTo>
                <a:lnTo>
                  <a:pt x="830" y="33"/>
                </a:lnTo>
                <a:lnTo>
                  <a:pt x="0" y="33"/>
                </a:lnTo>
                <a:close/>
              </a:path>
            </a:pathLst>
          </a:custGeom>
          <a:solidFill>
            <a:srgbClr val="00E5FF">
              <a:alpha val="12000"/>
            </a:srgbClr>
          </a:solidFill>
          <a:ln/>
        </p:spPr>
        <p:txBody>
          <a:bodyPr/>
          <a:p/>
        </p:txBody>
      </p:sp>
      <p:sp>
        <p:nvSpPr>
          <p:cNvPr id="183" name="" descr="{&quot;isTemplate&quot;:true,&quot;type&quot;:&quot;text&quot;}"/>
          <p:cNvSpPr txBox="1"/>
          <p:nvPr/>
        </p:nvSpPr>
        <p:spPr>
          <a:xfrm rot="0" flipH="0" flipV="0">
            <a:off x="3752850" y="914400"/>
            <a:ext cx="381000" cy="228600"/>
          </a:xfrm>
          <a:prstGeom prst="rect"/>
        </p:spPr>
        <p:txBody>
          <a:bodyPr wrap="none" lIns="0" tIns="0" rIns="0" bIns="0"/>
          <a:p>
            <a:pPr>
              <a:lnSpc>
                <a:spcPct val="100000"/>
              </a:lnSpc>
            </a:pPr>
            <a:r>
              <a:rPr lang="en-US" sz="1500" b="1">
                <a:solidFill>
                  <a:srgbClr val="00E5FF"/>
                </a:solidFill>
                <a:latin typeface="Consolas"/>
                <a:ea typeface="Consolas"/>
              </a:rPr>
              <a:t>01</a:t>
            </a:r>
            <a:endParaRPr/>
          </a:p>
        </p:txBody>
      </p:sp>
      <p:sp>
        <p:nvSpPr>
          <p:cNvPr id="184" name="" descr="{&quot;isTemplate&quot;:true,&quot;type&quot;:&quot;text&quot;}"/>
          <p:cNvSpPr txBox="1"/>
          <p:nvPr/>
        </p:nvSpPr>
        <p:spPr>
          <a:xfrm rot="0" flipH="0" flipV="0">
            <a:off x="4305300" y="923925"/>
            <a:ext cx="3924300" cy="209550"/>
          </a:xfrm>
          <a:prstGeom prst="rect"/>
        </p:spPr>
        <p:txBody>
          <a:bodyPr wrap="none" lIns="0" tIns="0" rIns="0" bIns="0"/>
          <a:p>
            <a:pPr>
              <a:lnSpc>
                <a:spcPct val="100000"/>
              </a:lnSpc>
            </a:pPr>
            <a:r>
              <a:rPr lang="zh-CN" sz="1350" b="1">
                <a:solidFill>
                  <a:srgbClr val="E8EEF7"/>
                </a:solidFill>
                <a:latin typeface="Microsoft YaHei"/>
                <a:ea typeface="Microsoft YaHei"/>
              </a:rPr>
              <a:t>平台定位与对外口径</a:t>
            </a:r>
            <a:endParaRPr/>
          </a:p>
        </p:txBody>
      </p:sp>
      <p:sp>
        <p:nvSpPr>
          <p:cNvPr id="185" name="" descr="{&quot;isTemplate&quot;:true,&quot;type&quot;:&quot;text&quot;}"/>
          <p:cNvSpPr txBox="1"/>
          <p:nvPr/>
        </p:nvSpPr>
        <p:spPr>
          <a:xfrm rot="0" flipH="0" flipV="0">
            <a:off x="8401050" y="962025"/>
            <a:ext cx="2476500" cy="142875"/>
          </a:xfrm>
          <a:prstGeom prst="rect"/>
        </p:spPr>
        <p:txBody>
          <a:bodyPr wrap="none" lIns="0" tIns="0" rIns="0" bIns="0"/>
          <a:p>
            <a:pPr>
              <a:lnSpc>
                <a:spcPct val="100000"/>
              </a:lnSpc>
            </a:pPr>
            <a:r>
              <a:rPr lang="zh-CN" sz="938">
                <a:solidFill>
                  <a:srgbClr val="E8EEF7">
                    <a:alpha val="55000"/>
                  </a:srgbClr>
                </a:solidFill>
                <a:latin typeface="Microsoft YaHei"/>
                <a:ea typeface="Microsoft YaHei"/>
              </a:rPr>
              <a:t>一句话口径</a:t>
            </a:r>
            <a:r>
              <a:rPr lang="en-US" sz="938">
                <a:solidFill>
                  <a:srgbClr val="E8EEF7">
                    <a:alpha val="55000"/>
                  </a:srgbClr>
                </a:solidFill>
                <a:latin typeface="Microsoft YaHei"/>
                <a:ea typeface="Microsoft YaHei"/>
              </a:rPr>
              <a:t xml:space="preserve"> · </a:t>
            </a:r>
            <a:r>
              <a:rPr lang="zh-CN" sz="938">
                <a:solidFill>
                  <a:srgbClr val="E8EEF7">
                    <a:alpha val="55000"/>
                  </a:srgbClr>
                </a:solidFill>
                <a:latin typeface="Microsoft YaHei"/>
                <a:ea typeface="Microsoft YaHei"/>
              </a:rPr>
              <a:t>三角色</a:t>
            </a:r>
            <a:r>
              <a:rPr lang="en-US" sz="938">
                <a:solidFill>
                  <a:srgbClr val="E8EEF7">
                    <a:alpha val="55000"/>
                  </a:srgbClr>
                </a:solidFill>
                <a:latin typeface="Microsoft YaHei"/>
                <a:ea typeface="Microsoft YaHei"/>
              </a:rPr>
              <a:t xml:space="preserve"> · </a:t>
            </a:r>
            <a:r>
              <a:rPr lang="zh-CN" sz="938">
                <a:solidFill>
                  <a:srgbClr val="E8EEF7">
                    <a:alpha val="55000"/>
                  </a:srgbClr>
                </a:solidFill>
                <a:latin typeface="Microsoft YaHei"/>
                <a:ea typeface="Microsoft YaHei"/>
              </a:rPr>
              <a:t>分成红线</a:t>
            </a:r>
            <a:endParaRPr/>
          </a:p>
        </p:txBody>
      </p:sp>
      <p:sp>
        <p:nvSpPr>
          <p:cNvPr id="186" name="" descr="{&quot;isTemplate&quot;:true,&quot;type&quot;:&quot;text&quot;}"/>
          <p:cNvSpPr txBox="1"/>
          <p:nvPr/>
        </p:nvSpPr>
        <p:spPr>
          <a:xfrm rot="0" flipH="0" flipV="0">
            <a:off x="11049000" y="962025"/>
            <a:ext cx="609600" cy="142875"/>
          </a:xfrm>
          <a:prstGeom prst="rect"/>
        </p:spPr>
        <p:txBody>
          <a:bodyPr wrap="none" lIns="0" tIns="0" rIns="0" bIns="0"/>
          <a:p>
            <a:pPr algn="r">
              <a:lnSpc>
                <a:spcPct val="100000"/>
              </a:lnSpc>
            </a:pPr>
            <a:r>
              <a:rPr lang="en-US" sz="900">
                <a:solidFill>
                  <a:srgbClr val="E8EEF7">
                    <a:alpha val="40000"/>
                  </a:srgbClr>
                </a:solidFill>
                <a:latin typeface="Consolas"/>
                <a:ea typeface="Consolas"/>
              </a:rPr>
              <a:t>P03–05</a:t>
            </a:r>
            <a:endParaRPr/>
          </a:p>
        </p:txBody>
      </p:sp>
      <p:sp>
        <p:nvSpPr>
          <p:cNvPr id="187" name=""/>
          <p:cNvSpPr/>
          <p:nvPr/>
        </p:nvSpPr>
        <p:spPr>
          <a:xfrm rot="0" flipH="0" flipV="0">
            <a:off x="3752850" y="1504950"/>
            <a:ext cx="7905750" cy="314325"/>
          </a:xfrm>
          <a:custGeom>
            <a:pathLst>
              <a:path w="830" h="33">
                <a:moveTo>
                  <a:pt x="0" y="32"/>
                </a:moveTo>
                <a:lnTo>
                  <a:pt x="830" y="32"/>
                </a:lnTo>
                <a:lnTo>
                  <a:pt x="830" y="33"/>
                </a:lnTo>
                <a:lnTo>
                  <a:pt x="0" y="33"/>
                </a:lnTo>
                <a:close/>
              </a:path>
            </a:pathLst>
          </a:custGeom>
          <a:solidFill>
            <a:srgbClr val="00E5FF">
              <a:alpha val="12000"/>
            </a:srgbClr>
          </a:solidFill>
          <a:ln/>
        </p:spPr>
        <p:txBody>
          <a:bodyPr/>
          <a:p/>
        </p:txBody>
      </p:sp>
      <p:sp>
        <p:nvSpPr>
          <p:cNvPr id="188" name="" descr="{&quot;isTemplate&quot;:true,&quot;type&quot;:&quot;text&quot;}"/>
          <p:cNvSpPr txBox="1"/>
          <p:nvPr/>
        </p:nvSpPr>
        <p:spPr>
          <a:xfrm rot="0" flipH="0" flipV="0">
            <a:off x="3752850" y="1504950"/>
            <a:ext cx="381000" cy="228600"/>
          </a:xfrm>
          <a:prstGeom prst="rect"/>
        </p:spPr>
        <p:txBody>
          <a:bodyPr wrap="none" lIns="0" tIns="0" rIns="0" bIns="0"/>
          <a:p>
            <a:pPr>
              <a:lnSpc>
                <a:spcPct val="100000"/>
              </a:lnSpc>
            </a:pPr>
            <a:r>
              <a:rPr lang="en-US" sz="1500" b="1">
                <a:solidFill>
                  <a:srgbClr val="00E5FF"/>
                </a:solidFill>
                <a:latin typeface="Consolas"/>
                <a:ea typeface="Consolas"/>
              </a:rPr>
              <a:t>02</a:t>
            </a:r>
            <a:endParaRPr/>
          </a:p>
        </p:txBody>
      </p:sp>
      <p:sp>
        <p:nvSpPr>
          <p:cNvPr id="189" name="" descr="{&quot;isTemplate&quot;:true,&quot;type&quot;:&quot;text&quot;}"/>
          <p:cNvSpPr txBox="1"/>
          <p:nvPr/>
        </p:nvSpPr>
        <p:spPr>
          <a:xfrm rot="0" flipH="0" flipV="0">
            <a:off x="4305300" y="1514475"/>
            <a:ext cx="3924300" cy="209550"/>
          </a:xfrm>
          <a:prstGeom prst="rect"/>
        </p:spPr>
        <p:txBody>
          <a:bodyPr wrap="none" lIns="0" tIns="0" rIns="0" bIns="0"/>
          <a:p>
            <a:pPr>
              <a:lnSpc>
                <a:spcPct val="100000"/>
              </a:lnSpc>
            </a:pPr>
            <a:r>
              <a:rPr lang="zh-CN" sz="1350" b="1">
                <a:solidFill>
                  <a:srgbClr val="E8EEF7"/>
                </a:solidFill>
                <a:latin typeface="Microsoft YaHei"/>
                <a:ea typeface="Microsoft YaHei"/>
              </a:rPr>
              <a:t>撮合全流程</a:t>
            </a:r>
            <a:endParaRPr/>
          </a:p>
        </p:txBody>
      </p:sp>
      <p:sp>
        <p:nvSpPr>
          <p:cNvPr id="190" name="" descr="{&quot;isTemplate&quot;:true,&quot;type&quot;:&quot;text&quot;}"/>
          <p:cNvSpPr txBox="1"/>
          <p:nvPr/>
        </p:nvSpPr>
        <p:spPr>
          <a:xfrm rot="0" flipH="0" flipV="0">
            <a:off x="8401050" y="1552575"/>
            <a:ext cx="2476500" cy="142875"/>
          </a:xfrm>
          <a:prstGeom prst="rect"/>
        </p:spPr>
        <p:txBody>
          <a:bodyPr wrap="none" lIns="0" tIns="0" rIns="0" bIns="0"/>
          <a:p>
            <a:pPr>
              <a:lnSpc>
                <a:spcPct val="100000"/>
              </a:lnSpc>
            </a:pPr>
            <a:r>
              <a:rPr lang="zh-CN" sz="938">
                <a:solidFill>
                  <a:srgbClr val="E8EEF7">
                    <a:alpha val="55000"/>
                  </a:srgbClr>
                </a:solidFill>
                <a:latin typeface="Microsoft YaHei"/>
                <a:ea typeface="Microsoft YaHei"/>
              </a:rPr>
              <a:t>九步链路</a:t>
            </a:r>
            <a:r>
              <a:rPr lang="en-US" sz="938">
                <a:solidFill>
                  <a:srgbClr val="E8EEF7">
                    <a:alpha val="55000"/>
                  </a:srgbClr>
                </a:solidFill>
                <a:latin typeface="Microsoft YaHei"/>
                <a:ea typeface="Microsoft YaHei"/>
              </a:rPr>
              <a:t xml:space="preserve"> · </a:t>
            </a:r>
            <a:r>
              <a:rPr lang="zh-CN" sz="938">
                <a:solidFill>
                  <a:srgbClr val="E8EEF7">
                    <a:alpha val="55000"/>
                  </a:srgbClr>
                </a:solidFill>
                <a:latin typeface="Microsoft YaHei"/>
                <a:ea typeface="Microsoft YaHei"/>
              </a:rPr>
              <a:t>跨岗交接铁律</a:t>
            </a:r>
            <a:endParaRPr/>
          </a:p>
        </p:txBody>
      </p:sp>
      <p:sp>
        <p:nvSpPr>
          <p:cNvPr id="191" name="" descr="{&quot;isTemplate&quot;:true,&quot;type&quot;:&quot;text&quot;}"/>
          <p:cNvSpPr txBox="1"/>
          <p:nvPr/>
        </p:nvSpPr>
        <p:spPr>
          <a:xfrm rot="0" flipH="0" flipV="0">
            <a:off x="11049000" y="1552575"/>
            <a:ext cx="609600" cy="142875"/>
          </a:xfrm>
          <a:prstGeom prst="rect"/>
        </p:spPr>
        <p:txBody>
          <a:bodyPr wrap="none" lIns="0" tIns="0" rIns="0" bIns="0"/>
          <a:p>
            <a:pPr algn="r">
              <a:lnSpc>
                <a:spcPct val="100000"/>
              </a:lnSpc>
            </a:pPr>
            <a:r>
              <a:rPr lang="en-US" sz="900">
                <a:solidFill>
                  <a:srgbClr val="E8EEF7">
                    <a:alpha val="40000"/>
                  </a:srgbClr>
                </a:solidFill>
                <a:latin typeface="Consolas"/>
                <a:ea typeface="Consolas"/>
              </a:rPr>
              <a:t>P06–08</a:t>
            </a:r>
            <a:endParaRPr/>
          </a:p>
        </p:txBody>
      </p:sp>
      <p:sp>
        <p:nvSpPr>
          <p:cNvPr id="192" name=""/>
          <p:cNvSpPr/>
          <p:nvPr/>
        </p:nvSpPr>
        <p:spPr>
          <a:xfrm rot="0" flipH="0" flipV="0">
            <a:off x="3752850" y="2095500"/>
            <a:ext cx="7905750" cy="314325"/>
          </a:xfrm>
          <a:custGeom>
            <a:pathLst>
              <a:path w="830" h="33">
                <a:moveTo>
                  <a:pt x="0" y="32"/>
                </a:moveTo>
                <a:lnTo>
                  <a:pt x="830" y="32"/>
                </a:lnTo>
                <a:lnTo>
                  <a:pt x="830" y="33"/>
                </a:lnTo>
                <a:lnTo>
                  <a:pt x="0" y="33"/>
                </a:lnTo>
                <a:close/>
              </a:path>
            </a:pathLst>
          </a:custGeom>
          <a:solidFill>
            <a:srgbClr val="00E5FF">
              <a:alpha val="12000"/>
            </a:srgbClr>
          </a:solidFill>
          <a:ln/>
        </p:spPr>
        <p:txBody>
          <a:bodyPr/>
          <a:p/>
        </p:txBody>
      </p:sp>
      <p:sp>
        <p:nvSpPr>
          <p:cNvPr id="193" name="" descr="{&quot;isTemplate&quot;:true,&quot;type&quot;:&quot;text&quot;}"/>
          <p:cNvSpPr txBox="1"/>
          <p:nvPr/>
        </p:nvSpPr>
        <p:spPr>
          <a:xfrm rot="0" flipH="0" flipV="0">
            <a:off x="3752850" y="2095500"/>
            <a:ext cx="381000" cy="228600"/>
          </a:xfrm>
          <a:prstGeom prst="rect"/>
        </p:spPr>
        <p:txBody>
          <a:bodyPr wrap="none" lIns="0" tIns="0" rIns="0" bIns="0"/>
          <a:p>
            <a:pPr>
              <a:lnSpc>
                <a:spcPct val="100000"/>
              </a:lnSpc>
            </a:pPr>
            <a:r>
              <a:rPr lang="en-US" sz="1500" b="1">
                <a:solidFill>
                  <a:srgbClr val="00E5FF"/>
                </a:solidFill>
                <a:latin typeface="Consolas"/>
                <a:ea typeface="Consolas"/>
              </a:rPr>
              <a:t>03</a:t>
            </a:r>
            <a:endParaRPr/>
          </a:p>
        </p:txBody>
      </p:sp>
      <p:sp>
        <p:nvSpPr>
          <p:cNvPr id="194" name="" descr="{&quot;isTemplate&quot;:true,&quot;type&quot;:&quot;text&quot;}"/>
          <p:cNvSpPr txBox="1"/>
          <p:nvPr/>
        </p:nvSpPr>
        <p:spPr>
          <a:xfrm rot="0" flipH="0" flipV="0">
            <a:off x="4305300" y="2105025"/>
            <a:ext cx="3924300" cy="209550"/>
          </a:xfrm>
          <a:prstGeom prst="rect"/>
        </p:spPr>
        <p:txBody>
          <a:bodyPr wrap="none" lIns="0" tIns="0" rIns="0" bIns="0"/>
          <a:p>
            <a:pPr>
              <a:lnSpc>
                <a:spcPct val="100000"/>
              </a:lnSpc>
            </a:pPr>
            <a:r>
              <a:rPr lang="zh-CN" sz="1350" b="1">
                <a:solidFill>
                  <a:srgbClr val="E8EEF7"/>
                </a:solidFill>
                <a:latin typeface="Microsoft YaHei"/>
                <a:ea typeface="Microsoft YaHei"/>
              </a:rPr>
              <a:t>采集与质检</a:t>
            </a:r>
            <a:endParaRPr/>
          </a:p>
        </p:txBody>
      </p:sp>
      <p:sp>
        <p:nvSpPr>
          <p:cNvPr id="195" name="" descr="{&quot;isTemplate&quot;:true,&quot;type&quot;:&quot;text&quot;}"/>
          <p:cNvSpPr txBox="1"/>
          <p:nvPr/>
        </p:nvSpPr>
        <p:spPr>
          <a:xfrm rot="0" flipH="0" flipV="0">
            <a:off x="8401050" y="2143125"/>
            <a:ext cx="2476500" cy="142875"/>
          </a:xfrm>
          <a:prstGeom prst="rect"/>
        </p:spPr>
        <p:txBody>
          <a:bodyPr wrap="none" lIns="0" tIns="0" rIns="0" bIns="0"/>
          <a:p>
            <a:pPr>
              <a:lnSpc>
                <a:spcPct val="100000"/>
              </a:lnSpc>
            </a:pPr>
            <a:r>
              <a:rPr lang="en-US" sz="938">
                <a:solidFill>
                  <a:srgbClr val="E8EEF7">
                    <a:alpha val="55000"/>
                  </a:srgbClr>
                </a:solidFill>
                <a:latin typeface="Microsoft YaHei"/>
                <a:ea typeface="Microsoft YaHei"/>
              </a:rPr>
              <a:t xml:space="preserve">17 </a:t>
            </a:r>
            <a:r>
              <a:rPr lang="zh-CN" sz="938">
                <a:solidFill>
                  <a:srgbClr val="E8EEF7">
                    <a:alpha val="55000"/>
                  </a:srgbClr>
                </a:solidFill>
                <a:latin typeface="Microsoft YaHei"/>
                <a:ea typeface="Microsoft YaHei"/>
              </a:rPr>
              <a:t>项标准</a:t>
            </a:r>
            <a:r>
              <a:rPr lang="en-US" sz="938">
                <a:solidFill>
                  <a:srgbClr val="E8EEF7">
                    <a:alpha val="55000"/>
                  </a:srgbClr>
                </a:solidFill>
                <a:latin typeface="Microsoft YaHei"/>
                <a:ea typeface="Microsoft YaHei"/>
              </a:rPr>
              <a:t xml:space="preserve"> · </a:t>
            </a:r>
            <a:r>
              <a:rPr lang="zh-CN" sz="938">
                <a:solidFill>
                  <a:srgbClr val="E8EEF7">
                    <a:alpha val="55000"/>
                  </a:srgbClr>
                </a:solidFill>
                <a:latin typeface="Microsoft YaHei"/>
                <a:ea typeface="Microsoft YaHei"/>
              </a:rPr>
              <a:t>质检五关</a:t>
            </a:r>
            <a:r>
              <a:rPr lang="en-US" sz="938">
                <a:solidFill>
                  <a:srgbClr val="E8EEF7">
                    <a:alpha val="55000"/>
                  </a:srgbClr>
                </a:solidFill>
                <a:latin typeface="Microsoft YaHei"/>
                <a:ea typeface="Microsoft YaHei"/>
              </a:rPr>
              <a:t xml:space="preserve"> · A/B </a:t>
            </a:r>
            <a:r>
              <a:rPr lang="zh-CN" sz="938">
                <a:solidFill>
                  <a:srgbClr val="E8EEF7">
                    <a:alpha val="55000"/>
                  </a:srgbClr>
                </a:solidFill>
                <a:latin typeface="Microsoft YaHei"/>
                <a:ea typeface="Microsoft YaHei"/>
              </a:rPr>
              <a:t>级</a:t>
            </a:r>
            <a:endParaRPr/>
          </a:p>
        </p:txBody>
      </p:sp>
      <p:sp>
        <p:nvSpPr>
          <p:cNvPr id="196" name="" descr="{&quot;isTemplate&quot;:true,&quot;type&quot;:&quot;text&quot;}"/>
          <p:cNvSpPr txBox="1"/>
          <p:nvPr/>
        </p:nvSpPr>
        <p:spPr>
          <a:xfrm rot="0" flipH="0" flipV="0">
            <a:off x="11049000" y="2143125"/>
            <a:ext cx="609600" cy="142875"/>
          </a:xfrm>
          <a:prstGeom prst="rect"/>
        </p:spPr>
        <p:txBody>
          <a:bodyPr wrap="none" lIns="0" tIns="0" rIns="0" bIns="0"/>
          <a:p>
            <a:pPr algn="r">
              <a:lnSpc>
                <a:spcPct val="100000"/>
              </a:lnSpc>
            </a:pPr>
            <a:r>
              <a:rPr lang="en-US" sz="900">
                <a:solidFill>
                  <a:srgbClr val="E8EEF7">
                    <a:alpha val="40000"/>
                  </a:srgbClr>
                </a:solidFill>
                <a:latin typeface="Consolas"/>
                <a:ea typeface="Consolas"/>
              </a:rPr>
              <a:t>P09–12</a:t>
            </a:r>
            <a:endParaRPr/>
          </a:p>
        </p:txBody>
      </p:sp>
      <p:sp>
        <p:nvSpPr>
          <p:cNvPr id="197" name=""/>
          <p:cNvSpPr/>
          <p:nvPr/>
        </p:nvSpPr>
        <p:spPr>
          <a:xfrm rot="0" flipH="0" flipV="0">
            <a:off x="3752850" y="2686050"/>
            <a:ext cx="7905750" cy="314325"/>
          </a:xfrm>
          <a:custGeom>
            <a:pathLst>
              <a:path w="830" h="33">
                <a:moveTo>
                  <a:pt x="0" y="32"/>
                </a:moveTo>
                <a:lnTo>
                  <a:pt x="830" y="32"/>
                </a:lnTo>
                <a:lnTo>
                  <a:pt x="830" y="33"/>
                </a:lnTo>
                <a:lnTo>
                  <a:pt x="0" y="33"/>
                </a:lnTo>
                <a:close/>
              </a:path>
            </a:pathLst>
          </a:custGeom>
          <a:solidFill>
            <a:srgbClr val="00E5FF">
              <a:alpha val="12000"/>
            </a:srgbClr>
          </a:solidFill>
          <a:ln/>
        </p:spPr>
        <p:txBody>
          <a:bodyPr/>
          <a:p/>
        </p:txBody>
      </p:sp>
      <p:sp>
        <p:nvSpPr>
          <p:cNvPr id="198" name="" descr="{&quot;isTemplate&quot;:true,&quot;type&quot;:&quot;text&quot;}"/>
          <p:cNvSpPr txBox="1"/>
          <p:nvPr/>
        </p:nvSpPr>
        <p:spPr>
          <a:xfrm rot="0" flipH="0" flipV="0">
            <a:off x="3752850" y="2686050"/>
            <a:ext cx="381000" cy="228600"/>
          </a:xfrm>
          <a:prstGeom prst="rect"/>
        </p:spPr>
        <p:txBody>
          <a:bodyPr wrap="none" lIns="0" tIns="0" rIns="0" bIns="0"/>
          <a:p>
            <a:pPr>
              <a:lnSpc>
                <a:spcPct val="100000"/>
              </a:lnSpc>
            </a:pPr>
            <a:r>
              <a:rPr lang="en-US" sz="1500" b="1">
                <a:solidFill>
                  <a:srgbClr val="00E5FF"/>
                </a:solidFill>
                <a:latin typeface="Consolas"/>
                <a:ea typeface="Consolas"/>
              </a:rPr>
              <a:t>04</a:t>
            </a:r>
            <a:endParaRPr/>
          </a:p>
        </p:txBody>
      </p:sp>
      <p:sp>
        <p:nvSpPr>
          <p:cNvPr id="199" name="" descr="{&quot;isTemplate&quot;:true,&quot;type&quot;:&quot;text&quot;}"/>
          <p:cNvSpPr txBox="1"/>
          <p:nvPr/>
        </p:nvSpPr>
        <p:spPr>
          <a:xfrm rot="0" flipH="0" flipV="0">
            <a:off x="4305300" y="2695575"/>
            <a:ext cx="3924300" cy="209550"/>
          </a:xfrm>
          <a:prstGeom prst="rect"/>
        </p:spPr>
        <p:txBody>
          <a:bodyPr wrap="none" lIns="0" tIns="0" rIns="0" bIns="0"/>
          <a:p>
            <a:pPr>
              <a:lnSpc>
                <a:spcPct val="100000"/>
              </a:lnSpc>
            </a:pPr>
            <a:r>
              <a:rPr lang="zh-CN" sz="1350" b="1">
                <a:solidFill>
                  <a:srgbClr val="E8EEF7"/>
                </a:solidFill>
                <a:latin typeface="Microsoft YaHei"/>
                <a:ea typeface="Microsoft YaHei"/>
              </a:rPr>
              <a:t>安全体系与编号</a:t>
            </a:r>
            <a:endParaRPr/>
          </a:p>
        </p:txBody>
      </p:sp>
      <p:sp>
        <p:nvSpPr>
          <p:cNvPr id="200" name="" descr="{&quot;isTemplate&quot;:true,&quot;type&quot;:&quot;text&quot;}"/>
          <p:cNvSpPr txBox="1"/>
          <p:nvPr/>
        </p:nvSpPr>
        <p:spPr>
          <a:xfrm rot="0" flipH="0" flipV="0">
            <a:off x="8401050" y="2733675"/>
            <a:ext cx="2476500" cy="142875"/>
          </a:xfrm>
          <a:prstGeom prst="rect"/>
        </p:spPr>
        <p:txBody>
          <a:bodyPr wrap="none" lIns="0" tIns="0" rIns="0" bIns="0"/>
          <a:p>
            <a:pPr>
              <a:lnSpc>
                <a:spcPct val="100000"/>
              </a:lnSpc>
            </a:pPr>
            <a:r>
              <a:rPr lang="zh-CN" sz="938">
                <a:solidFill>
                  <a:srgbClr val="E8EEF7">
                    <a:alpha val="55000"/>
                  </a:srgbClr>
                </a:solidFill>
                <a:latin typeface="Microsoft YaHei"/>
                <a:ea typeface="Microsoft YaHei"/>
              </a:rPr>
              <a:t>八道防线</a:t>
            </a:r>
            <a:r>
              <a:rPr lang="en-US" sz="938">
                <a:solidFill>
                  <a:srgbClr val="E8EEF7">
                    <a:alpha val="55000"/>
                  </a:srgbClr>
                </a:solidFill>
                <a:latin typeface="Microsoft YaHei"/>
                <a:ea typeface="Microsoft YaHei"/>
              </a:rPr>
              <a:t xml:space="preserve"> · </a:t>
            </a:r>
            <a:r>
              <a:rPr lang="zh-CN" sz="938">
                <a:solidFill>
                  <a:srgbClr val="E8EEF7">
                    <a:alpha val="55000"/>
                  </a:srgbClr>
                </a:solidFill>
                <a:latin typeface="Microsoft YaHei"/>
                <a:ea typeface="Microsoft YaHei"/>
              </a:rPr>
              <a:t>编号速认</a:t>
            </a:r>
            <a:r>
              <a:rPr lang="en-US" sz="938">
                <a:solidFill>
                  <a:srgbClr val="E8EEF7">
                    <a:alpha val="55000"/>
                  </a:srgbClr>
                </a:solidFill>
                <a:latin typeface="Microsoft YaHei"/>
                <a:ea typeface="Microsoft YaHei"/>
              </a:rPr>
              <a:t xml:space="preserve"> · </a:t>
            </a:r>
            <a:r>
              <a:rPr lang="zh-CN" sz="938">
                <a:solidFill>
                  <a:srgbClr val="E8EEF7">
                    <a:alpha val="55000"/>
                  </a:srgbClr>
                </a:solidFill>
                <a:latin typeface="Microsoft YaHei"/>
                <a:ea typeface="Microsoft YaHei"/>
              </a:rPr>
              <a:t>销毁流程</a:t>
            </a:r>
            <a:endParaRPr/>
          </a:p>
        </p:txBody>
      </p:sp>
      <p:sp>
        <p:nvSpPr>
          <p:cNvPr id="201" name="" descr="{&quot;isTemplate&quot;:true,&quot;type&quot;:&quot;text&quot;}"/>
          <p:cNvSpPr txBox="1"/>
          <p:nvPr/>
        </p:nvSpPr>
        <p:spPr>
          <a:xfrm rot="0" flipH="0" flipV="0">
            <a:off x="11049000" y="2733675"/>
            <a:ext cx="609600" cy="142875"/>
          </a:xfrm>
          <a:prstGeom prst="rect"/>
        </p:spPr>
        <p:txBody>
          <a:bodyPr wrap="none" lIns="0" tIns="0" rIns="0" bIns="0"/>
          <a:p>
            <a:pPr algn="r">
              <a:lnSpc>
                <a:spcPct val="100000"/>
              </a:lnSpc>
            </a:pPr>
            <a:r>
              <a:rPr lang="en-US" sz="900">
                <a:solidFill>
                  <a:srgbClr val="E8EEF7">
                    <a:alpha val="40000"/>
                  </a:srgbClr>
                </a:solidFill>
                <a:latin typeface="Consolas"/>
                <a:ea typeface="Consolas"/>
              </a:rPr>
              <a:t>P13–16</a:t>
            </a:r>
            <a:endParaRPr/>
          </a:p>
        </p:txBody>
      </p:sp>
      <p:sp>
        <p:nvSpPr>
          <p:cNvPr id="202" name=""/>
          <p:cNvSpPr/>
          <p:nvPr/>
        </p:nvSpPr>
        <p:spPr>
          <a:xfrm rot="0" flipH="0" flipV="0">
            <a:off x="3752850" y="3276600"/>
            <a:ext cx="7905750" cy="314325"/>
          </a:xfrm>
          <a:custGeom>
            <a:pathLst>
              <a:path w="830" h="33">
                <a:moveTo>
                  <a:pt x="0" y="32"/>
                </a:moveTo>
                <a:lnTo>
                  <a:pt x="830" y="32"/>
                </a:lnTo>
                <a:lnTo>
                  <a:pt x="830" y="33"/>
                </a:lnTo>
                <a:lnTo>
                  <a:pt x="0" y="33"/>
                </a:lnTo>
                <a:close/>
              </a:path>
            </a:pathLst>
          </a:custGeom>
          <a:solidFill>
            <a:srgbClr val="00E5FF">
              <a:alpha val="12000"/>
            </a:srgbClr>
          </a:solidFill>
          <a:ln/>
        </p:spPr>
        <p:txBody>
          <a:bodyPr/>
          <a:p/>
        </p:txBody>
      </p:sp>
      <p:sp>
        <p:nvSpPr>
          <p:cNvPr id="203" name="" descr="{&quot;isTemplate&quot;:true,&quot;type&quot;:&quot;text&quot;}"/>
          <p:cNvSpPr txBox="1"/>
          <p:nvPr/>
        </p:nvSpPr>
        <p:spPr>
          <a:xfrm rot="0" flipH="0" flipV="0">
            <a:off x="3752850" y="3276600"/>
            <a:ext cx="381000" cy="228600"/>
          </a:xfrm>
          <a:prstGeom prst="rect"/>
        </p:spPr>
        <p:txBody>
          <a:bodyPr wrap="none" lIns="0" tIns="0" rIns="0" bIns="0"/>
          <a:p>
            <a:pPr>
              <a:lnSpc>
                <a:spcPct val="100000"/>
              </a:lnSpc>
            </a:pPr>
            <a:r>
              <a:rPr lang="en-US" sz="1500" b="1">
                <a:solidFill>
                  <a:srgbClr val="FF2D78"/>
                </a:solidFill>
                <a:latin typeface="Consolas"/>
                <a:ea typeface="Consolas"/>
              </a:rPr>
              <a:t>05</a:t>
            </a:r>
            <a:endParaRPr/>
          </a:p>
        </p:txBody>
      </p:sp>
      <p:sp>
        <p:nvSpPr>
          <p:cNvPr id="204" name="" descr="{&quot;isTemplate&quot;:true,&quot;type&quot;:&quot;text&quot;}"/>
          <p:cNvSpPr txBox="1"/>
          <p:nvPr/>
        </p:nvSpPr>
        <p:spPr>
          <a:xfrm rot="0" flipH="0" flipV="0">
            <a:off x="4305300" y="3286125"/>
            <a:ext cx="3924300" cy="209550"/>
          </a:xfrm>
          <a:prstGeom prst="rect"/>
        </p:spPr>
        <p:txBody>
          <a:bodyPr wrap="none" lIns="0" tIns="0" rIns="0" bIns="0"/>
          <a:p>
            <a:pPr>
              <a:lnSpc>
                <a:spcPct val="100000"/>
              </a:lnSpc>
            </a:pPr>
            <a:r>
              <a:rPr lang="zh-CN" sz="1350" b="1">
                <a:solidFill>
                  <a:srgbClr val="E8EEF7"/>
                </a:solidFill>
                <a:latin typeface="Microsoft YaHei"/>
                <a:ea typeface="Microsoft YaHei"/>
              </a:rPr>
              <a:t>分账与税务</a:t>
            </a:r>
            <a:r>
              <a:rPr lang="en-US" sz="1350" b="1">
                <a:solidFill>
                  <a:srgbClr val="E8EEF7"/>
                </a:solidFill>
                <a:latin typeface="Microsoft YaHei"/>
                <a:ea typeface="Microsoft YaHei"/>
              </a:rPr>
              <a:t xml:space="preserve"> ★</a:t>
            </a:r>
            <a:r>
              <a:rPr lang="zh-CN" sz="1350" b="1">
                <a:solidFill>
                  <a:srgbClr val="E8EEF7"/>
                </a:solidFill>
                <a:latin typeface="Microsoft YaHei"/>
                <a:ea typeface="Microsoft YaHei"/>
              </a:rPr>
              <a:t>重点</a:t>
            </a:r>
            <a:endParaRPr/>
          </a:p>
        </p:txBody>
      </p:sp>
      <p:sp>
        <p:nvSpPr>
          <p:cNvPr id="205" name="" descr="{&quot;isTemplate&quot;:true,&quot;type&quot;:&quot;text&quot;}"/>
          <p:cNvSpPr txBox="1"/>
          <p:nvPr/>
        </p:nvSpPr>
        <p:spPr>
          <a:xfrm rot="0" flipH="0" flipV="0">
            <a:off x="8401050" y="3324225"/>
            <a:ext cx="2476500" cy="142875"/>
          </a:xfrm>
          <a:prstGeom prst="rect"/>
        </p:spPr>
        <p:txBody>
          <a:bodyPr wrap="none" lIns="0" tIns="0" rIns="0" bIns="0"/>
          <a:p>
            <a:pPr>
              <a:lnSpc>
                <a:spcPct val="100000"/>
              </a:lnSpc>
            </a:pPr>
            <a:r>
              <a:rPr lang="zh-CN" sz="938">
                <a:solidFill>
                  <a:srgbClr val="E8EEF7">
                    <a:alpha val="55000"/>
                  </a:srgbClr>
                </a:solidFill>
                <a:latin typeface="Microsoft YaHei"/>
                <a:ea typeface="Microsoft YaHei"/>
              </a:rPr>
              <a:t>资金流</a:t>
            </a:r>
            <a:r>
              <a:rPr lang="en-US" sz="938">
                <a:solidFill>
                  <a:srgbClr val="E8EEF7">
                    <a:alpha val="55000"/>
                  </a:srgbClr>
                </a:solidFill>
                <a:latin typeface="Microsoft YaHei"/>
                <a:ea typeface="Microsoft YaHei"/>
              </a:rPr>
              <a:t xml:space="preserve"> · </a:t>
            </a:r>
            <a:r>
              <a:rPr lang="zh-CN" sz="938">
                <a:solidFill>
                  <a:srgbClr val="E8EEF7">
                    <a:alpha val="55000"/>
                  </a:srgbClr>
                </a:solidFill>
                <a:latin typeface="Microsoft YaHei"/>
                <a:ea typeface="Microsoft YaHei"/>
              </a:rPr>
              <a:t>税务责任</a:t>
            </a:r>
            <a:r>
              <a:rPr lang="en-US" sz="938">
                <a:solidFill>
                  <a:srgbClr val="E8EEF7">
                    <a:alpha val="55000"/>
                  </a:srgbClr>
                </a:solidFill>
                <a:latin typeface="Microsoft YaHei"/>
                <a:ea typeface="Microsoft YaHei"/>
              </a:rPr>
              <a:t xml:space="preserve"> · </a:t>
            </a:r>
            <a:r>
              <a:rPr lang="zh-CN" sz="938">
                <a:solidFill>
                  <a:srgbClr val="E8EEF7">
                    <a:alpha val="55000"/>
                  </a:srgbClr>
                </a:solidFill>
                <a:latin typeface="Microsoft YaHei"/>
                <a:ea typeface="Microsoft YaHei"/>
              </a:rPr>
              <a:t>发票</a:t>
            </a:r>
            <a:r>
              <a:rPr lang="en-US" sz="938">
                <a:solidFill>
                  <a:srgbClr val="E8EEF7">
                    <a:alpha val="55000"/>
                  </a:srgbClr>
                </a:solidFill>
                <a:latin typeface="Microsoft YaHei"/>
                <a:ea typeface="Microsoft YaHei"/>
              </a:rPr>
              <a:t xml:space="preserve"> · </a:t>
            </a:r>
            <a:r>
              <a:rPr lang="zh-CN" sz="938">
                <a:solidFill>
                  <a:srgbClr val="E8EEF7">
                    <a:alpha val="55000"/>
                  </a:srgbClr>
                </a:solidFill>
                <a:latin typeface="Microsoft YaHei"/>
                <a:ea typeface="Microsoft YaHei"/>
              </a:rPr>
              <a:t>结算</a:t>
            </a:r>
            <a:endParaRPr/>
          </a:p>
        </p:txBody>
      </p:sp>
      <p:sp>
        <p:nvSpPr>
          <p:cNvPr id="206" name="" descr="{&quot;isTemplate&quot;:true,&quot;type&quot;:&quot;text&quot;}"/>
          <p:cNvSpPr txBox="1"/>
          <p:nvPr/>
        </p:nvSpPr>
        <p:spPr>
          <a:xfrm rot="0" flipH="0" flipV="0">
            <a:off x="11049000" y="3324225"/>
            <a:ext cx="609600" cy="142875"/>
          </a:xfrm>
          <a:prstGeom prst="rect"/>
        </p:spPr>
        <p:txBody>
          <a:bodyPr wrap="none" lIns="0" tIns="0" rIns="0" bIns="0"/>
          <a:p>
            <a:pPr algn="r">
              <a:lnSpc>
                <a:spcPct val="100000"/>
              </a:lnSpc>
            </a:pPr>
            <a:r>
              <a:rPr lang="en-US" sz="900">
                <a:solidFill>
                  <a:srgbClr val="E8EEF7">
                    <a:alpha val="40000"/>
                  </a:srgbClr>
                </a:solidFill>
                <a:latin typeface="Consolas"/>
                <a:ea typeface="Consolas"/>
              </a:rPr>
              <a:t>P17–22</a:t>
            </a:r>
            <a:endParaRPr/>
          </a:p>
        </p:txBody>
      </p:sp>
      <p:sp>
        <p:nvSpPr>
          <p:cNvPr id="207" name=""/>
          <p:cNvSpPr/>
          <p:nvPr/>
        </p:nvSpPr>
        <p:spPr>
          <a:xfrm rot="0" flipH="0" flipV="0">
            <a:off x="3752850" y="3876675"/>
            <a:ext cx="7905750" cy="314325"/>
          </a:xfrm>
          <a:custGeom>
            <a:pathLst>
              <a:path w="830" h="33">
                <a:moveTo>
                  <a:pt x="0" y="32"/>
                </a:moveTo>
                <a:lnTo>
                  <a:pt x="830" y="32"/>
                </a:lnTo>
                <a:lnTo>
                  <a:pt x="830" y="33"/>
                </a:lnTo>
                <a:lnTo>
                  <a:pt x="0" y="33"/>
                </a:lnTo>
                <a:close/>
              </a:path>
            </a:pathLst>
          </a:custGeom>
          <a:solidFill>
            <a:srgbClr val="00E5FF">
              <a:alpha val="12000"/>
            </a:srgbClr>
          </a:solidFill>
          <a:ln/>
        </p:spPr>
        <p:txBody>
          <a:bodyPr/>
          <a:p/>
        </p:txBody>
      </p:sp>
      <p:sp>
        <p:nvSpPr>
          <p:cNvPr id="208" name="" descr="{&quot;isTemplate&quot;:true,&quot;type&quot;:&quot;text&quot;}"/>
          <p:cNvSpPr txBox="1"/>
          <p:nvPr/>
        </p:nvSpPr>
        <p:spPr>
          <a:xfrm rot="0" flipH="0" flipV="0">
            <a:off x="3752850" y="3876675"/>
            <a:ext cx="381000" cy="228600"/>
          </a:xfrm>
          <a:prstGeom prst="rect"/>
        </p:spPr>
        <p:txBody>
          <a:bodyPr wrap="none" lIns="0" tIns="0" rIns="0" bIns="0"/>
          <a:p>
            <a:pPr>
              <a:lnSpc>
                <a:spcPct val="100000"/>
              </a:lnSpc>
            </a:pPr>
            <a:r>
              <a:rPr lang="en-US" sz="1500" b="1">
                <a:solidFill>
                  <a:srgbClr val="00E5FF"/>
                </a:solidFill>
                <a:latin typeface="Consolas"/>
                <a:ea typeface="Consolas"/>
              </a:rPr>
              <a:t>06</a:t>
            </a:r>
            <a:endParaRPr/>
          </a:p>
        </p:txBody>
      </p:sp>
      <p:sp>
        <p:nvSpPr>
          <p:cNvPr id="209" name="" descr="{&quot;isTemplate&quot;:true,&quot;type&quot;:&quot;text&quot;}"/>
          <p:cNvSpPr txBox="1"/>
          <p:nvPr/>
        </p:nvSpPr>
        <p:spPr>
          <a:xfrm rot="0" flipH="0" flipV="0">
            <a:off x="4305300" y="3886200"/>
            <a:ext cx="3924300" cy="209550"/>
          </a:xfrm>
          <a:prstGeom prst="rect"/>
        </p:spPr>
        <p:txBody>
          <a:bodyPr wrap="none" lIns="0" tIns="0" rIns="0" bIns="0"/>
          <a:p>
            <a:pPr>
              <a:lnSpc>
                <a:spcPct val="100000"/>
              </a:lnSpc>
            </a:pPr>
            <a:r>
              <a:rPr lang="zh-CN" sz="1350" b="1">
                <a:solidFill>
                  <a:srgbClr val="E8EEF7"/>
                </a:solidFill>
                <a:latin typeface="Microsoft YaHei"/>
                <a:ea typeface="Microsoft YaHei"/>
              </a:rPr>
              <a:t>客户话术</a:t>
            </a:r>
            <a:endParaRPr/>
          </a:p>
        </p:txBody>
      </p:sp>
      <p:sp>
        <p:nvSpPr>
          <p:cNvPr id="210" name="" descr="{&quot;isTemplate&quot;:true,&quot;type&quot;:&quot;text&quot;}"/>
          <p:cNvSpPr txBox="1"/>
          <p:nvPr/>
        </p:nvSpPr>
        <p:spPr>
          <a:xfrm rot="0" flipH="0" flipV="0">
            <a:off x="8401050" y="3924300"/>
            <a:ext cx="2476500" cy="142875"/>
          </a:xfrm>
          <a:prstGeom prst="rect"/>
        </p:spPr>
        <p:txBody>
          <a:bodyPr wrap="none" lIns="0" tIns="0" rIns="0" bIns="0"/>
          <a:p>
            <a:pPr>
              <a:lnSpc>
                <a:spcPct val="100000"/>
              </a:lnSpc>
            </a:pPr>
            <a:r>
              <a:rPr lang="zh-CN" sz="938">
                <a:solidFill>
                  <a:srgbClr val="E8EEF7">
                    <a:alpha val="55000"/>
                  </a:srgbClr>
                </a:solidFill>
                <a:latin typeface="Microsoft YaHei"/>
                <a:ea typeface="Microsoft YaHei"/>
              </a:rPr>
              <a:t>高频应答</a:t>
            </a:r>
            <a:r>
              <a:rPr lang="en-US" sz="938">
                <a:solidFill>
                  <a:srgbClr val="E8EEF7">
                    <a:alpha val="55000"/>
                  </a:srgbClr>
                </a:solidFill>
                <a:latin typeface="Microsoft YaHei"/>
                <a:ea typeface="Microsoft YaHei"/>
              </a:rPr>
              <a:t xml:space="preserve"> · </a:t>
            </a:r>
            <a:r>
              <a:rPr lang="zh-CN" sz="938">
                <a:solidFill>
                  <a:srgbClr val="E8EEF7">
                    <a:alpha val="55000"/>
                  </a:srgbClr>
                </a:solidFill>
                <a:latin typeface="Microsoft YaHei"/>
                <a:ea typeface="Microsoft YaHei"/>
              </a:rPr>
              <a:t>内部三禁</a:t>
            </a:r>
            <a:endParaRPr/>
          </a:p>
        </p:txBody>
      </p:sp>
      <p:sp>
        <p:nvSpPr>
          <p:cNvPr id="211" name="" descr="{&quot;isTemplate&quot;:true,&quot;type&quot;:&quot;text&quot;}"/>
          <p:cNvSpPr txBox="1"/>
          <p:nvPr/>
        </p:nvSpPr>
        <p:spPr>
          <a:xfrm rot="0" flipH="0" flipV="0">
            <a:off x="11049000" y="3924300"/>
            <a:ext cx="609600" cy="142875"/>
          </a:xfrm>
          <a:prstGeom prst="rect"/>
        </p:spPr>
        <p:txBody>
          <a:bodyPr wrap="none" lIns="0" tIns="0" rIns="0" bIns="0"/>
          <a:p>
            <a:pPr algn="r">
              <a:lnSpc>
                <a:spcPct val="100000"/>
              </a:lnSpc>
            </a:pPr>
            <a:r>
              <a:rPr lang="en-US" sz="900">
                <a:solidFill>
                  <a:srgbClr val="E8EEF7">
                    <a:alpha val="40000"/>
                  </a:srgbClr>
                </a:solidFill>
                <a:latin typeface="Consolas"/>
                <a:ea typeface="Consolas"/>
              </a:rPr>
              <a:t>P23–24</a:t>
            </a:r>
            <a:endParaRPr/>
          </a:p>
        </p:txBody>
      </p:sp>
      <p:sp>
        <p:nvSpPr>
          <p:cNvPr id="212" name=""/>
          <p:cNvSpPr/>
          <p:nvPr/>
        </p:nvSpPr>
        <p:spPr>
          <a:xfrm rot="0" flipH="0" flipV="0">
            <a:off x="3752850" y="4467225"/>
            <a:ext cx="7905750" cy="314325"/>
          </a:xfrm>
          <a:custGeom>
            <a:pathLst>
              <a:path w="830" h="33">
                <a:moveTo>
                  <a:pt x="0" y="32"/>
                </a:moveTo>
                <a:lnTo>
                  <a:pt x="830" y="32"/>
                </a:lnTo>
                <a:lnTo>
                  <a:pt x="830" y="33"/>
                </a:lnTo>
                <a:lnTo>
                  <a:pt x="0" y="33"/>
                </a:lnTo>
                <a:close/>
              </a:path>
            </a:pathLst>
          </a:custGeom>
          <a:solidFill>
            <a:srgbClr val="00E5FF">
              <a:alpha val="12000"/>
            </a:srgbClr>
          </a:solidFill>
          <a:ln/>
        </p:spPr>
        <p:txBody>
          <a:bodyPr/>
          <a:p/>
        </p:txBody>
      </p:sp>
      <p:sp>
        <p:nvSpPr>
          <p:cNvPr id="213" name="" descr="{&quot;isTemplate&quot;:true,&quot;type&quot;:&quot;text&quot;}"/>
          <p:cNvSpPr txBox="1"/>
          <p:nvPr/>
        </p:nvSpPr>
        <p:spPr>
          <a:xfrm rot="0" flipH="0" flipV="0">
            <a:off x="3752850" y="4467225"/>
            <a:ext cx="381000" cy="228600"/>
          </a:xfrm>
          <a:prstGeom prst="rect"/>
        </p:spPr>
        <p:txBody>
          <a:bodyPr wrap="none" lIns="0" tIns="0" rIns="0" bIns="0"/>
          <a:p>
            <a:pPr>
              <a:lnSpc>
                <a:spcPct val="100000"/>
              </a:lnSpc>
            </a:pPr>
            <a:r>
              <a:rPr lang="en-US" sz="1500" b="1">
                <a:solidFill>
                  <a:srgbClr val="00E5FF"/>
                </a:solidFill>
                <a:latin typeface="Consolas"/>
                <a:ea typeface="Consolas"/>
              </a:rPr>
              <a:t>07</a:t>
            </a:r>
            <a:endParaRPr/>
          </a:p>
        </p:txBody>
      </p:sp>
      <p:sp>
        <p:nvSpPr>
          <p:cNvPr id="214" name="" descr="{&quot;isTemplate&quot;:true,&quot;type&quot;:&quot;text&quot;}"/>
          <p:cNvSpPr txBox="1"/>
          <p:nvPr/>
        </p:nvSpPr>
        <p:spPr>
          <a:xfrm rot="0" flipH="0" flipV="0">
            <a:off x="4305300" y="4476750"/>
            <a:ext cx="3924300" cy="209550"/>
          </a:xfrm>
          <a:prstGeom prst="rect"/>
        </p:spPr>
        <p:txBody>
          <a:bodyPr wrap="none" lIns="0" tIns="0" rIns="0" bIns="0"/>
          <a:p>
            <a:pPr>
              <a:lnSpc>
                <a:spcPct val="100000"/>
              </a:lnSpc>
            </a:pPr>
            <a:r>
              <a:rPr lang="zh-CN" sz="1350" b="1">
                <a:solidFill>
                  <a:srgbClr val="E8EEF7"/>
                </a:solidFill>
                <a:latin typeface="Microsoft YaHei"/>
                <a:ea typeface="Microsoft YaHei"/>
              </a:rPr>
              <a:t>隐私合规</a:t>
            </a:r>
            <a:endParaRPr/>
          </a:p>
        </p:txBody>
      </p:sp>
      <p:sp>
        <p:nvSpPr>
          <p:cNvPr id="215" name="" descr="{&quot;isTemplate&quot;:true,&quot;type&quot;:&quot;text&quot;}"/>
          <p:cNvSpPr txBox="1"/>
          <p:nvPr/>
        </p:nvSpPr>
        <p:spPr>
          <a:xfrm rot="0" flipH="0" flipV="0">
            <a:off x="8401050" y="4514850"/>
            <a:ext cx="2476500" cy="142875"/>
          </a:xfrm>
          <a:prstGeom prst="rect"/>
        </p:spPr>
        <p:txBody>
          <a:bodyPr wrap="none" lIns="0" tIns="0" rIns="0" bIns="0"/>
          <a:p>
            <a:pPr>
              <a:lnSpc>
                <a:spcPct val="100000"/>
              </a:lnSpc>
            </a:pPr>
            <a:r>
              <a:rPr lang="zh-CN" sz="938">
                <a:solidFill>
                  <a:srgbClr val="E8EEF7">
                    <a:alpha val="55000"/>
                  </a:srgbClr>
                </a:solidFill>
                <a:latin typeface="Microsoft YaHei"/>
                <a:ea typeface="Microsoft YaHei"/>
              </a:rPr>
              <a:t>法律依据</a:t>
            </a:r>
            <a:r>
              <a:rPr lang="en-US" sz="938">
                <a:solidFill>
                  <a:srgbClr val="E8EEF7">
                    <a:alpha val="55000"/>
                  </a:srgbClr>
                </a:solidFill>
                <a:latin typeface="Microsoft YaHei"/>
                <a:ea typeface="Microsoft YaHei"/>
              </a:rPr>
              <a:t xml:space="preserve"> · </a:t>
            </a:r>
            <a:r>
              <a:rPr lang="zh-CN" sz="938">
                <a:solidFill>
                  <a:srgbClr val="E8EEF7">
                    <a:alpha val="55000"/>
                  </a:srgbClr>
                </a:solidFill>
                <a:latin typeface="Microsoft YaHei"/>
                <a:ea typeface="Microsoft YaHei"/>
              </a:rPr>
              <a:t>六项请求</a:t>
            </a:r>
            <a:r>
              <a:rPr lang="en-US" sz="938">
                <a:solidFill>
                  <a:srgbClr val="E8EEF7">
                    <a:alpha val="55000"/>
                  </a:srgbClr>
                </a:solidFill>
                <a:latin typeface="Microsoft YaHei"/>
                <a:ea typeface="Microsoft YaHei"/>
              </a:rPr>
              <a:t xml:space="preserve"> SOP</a:t>
            </a:r>
            <a:endParaRPr/>
          </a:p>
        </p:txBody>
      </p:sp>
      <p:sp>
        <p:nvSpPr>
          <p:cNvPr id="216" name="" descr="{&quot;isTemplate&quot;:true,&quot;type&quot;:&quot;text&quot;}"/>
          <p:cNvSpPr txBox="1"/>
          <p:nvPr/>
        </p:nvSpPr>
        <p:spPr>
          <a:xfrm rot="0" flipH="0" flipV="0">
            <a:off x="11049000" y="4514850"/>
            <a:ext cx="609600" cy="142875"/>
          </a:xfrm>
          <a:prstGeom prst="rect"/>
        </p:spPr>
        <p:txBody>
          <a:bodyPr wrap="none" lIns="0" tIns="0" rIns="0" bIns="0"/>
          <a:p>
            <a:pPr algn="r">
              <a:lnSpc>
                <a:spcPct val="100000"/>
              </a:lnSpc>
            </a:pPr>
            <a:r>
              <a:rPr lang="en-US" sz="900">
                <a:solidFill>
                  <a:srgbClr val="E8EEF7">
                    <a:alpha val="40000"/>
                  </a:srgbClr>
                </a:solidFill>
                <a:latin typeface="Consolas"/>
                <a:ea typeface="Consolas"/>
              </a:rPr>
              <a:t>P25–26</a:t>
            </a:r>
            <a:endParaRPr/>
          </a:p>
        </p:txBody>
      </p:sp>
      <p:sp>
        <p:nvSpPr>
          <p:cNvPr id="217" name=""/>
          <p:cNvSpPr/>
          <p:nvPr/>
        </p:nvSpPr>
        <p:spPr>
          <a:xfrm rot="0" flipH="0" flipV="0">
            <a:off x="3752850" y="5057775"/>
            <a:ext cx="7905750" cy="314325"/>
          </a:xfrm>
          <a:custGeom>
            <a:pathLst>
              <a:path w="830" h="33">
                <a:moveTo>
                  <a:pt x="0" y="32"/>
                </a:moveTo>
                <a:lnTo>
                  <a:pt x="830" y="32"/>
                </a:lnTo>
                <a:lnTo>
                  <a:pt x="830" y="33"/>
                </a:lnTo>
                <a:lnTo>
                  <a:pt x="0" y="33"/>
                </a:lnTo>
                <a:close/>
              </a:path>
            </a:pathLst>
          </a:custGeom>
          <a:solidFill>
            <a:srgbClr val="00E5FF">
              <a:alpha val="12000"/>
            </a:srgbClr>
          </a:solidFill>
          <a:ln/>
        </p:spPr>
        <p:txBody>
          <a:bodyPr/>
          <a:p/>
        </p:txBody>
      </p:sp>
      <p:sp>
        <p:nvSpPr>
          <p:cNvPr id="218" name="" descr="{&quot;isTemplate&quot;:true,&quot;type&quot;:&quot;text&quot;}"/>
          <p:cNvSpPr txBox="1"/>
          <p:nvPr/>
        </p:nvSpPr>
        <p:spPr>
          <a:xfrm rot="0" flipH="0" flipV="0">
            <a:off x="3752850" y="5057775"/>
            <a:ext cx="381000" cy="228600"/>
          </a:xfrm>
          <a:prstGeom prst="rect"/>
        </p:spPr>
        <p:txBody>
          <a:bodyPr wrap="none" lIns="0" tIns="0" rIns="0" bIns="0"/>
          <a:p>
            <a:pPr>
              <a:lnSpc>
                <a:spcPct val="100000"/>
              </a:lnSpc>
            </a:pPr>
            <a:r>
              <a:rPr lang="en-US" sz="1500" b="1">
                <a:solidFill>
                  <a:srgbClr val="00E5FF"/>
                </a:solidFill>
                <a:latin typeface="Consolas"/>
                <a:ea typeface="Consolas"/>
              </a:rPr>
              <a:t>08</a:t>
            </a:r>
            <a:endParaRPr/>
          </a:p>
        </p:txBody>
      </p:sp>
      <p:sp>
        <p:nvSpPr>
          <p:cNvPr id="219" name="" descr="{&quot;isTemplate&quot;:true,&quot;type&quot;:&quot;text&quot;}"/>
          <p:cNvSpPr txBox="1"/>
          <p:nvPr/>
        </p:nvSpPr>
        <p:spPr>
          <a:xfrm rot="0" flipH="0" flipV="0">
            <a:off x="4305300" y="5067300"/>
            <a:ext cx="3924300" cy="209550"/>
          </a:xfrm>
          <a:prstGeom prst="rect"/>
        </p:spPr>
        <p:txBody>
          <a:bodyPr wrap="none" lIns="0" tIns="0" rIns="0" bIns="0"/>
          <a:p>
            <a:pPr>
              <a:lnSpc>
                <a:spcPct val="100000"/>
              </a:lnSpc>
            </a:pPr>
            <a:r>
              <a:rPr lang="zh-CN" sz="1350" b="1">
                <a:solidFill>
                  <a:srgbClr val="E8EEF7"/>
                </a:solidFill>
                <a:latin typeface="Microsoft YaHei"/>
                <a:ea typeface="Microsoft YaHei"/>
              </a:rPr>
              <a:t>权限密钥</a:t>
            </a:r>
            <a:endParaRPr/>
          </a:p>
        </p:txBody>
      </p:sp>
      <p:sp>
        <p:nvSpPr>
          <p:cNvPr id="220" name="" descr="{&quot;isTemplate&quot;:true,&quot;type&quot;:&quot;text&quot;}"/>
          <p:cNvSpPr txBox="1"/>
          <p:nvPr/>
        </p:nvSpPr>
        <p:spPr>
          <a:xfrm rot="0" flipH="0" flipV="0">
            <a:off x="8401050" y="5105400"/>
            <a:ext cx="2476500" cy="142875"/>
          </a:xfrm>
          <a:prstGeom prst="rect"/>
        </p:spPr>
        <p:txBody>
          <a:bodyPr wrap="none" lIns="0" tIns="0" rIns="0" bIns="0"/>
          <a:p>
            <a:pPr>
              <a:lnSpc>
                <a:spcPct val="100000"/>
              </a:lnSpc>
            </a:pPr>
            <a:r>
              <a:rPr lang="zh-CN" sz="938">
                <a:solidFill>
                  <a:srgbClr val="E8EEF7">
                    <a:alpha val="55000"/>
                  </a:srgbClr>
                </a:solidFill>
                <a:latin typeface="Microsoft YaHei"/>
                <a:ea typeface="Microsoft YaHei"/>
              </a:rPr>
              <a:t>权限分级</a:t>
            </a:r>
            <a:r>
              <a:rPr lang="en-US" sz="938">
                <a:solidFill>
                  <a:srgbClr val="E8EEF7">
                    <a:alpha val="55000"/>
                  </a:srgbClr>
                </a:solidFill>
                <a:latin typeface="Microsoft YaHei"/>
                <a:ea typeface="Microsoft YaHei"/>
              </a:rPr>
              <a:t xml:space="preserve"> · </a:t>
            </a:r>
            <a:r>
              <a:rPr lang="zh-CN" sz="938">
                <a:solidFill>
                  <a:srgbClr val="E8EEF7">
                    <a:alpha val="55000"/>
                  </a:srgbClr>
                </a:solidFill>
                <a:latin typeface="Microsoft YaHei"/>
                <a:ea typeface="Microsoft YaHei"/>
              </a:rPr>
              <a:t>密钥生命周期</a:t>
            </a:r>
            <a:endParaRPr/>
          </a:p>
        </p:txBody>
      </p:sp>
      <p:sp>
        <p:nvSpPr>
          <p:cNvPr id="221" name="" descr="{&quot;isTemplate&quot;:true,&quot;type&quot;:&quot;text&quot;}"/>
          <p:cNvSpPr txBox="1"/>
          <p:nvPr/>
        </p:nvSpPr>
        <p:spPr>
          <a:xfrm rot="0" flipH="0" flipV="0">
            <a:off x="11049000" y="5105400"/>
            <a:ext cx="609600" cy="142875"/>
          </a:xfrm>
          <a:prstGeom prst="rect"/>
        </p:spPr>
        <p:txBody>
          <a:bodyPr wrap="none" lIns="0" tIns="0" rIns="0" bIns="0"/>
          <a:p>
            <a:pPr algn="r">
              <a:lnSpc>
                <a:spcPct val="100000"/>
              </a:lnSpc>
            </a:pPr>
            <a:r>
              <a:rPr lang="en-US" sz="900">
                <a:solidFill>
                  <a:srgbClr val="E8EEF7">
                    <a:alpha val="40000"/>
                  </a:srgbClr>
                </a:solidFill>
                <a:latin typeface="Consolas"/>
                <a:ea typeface="Consolas"/>
              </a:rPr>
              <a:t>P27–28</a:t>
            </a:r>
            <a:endParaRPr/>
          </a:p>
        </p:txBody>
      </p:sp>
      <p:sp>
        <p:nvSpPr>
          <p:cNvPr id="222" name="" descr="{&quot;isTemplate&quot;:true,&quot;type&quot;:&quot;text&quot;}"/>
          <p:cNvSpPr txBox="1"/>
          <p:nvPr/>
        </p:nvSpPr>
        <p:spPr>
          <a:xfrm rot="0" flipH="0" flipV="0">
            <a:off x="3752850" y="5648325"/>
            <a:ext cx="381000" cy="228600"/>
          </a:xfrm>
          <a:prstGeom prst="rect"/>
        </p:spPr>
        <p:txBody>
          <a:bodyPr wrap="none" lIns="0" tIns="0" rIns="0" bIns="0"/>
          <a:p>
            <a:pPr>
              <a:lnSpc>
                <a:spcPct val="100000"/>
              </a:lnSpc>
            </a:pPr>
            <a:r>
              <a:rPr lang="en-US" sz="1500" b="1">
                <a:solidFill>
                  <a:srgbClr val="00E5FF"/>
                </a:solidFill>
                <a:latin typeface="Consolas"/>
                <a:ea typeface="Consolas"/>
              </a:rPr>
              <a:t>09</a:t>
            </a:r>
            <a:endParaRPr/>
          </a:p>
        </p:txBody>
      </p:sp>
      <p:sp>
        <p:nvSpPr>
          <p:cNvPr id="223" name="" descr="{&quot;isTemplate&quot;:true,&quot;type&quot;:&quot;text&quot;}"/>
          <p:cNvSpPr txBox="1"/>
          <p:nvPr/>
        </p:nvSpPr>
        <p:spPr>
          <a:xfrm rot="0" flipH="0" flipV="0">
            <a:off x="4305300" y="5657850"/>
            <a:ext cx="3924300" cy="209550"/>
          </a:xfrm>
          <a:prstGeom prst="rect"/>
        </p:spPr>
        <p:txBody>
          <a:bodyPr wrap="none" lIns="0" tIns="0" rIns="0" bIns="0"/>
          <a:p>
            <a:pPr>
              <a:lnSpc>
                <a:spcPct val="100000"/>
              </a:lnSpc>
            </a:pPr>
            <a:r>
              <a:rPr lang="zh-CN" sz="1350" b="1">
                <a:solidFill>
                  <a:srgbClr val="E8EEF7"/>
                </a:solidFill>
                <a:latin typeface="Microsoft YaHei"/>
                <a:ea typeface="Microsoft YaHei"/>
              </a:rPr>
              <a:t>考核与上岗</a:t>
            </a:r>
            <a:endParaRPr/>
          </a:p>
        </p:txBody>
      </p:sp>
      <p:sp>
        <p:nvSpPr>
          <p:cNvPr id="224" name="" descr="{&quot;isTemplate&quot;:true,&quot;type&quot;:&quot;text&quot;}"/>
          <p:cNvSpPr txBox="1"/>
          <p:nvPr/>
        </p:nvSpPr>
        <p:spPr>
          <a:xfrm rot="0" flipH="0" flipV="0">
            <a:off x="8401050" y="5695950"/>
            <a:ext cx="2476500" cy="142875"/>
          </a:xfrm>
          <a:prstGeom prst="rect"/>
        </p:spPr>
        <p:txBody>
          <a:bodyPr wrap="none" lIns="0" tIns="0" rIns="0" bIns="0"/>
          <a:p>
            <a:pPr>
              <a:lnSpc>
                <a:spcPct val="100000"/>
              </a:lnSpc>
            </a:pPr>
            <a:r>
              <a:rPr lang="zh-CN" sz="938">
                <a:solidFill>
                  <a:srgbClr val="E8EEF7">
                    <a:alpha val="55000"/>
                  </a:srgbClr>
                </a:solidFill>
                <a:latin typeface="Microsoft YaHei"/>
                <a:ea typeface="Microsoft YaHei"/>
              </a:rPr>
              <a:t>笔试</a:t>
            </a:r>
            <a:r>
              <a:rPr lang="en-US" sz="938">
                <a:solidFill>
                  <a:srgbClr val="E8EEF7">
                    <a:alpha val="55000"/>
                  </a:srgbClr>
                </a:solidFill>
                <a:latin typeface="Microsoft YaHei"/>
                <a:ea typeface="Microsoft YaHei"/>
              </a:rPr>
              <a:t xml:space="preserve"> + </a:t>
            </a:r>
            <a:r>
              <a:rPr lang="zh-CN" sz="938">
                <a:solidFill>
                  <a:srgbClr val="E8EEF7">
                    <a:alpha val="55000"/>
                  </a:srgbClr>
                </a:solidFill>
                <a:latin typeface="Microsoft YaHei"/>
                <a:ea typeface="Microsoft YaHei"/>
              </a:rPr>
              <a:t>实操</a:t>
            </a:r>
            <a:r>
              <a:rPr lang="en-US" sz="938">
                <a:solidFill>
                  <a:srgbClr val="E8EEF7">
                    <a:alpha val="55000"/>
                  </a:srgbClr>
                </a:solidFill>
                <a:latin typeface="Microsoft YaHei"/>
                <a:ea typeface="Microsoft YaHei"/>
              </a:rPr>
              <a:t xml:space="preserve"> · 80 </a:t>
            </a:r>
            <a:r>
              <a:rPr lang="zh-CN" sz="938">
                <a:solidFill>
                  <a:srgbClr val="E8EEF7">
                    <a:alpha val="55000"/>
                  </a:srgbClr>
                </a:solidFill>
                <a:latin typeface="Microsoft YaHei"/>
                <a:ea typeface="Microsoft YaHei"/>
              </a:rPr>
              <a:t>分合格</a:t>
            </a:r>
            <a:endParaRPr/>
          </a:p>
        </p:txBody>
      </p:sp>
      <p:sp>
        <p:nvSpPr>
          <p:cNvPr id="225" name="" descr="{&quot;isTemplate&quot;:true,&quot;type&quot;:&quot;text&quot;}"/>
          <p:cNvSpPr txBox="1"/>
          <p:nvPr/>
        </p:nvSpPr>
        <p:spPr>
          <a:xfrm rot="0" flipH="0" flipV="0">
            <a:off x="11049000" y="5695950"/>
            <a:ext cx="609600" cy="142875"/>
          </a:xfrm>
          <a:prstGeom prst="rect"/>
        </p:spPr>
        <p:txBody>
          <a:bodyPr wrap="none" lIns="0" tIns="0" rIns="0" bIns="0"/>
          <a:p>
            <a:pPr algn="r">
              <a:lnSpc>
                <a:spcPct val="100000"/>
              </a:lnSpc>
            </a:pPr>
            <a:r>
              <a:rPr lang="en-US" sz="900">
                <a:solidFill>
                  <a:srgbClr val="E8EEF7">
                    <a:alpha val="40000"/>
                  </a:srgbClr>
                </a:solidFill>
                <a:latin typeface="Consolas"/>
                <a:ea typeface="Consolas"/>
              </a:rPr>
              <a:t>P29–30</a:t>
            </a:r>
            <a:endParaRPr/>
          </a:p>
        </p:txBody>
      </p:sp>
      <p:sp>
        <p:nvSpPr>
          <p:cNvPr id="226" name="" descr="{&quot;isTemplate&quot;:true,&quot;type&quot;:&quot;text&quot;}"/>
          <p:cNvSpPr txBox="1"/>
          <p:nvPr/>
        </p:nvSpPr>
        <p:spPr>
          <a:xfrm rot="0" flipH="0" flipV="0">
            <a:off x="3752850" y="6286500"/>
            <a:ext cx="381000" cy="228600"/>
          </a:xfrm>
          <a:prstGeom prst="rect"/>
        </p:spPr>
        <p:txBody>
          <a:bodyPr wrap="none" lIns="0" tIns="0" rIns="0" bIns="0"/>
          <a:p>
            <a:pPr>
              <a:lnSpc>
                <a:spcPct val="100000"/>
              </a:lnSpc>
            </a:pPr>
            <a:r>
              <a:rPr lang="en-US" sz="1500" b="1">
                <a:solidFill>
                  <a:srgbClr val="E8EEF7">
                    <a:alpha val="45000"/>
                  </a:srgbClr>
                </a:solidFill>
                <a:latin typeface="Consolas"/>
                <a:ea typeface="Consolas"/>
              </a:rPr>
              <a:t>AP</a:t>
            </a:r>
            <a:endParaRPr/>
          </a:p>
        </p:txBody>
      </p:sp>
      <p:sp>
        <p:nvSpPr>
          <p:cNvPr id="227" name="" descr="{&quot;isTemplate&quot;:true,&quot;type&quot;:&quot;text&quot;}"/>
          <p:cNvSpPr txBox="1"/>
          <p:nvPr/>
        </p:nvSpPr>
        <p:spPr>
          <a:xfrm rot="0" flipH="0" flipV="0">
            <a:off x="4305300" y="6296025"/>
            <a:ext cx="6572250" cy="209550"/>
          </a:xfrm>
          <a:prstGeom prst="rect"/>
        </p:spPr>
        <p:txBody>
          <a:bodyPr wrap="none" lIns="0" tIns="0" rIns="0" bIns="0"/>
          <a:p>
            <a:pPr>
              <a:lnSpc>
                <a:spcPct val="100000"/>
              </a:lnSpc>
            </a:pPr>
            <a:r>
              <a:rPr lang="zh-CN" sz="1350" b="1">
                <a:solidFill>
                  <a:srgbClr val="E8EEF7">
                    <a:alpha val="75000"/>
                  </a:srgbClr>
                </a:solidFill>
                <a:latin typeface="Microsoft YaHei"/>
                <a:ea typeface="Microsoft YaHei"/>
              </a:rPr>
              <a:t>红线速查卡（打印贴工位）</a:t>
            </a:r>
            <a:endParaRPr/>
          </a:p>
        </p:txBody>
      </p:sp>
      <p:sp>
        <p:nvSpPr>
          <p:cNvPr id="228" name="" descr="{&quot;isTemplate&quot;:true,&quot;type&quot;:&quot;text&quot;}"/>
          <p:cNvSpPr txBox="1"/>
          <p:nvPr/>
        </p:nvSpPr>
        <p:spPr>
          <a:xfrm rot="0" flipH="0" flipV="0">
            <a:off x="11049000" y="6334125"/>
            <a:ext cx="609600" cy="142875"/>
          </a:xfrm>
          <a:prstGeom prst="rect"/>
        </p:spPr>
        <p:txBody>
          <a:bodyPr wrap="none" lIns="0" tIns="0" rIns="0" bIns="0"/>
          <a:p>
            <a:pPr algn="r">
              <a:lnSpc>
                <a:spcPct val="100000"/>
              </a:lnSpc>
            </a:pPr>
            <a:r>
              <a:rPr lang="en-US" sz="900">
                <a:solidFill>
                  <a:srgbClr val="E8EEF7">
                    <a:alpha val="40000"/>
                  </a:srgbClr>
                </a:solidFill>
                <a:latin typeface="Consolas"/>
                <a:ea typeface="Consolas"/>
              </a:rPr>
              <a:t>P31</a:t>
            </a:r>
            <a:endParaRPr/>
          </a:p>
        </p:txBody>
      </p:sp>
      <p:pic>
        <p:nvPicPr>
          <p:cNvPr id="229" name=""/>
          <p:cNvPicPr>
            <a:picLocks noChangeAspect="1"/>
          </p:cNvPicPr>
          <p:nvPr/>
        </p:nvPicPr>
        <p:blipFill>
          <a:blip r:embed="rId1"/>
          <a:srcRect l="2777" t="0" r="2777" b="0"/>
          <a:stretch>
            <a:fillRect/>
          </a:stretch>
        </p:blipFill>
        <p:spPr>
          <a:xfrm rot="0" flipH="0" flipV="0">
            <a:off x="857250" y="4610100"/>
            <a:ext cx="1619250" cy="1714500"/>
          </a:xfrm>
          <a:prstGeom prst="rect">
            <a:avLst/>
          </a:prstGeom>
          <a:ln/>
        </p:spPr>
      </p:pic>
    </p:spTree>
  </p:cSld>
</p:sld>
</file>

<file path=ppt/slides/slide3.xml><?xml version="1.0" encoding="utf-8"?>
<p:sld xmlns:p="http://schemas.openxmlformats.org/presentationml/2006/main" xmlns:a="http://schemas.openxmlformats.org/drawingml/2006/main" xmlns:r="http://schemas.openxmlformats.org/officeDocument/2006/relationships">
  <p:cSld>
    <p:spTree>
      <p:nvGrpSpPr>
        <p:cNvPr id="422" name="" descr="&lt;Slide style={{ width: 1280, height: 720, background: '#0A1220', position: 'relative', overflow: 'hidden', fontFamily: &quot;'Microsoft YaHei', 'PingFang SC', sans-serif&quot; }}&gt;&#13;&#10;  &lt;Box style={{ position: 'absolute', top: 0, left: 0, right: 0, bottom: 0, background: 'linear-gradient(160deg, #0A1220 0%, #0E1B33 100%)' }} /&gt;&#13;&#10;  &lt;Text style={{ position: 'absolute', right: 60, top: 96, fontFamily: 'Consolas, monospace', fontSize: 300, fontWeight: 'bold', color: 'rgba(0,229,255,0.10)', lineHeight: 1 }}&gt;01&lt;/Text&gt;&#13;&#10;  &lt;Box style={{ position: 'absolute', left: 80, top: 250 }}&gt;&#13;&#10;    &lt;Text style={{ fontFamily: 'Consolas, monospace', fontSize: 15, letterSpacing: 6, color: '#00E5FF' }}&gt;LESSON 01 · 必修 · 全员 · 入职第 1 天&lt;/Text&gt;&#13;&#10;    &lt;Text style={{ fontSize: 62, fontWeight: 'bold', color: '#E8EEF7', marginTop: 22 }}&gt;平台定位与对外口径&lt;/Text&gt;&#13;&#10;    &lt;Box style={{ width: 110, height: 4, background: 'linear-gradient(90deg, #00E5FF, rgba(0,229,255,0))', marginTop: 28 }} /&gt;&#13;&#10;    &lt;Text style={{ fontSize: 18, color: 'rgba(232,238,247,0.62)', marginTop: 26 }}&gt;一句话口径 · 三个角色 · 分成红线 —— 这是所有对客表达的地基&lt;/Text&gt;&#13;&#10;  &lt;/Box&gt;&#13;&#10;  &lt;Image src=&quot;assets/bear_ch1.png&quot; style={{ position: 'absolute', right: 130, bottom: 36, width: 310, height: 330, objectFit: 'contain' }} /&gt;&#13;&#10;  &lt;Text style={{ position: 'absolute', left: 80, bottom: 44, fontFamily: 'Consolas, monospace', fontSize: 11, letterSpacing: 1, color: 'rgba(232,238,247,0.4)' }}&gt;MMB PORTRAITMART · 内部文件 禁止外传 · 03 / 32&lt;/Text&gt;&#13;&#10;&lt;/Slide&gt;&#13;&#10;"/>
        <p:cNvGrpSpPr/>
        <p:nvPr/>
      </p:nvGrpSpPr>
      <p:grpSpPr>
        <a:xfrm>
          <a:off x="0" y="0"/>
          <a:ext cx="0" cy="0"/>
          <a:chOff x="0" y="0"/>
          <a:chExt cx="0" cy="0"/>
        </a:xfrm>
      </p:grpSpPr>
      <p:sp>
        <p:nvSpPr>
          <p:cNvPr id="423" name=""/>
          <p:cNvSpPr/>
          <p:nvPr/>
        </p:nvSpPr>
        <p:spPr>
          <a:xfrm rot="0" flipH="0" flipV="0">
            <a:off x="0" y="0"/>
            <a:ext cx="12192000" cy="6858000"/>
          </a:xfrm>
          <a:prstGeom prst="rect">
            <a:avLst/>
          </a:prstGeom>
          <a:solidFill>
            <a:srgbClr val="0A1220"/>
          </a:solidFill>
          <a:ln/>
        </p:spPr>
        <p:txBody>
          <a:bodyPr/>
          <a:p/>
        </p:txBody>
      </p:sp>
      <p:sp>
        <p:nvSpPr>
          <p:cNvPr id="424" name=""/>
          <p:cNvSpPr/>
          <p:nvPr/>
        </p:nvSpPr>
        <p:spPr>
          <a:xfrm rot="0" flipH="0" flipV="0">
            <a:off x="0" y="0"/>
            <a:ext cx="12192000" cy="6858000"/>
          </a:xfrm>
          <a:prstGeom prst="rect">
            <a:avLst/>
          </a:prstGeom>
          <a:gradFill>
            <a:gsLst>
              <a:gs pos="0">
                <a:srgbClr val="0A1220"/>
              </a:gs>
              <a:gs pos="100000">
                <a:srgbClr val="0E1B33"/>
              </a:gs>
            </a:gsLst>
            <a:lin ang="4200000" scaled="1"/>
          </a:gradFill>
          <a:ln/>
        </p:spPr>
        <p:txBody>
          <a:bodyPr/>
          <a:p/>
        </p:txBody>
      </p:sp>
      <p:sp>
        <p:nvSpPr>
          <p:cNvPr id="425" name="" descr="{&quot;isTemplate&quot;:true,&quot;type&quot;:&quot;text&quot;}"/>
          <p:cNvSpPr txBox="1"/>
          <p:nvPr/>
        </p:nvSpPr>
        <p:spPr>
          <a:xfrm rot="0" flipH="0" flipV="0">
            <a:off x="8477250" y="914400"/>
            <a:ext cx="3143250" cy="3429000"/>
          </a:xfrm>
          <a:prstGeom prst="rect"/>
        </p:spPr>
        <p:txBody>
          <a:bodyPr wrap="none" lIns="0" tIns="0" rIns="0" bIns="0"/>
          <a:p>
            <a:pPr>
              <a:lnSpc>
                <a:spcPct val="100000"/>
              </a:lnSpc>
            </a:pPr>
            <a:r>
              <a:rPr lang="en-US" sz="22500" b="1">
                <a:solidFill>
                  <a:srgbClr val="00E5FF">
                    <a:alpha val="10000"/>
                  </a:srgbClr>
                </a:solidFill>
                <a:latin typeface="Consolas"/>
                <a:ea typeface="Consolas"/>
              </a:rPr>
              <a:t>01</a:t>
            </a:r>
            <a:endParaRPr/>
          </a:p>
        </p:txBody>
      </p:sp>
      <p:sp>
        <p:nvSpPr>
          <p:cNvPr id="426" name="" descr="{&quot;isTemplate&quot;:true,&quot;type&quot;:&quot;text&quot;}"/>
          <p:cNvSpPr txBox="1"/>
          <p:nvPr/>
        </p:nvSpPr>
        <p:spPr>
          <a:xfrm rot="0" flipH="0" flipV="0">
            <a:off x="762000" y="2381250"/>
            <a:ext cx="5314950" cy="171450"/>
          </a:xfrm>
          <a:prstGeom prst="rect"/>
        </p:spPr>
        <p:txBody>
          <a:bodyPr wrap="none" lIns="0" tIns="0" rIns="0" bIns="0"/>
          <a:p>
            <a:pPr>
              <a:lnSpc>
                <a:spcPct val="100000"/>
              </a:lnSpc>
            </a:pPr>
            <a:r>
              <a:rPr lang="en-US" sz="1125" spc="450">
                <a:solidFill>
                  <a:srgbClr val="00E5FF"/>
                </a:solidFill>
                <a:latin typeface="Consolas"/>
                <a:ea typeface="Consolas"/>
              </a:rPr>
              <a:t xml:space="preserve">LESSON 01 · </a:t>
            </a:r>
            <a:r>
              <a:rPr lang="zh-CN" sz="1125" spc="450">
                <a:solidFill>
                  <a:srgbClr val="00E5FF"/>
                </a:solidFill>
                <a:latin typeface="Consolas"/>
                <a:ea typeface="Consolas"/>
              </a:rPr>
              <a:t>必修</a:t>
            </a:r>
            <a:r>
              <a:rPr lang="en-US" sz="1125" spc="450">
                <a:solidFill>
                  <a:srgbClr val="00E5FF"/>
                </a:solidFill>
                <a:latin typeface="Consolas"/>
                <a:ea typeface="Consolas"/>
              </a:rPr>
              <a:t xml:space="preserve"> · </a:t>
            </a:r>
            <a:r>
              <a:rPr lang="zh-CN" sz="1125" spc="450">
                <a:solidFill>
                  <a:srgbClr val="00E5FF"/>
                </a:solidFill>
                <a:latin typeface="Consolas"/>
                <a:ea typeface="Consolas"/>
              </a:rPr>
              <a:t>全员</a:t>
            </a:r>
            <a:r>
              <a:rPr lang="en-US" sz="1125" spc="450">
                <a:solidFill>
                  <a:srgbClr val="00E5FF"/>
                </a:solidFill>
                <a:latin typeface="Consolas"/>
                <a:ea typeface="Consolas"/>
              </a:rPr>
              <a:t xml:space="preserve"> · </a:t>
            </a:r>
            <a:r>
              <a:rPr lang="zh-CN" sz="1125" spc="450">
                <a:solidFill>
                  <a:srgbClr val="00E5FF"/>
                </a:solidFill>
                <a:latin typeface="Consolas"/>
                <a:ea typeface="Consolas"/>
              </a:rPr>
              <a:t>入职第</a:t>
            </a:r>
            <a:r>
              <a:rPr lang="en-US" sz="1125" spc="450">
                <a:solidFill>
                  <a:srgbClr val="00E5FF"/>
                </a:solidFill>
                <a:latin typeface="Consolas"/>
                <a:ea typeface="Consolas"/>
              </a:rPr>
              <a:t xml:space="preserve"> 1 </a:t>
            </a:r>
            <a:r>
              <a:rPr lang="zh-CN" sz="1125" spc="450">
                <a:solidFill>
                  <a:srgbClr val="00E5FF"/>
                </a:solidFill>
                <a:latin typeface="Consolas"/>
                <a:ea typeface="Consolas"/>
              </a:rPr>
              <a:t>天</a:t>
            </a:r>
            <a:endParaRPr/>
          </a:p>
        </p:txBody>
      </p:sp>
      <p:sp>
        <p:nvSpPr>
          <p:cNvPr id="427" name="" descr="{&quot;isTemplate&quot;:true,&quot;type&quot;:&quot;text&quot;}"/>
          <p:cNvSpPr txBox="1"/>
          <p:nvPr/>
        </p:nvSpPr>
        <p:spPr>
          <a:xfrm rot="0" flipH="0" flipV="0">
            <a:off x="762000" y="2762250"/>
            <a:ext cx="5314950" cy="714375"/>
          </a:xfrm>
          <a:prstGeom prst="rect"/>
        </p:spPr>
        <p:txBody>
          <a:bodyPr wrap="none" lIns="0" tIns="0" rIns="0" bIns="0"/>
          <a:p>
            <a:pPr>
              <a:lnSpc>
                <a:spcPct val="100000"/>
              </a:lnSpc>
            </a:pPr>
            <a:r>
              <a:rPr lang="zh-CN" sz="4650" b="1">
                <a:solidFill>
                  <a:srgbClr val="E8EEF7"/>
                </a:solidFill>
                <a:latin typeface="Microsoft YaHei"/>
                <a:ea typeface="Microsoft YaHei"/>
              </a:rPr>
              <a:t>平台定位与对外口径</a:t>
            </a:r>
            <a:endParaRPr/>
          </a:p>
        </p:txBody>
      </p:sp>
      <p:sp>
        <p:nvSpPr>
          <p:cNvPr id="428" name=""/>
          <p:cNvSpPr/>
          <p:nvPr/>
        </p:nvSpPr>
        <p:spPr>
          <a:xfrm rot="0" flipH="0" flipV="0">
            <a:off x="762000" y="3743325"/>
            <a:ext cx="1047750" cy="38100"/>
          </a:xfrm>
          <a:prstGeom prst="rect">
            <a:avLst/>
          </a:prstGeom>
          <a:gradFill>
            <a:gsLst>
              <a:gs pos="0">
                <a:srgbClr val="00E5FF"/>
              </a:gs>
              <a:gs pos="100000">
                <a:srgbClr val="00E5FF">
                  <a:alpha val="0"/>
                </a:srgbClr>
              </a:gs>
            </a:gsLst>
            <a:lin ang="0" scaled="1"/>
          </a:gradFill>
          <a:ln/>
        </p:spPr>
        <p:txBody>
          <a:bodyPr/>
          <a:p/>
        </p:txBody>
      </p:sp>
      <p:sp>
        <p:nvSpPr>
          <p:cNvPr id="429" name="" descr="{&quot;isTemplate&quot;:true,&quot;type&quot;:&quot;text&quot;}"/>
          <p:cNvSpPr txBox="1"/>
          <p:nvPr/>
        </p:nvSpPr>
        <p:spPr>
          <a:xfrm rot="0" flipH="0" flipV="0">
            <a:off x="762000" y="4029075"/>
            <a:ext cx="5314950" cy="209550"/>
          </a:xfrm>
          <a:prstGeom prst="rect"/>
        </p:spPr>
        <p:txBody>
          <a:bodyPr wrap="none" lIns="0" tIns="0" rIns="0" bIns="0"/>
          <a:p>
            <a:pPr>
              <a:lnSpc>
                <a:spcPct val="100000"/>
              </a:lnSpc>
            </a:pPr>
            <a:r>
              <a:rPr lang="zh-CN" sz="1350">
                <a:solidFill>
                  <a:srgbClr val="E8EEF7">
                    <a:alpha val="62000"/>
                  </a:srgbClr>
                </a:solidFill>
                <a:latin typeface="Microsoft YaHei"/>
                <a:ea typeface="Microsoft YaHei"/>
              </a:rPr>
              <a:t>一句话口径</a:t>
            </a:r>
            <a:r>
              <a:rPr lang="en-US" sz="1350">
                <a:solidFill>
                  <a:srgbClr val="E8EEF7">
                    <a:alpha val="62000"/>
                  </a:srgbClr>
                </a:solidFill>
                <a:latin typeface="Microsoft YaHei"/>
                <a:ea typeface="Microsoft YaHei"/>
              </a:rPr>
              <a:t xml:space="preserve"> · </a:t>
            </a:r>
            <a:r>
              <a:rPr lang="zh-CN" sz="1350">
                <a:solidFill>
                  <a:srgbClr val="E8EEF7">
                    <a:alpha val="62000"/>
                  </a:srgbClr>
                </a:solidFill>
                <a:latin typeface="Microsoft YaHei"/>
                <a:ea typeface="Microsoft YaHei"/>
              </a:rPr>
              <a:t>三个角色</a:t>
            </a:r>
            <a:r>
              <a:rPr lang="en-US" sz="1350">
                <a:solidFill>
                  <a:srgbClr val="E8EEF7">
                    <a:alpha val="62000"/>
                  </a:srgbClr>
                </a:solidFill>
                <a:latin typeface="Microsoft YaHei"/>
                <a:ea typeface="Microsoft YaHei"/>
              </a:rPr>
              <a:t xml:space="preserve"> · </a:t>
            </a:r>
            <a:r>
              <a:rPr lang="zh-CN" sz="1350">
                <a:solidFill>
                  <a:srgbClr val="E8EEF7">
                    <a:alpha val="62000"/>
                  </a:srgbClr>
                </a:solidFill>
                <a:latin typeface="Microsoft YaHei"/>
                <a:ea typeface="Microsoft YaHei"/>
              </a:rPr>
              <a:t>分成红线</a:t>
            </a:r>
            <a:r>
              <a:rPr lang="en-US" sz="1350">
                <a:solidFill>
                  <a:srgbClr val="E8EEF7">
                    <a:alpha val="62000"/>
                  </a:srgbClr>
                </a:solidFill>
                <a:latin typeface="Microsoft YaHei"/>
                <a:ea typeface="Microsoft YaHei"/>
              </a:rPr>
              <a:t xml:space="preserve"> —— </a:t>
            </a:r>
            <a:r>
              <a:rPr lang="zh-CN" sz="1350">
                <a:solidFill>
                  <a:srgbClr val="E8EEF7">
                    <a:alpha val="62000"/>
                  </a:srgbClr>
                </a:solidFill>
                <a:latin typeface="Microsoft YaHei"/>
                <a:ea typeface="Microsoft YaHei"/>
              </a:rPr>
              <a:t>这是所有对客表达的地基</a:t>
            </a:r>
            <a:endParaRPr/>
          </a:p>
        </p:txBody>
      </p:sp>
      <p:pic>
        <p:nvPicPr>
          <p:cNvPr id="430" name=""/>
          <p:cNvPicPr>
            <a:picLocks noChangeAspect="1"/>
          </p:cNvPicPr>
          <p:nvPr/>
        </p:nvPicPr>
        <p:blipFill>
          <a:blip r:embed="rId1"/>
          <a:srcRect l="3030" t="0" r="3030" b="0"/>
          <a:stretch>
            <a:fillRect/>
          </a:stretch>
        </p:blipFill>
        <p:spPr>
          <a:xfrm rot="0" flipH="0" flipV="0">
            <a:off x="8001000" y="3371850"/>
            <a:ext cx="2952750" cy="3143250"/>
          </a:xfrm>
          <a:prstGeom prst="rect">
            <a:avLst/>
          </a:prstGeom>
          <a:ln/>
        </p:spPr>
      </p:pic>
      <p:sp>
        <p:nvSpPr>
          <p:cNvPr id="431" name="" descr="{&quot;isTemplate&quot;:true,&quot;type&quot;:&quot;text&quot;}"/>
          <p:cNvSpPr txBox="1"/>
          <p:nvPr/>
        </p:nvSpPr>
        <p:spPr>
          <a:xfrm rot="0" flipH="0" flipV="0">
            <a:off x="762000" y="6305550"/>
            <a:ext cx="2933700" cy="133350"/>
          </a:xfrm>
          <a:prstGeom prst="rect"/>
        </p:spPr>
        <p:txBody>
          <a:bodyPr wrap="none" lIns="0" tIns="0" rIns="0" bIns="0"/>
          <a:p>
            <a:pPr>
              <a:lnSpc>
                <a:spcPct val="100000"/>
              </a:lnSpc>
            </a:pPr>
            <a:r>
              <a:rPr lang="en-US" sz="825" spc="75">
                <a:solidFill>
                  <a:srgbClr val="E8EEF7">
                    <a:alpha val="40000"/>
                  </a:srgbClr>
                </a:solidFill>
                <a:latin typeface="Consolas"/>
                <a:ea typeface="Consolas"/>
              </a:rPr>
              <a:t xml:space="preserve">MMB PORTRAITMART · </a:t>
            </a:r>
            <a:r>
              <a:rPr lang="zh-CN" sz="825" spc="75">
                <a:solidFill>
                  <a:srgbClr val="E8EEF7">
                    <a:alpha val="40000"/>
                  </a:srgbClr>
                </a:solidFill>
                <a:latin typeface="Consolas"/>
                <a:ea typeface="Consolas"/>
              </a:rPr>
              <a:t>内部文件</a:t>
            </a:r>
            <a:r>
              <a:rPr lang="en-US" sz="825" spc="75">
                <a:solidFill>
                  <a:srgbClr val="E8EEF7">
                    <a:alpha val="40000"/>
                  </a:srgbClr>
                </a:solidFill>
                <a:latin typeface="Consolas"/>
                <a:ea typeface="Consolas"/>
              </a:rPr>
              <a:t xml:space="preserve"> </a:t>
            </a:r>
            <a:r>
              <a:rPr lang="zh-CN" sz="825" spc="75">
                <a:solidFill>
                  <a:srgbClr val="E8EEF7">
                    <a:alpha val="40000"/>
                  </a:srgbClr>
                </a:solidFill>
                <a:latin typeface="Consolas"/>
                <a:ea typeface="Consolas"/>
              </a:rPr>
              <a:t>禁止外传</a:t>
            </a:r>
            <a:r>
              <a:rPr lang="en-US" sz="825" spc="75">
                <a:solidFill>
                  <a:srgbClr val="E8EEF7">
                    <a:alpha val="40000"/>
                  </a:srgbClr>
                </a:solidFill>
                <a:latin typeface="Consolas"/>
                <a:ea typeface="Consolas"/>
              </a:rPr>
              <a:t xml:space="preserve"> · 03 / 32</a:t>
            </a:r>
            <a:endParaRPr/>
          </a:p>
        </p:txBody>
      </p:sp>
    </p:spTree>
  </p:cSld>
</p:sld>
</file>

<file path=ppt/slides/slide4.xml><?xml version="1.0" encoding="utf-8"?>
<p:sld xmlns:p="http://schemas.openxmlformats.org/presentationml/2006/main" xmlns:a="http://schemas.openxmlformats.org/drawingml/2006/main" xmlns:asvg="http://schemas.microsoft.com/office/drawing/2016/SVG/main" xmlns:r="http://schemas.openxmlformats.org/officeDocument/2006/relationships" xmlns:mc="http://schemas.openxmlformats.org/markup-compatibility/2006" mc:Ignorable="asvg">
  <p:cSld>
    <p:spTree>
      <p:nvGrpSpPr>
        <p:cNvPr id="511" name="" descr="&lt;Slide style={{ width: 1280, height: 720, background: '#0A1220', position: 'relative', overflow: 'hidden', fontFamily: &quot;'Microsoft YaHei', 'PingFang SC', sans-serif&quot; }}&gt;&#13;&#10;  &lt;Box style={{ position: 'absolute', top: 0, left: 0, right: 0, height: 120, padding: '26px 60px 0' }}&gt;&#13;&#10;    &lt;Text style={{ fontFamily: 'Consolas, monospace', fontSize: 12, letterSpacing: 2, color: '#FF2D78' }}&gt;LESSON 01 · 平台定位与对外口径&lt;/Text&gt;&#13;&#10;    &lt;Text style={{ fontSize: 34, fontWeight: 'bold', color: '#E8EEF7', marginTop: 6 }}&gt;一句话说清我们是谁&lt;/Text&gt;&#13;&#10;    &lt;Box style={{ position: 'absolute', left: 60, right: 60, bottom: 0, height: 1, background: 'linear-gradient(90deg, rgba(0,229,255,0.5), rgba(0,229,255,0))' }} /&gt;&#13;&#10;  &lt;/Box&gt;&#13;&#10;  &lt;Box style={{ position: 'absolute', top: 120, left: 60, width: 1160, height: 540, flexDirection: 'row', gap: 40 }}&gt;&#13;&#10;    &lt;Box style={{ width: 340, justifyContent: 'center' }}&gt;&#13;&#10;      &lt;Text style={{ fontFamily: 'Consolas, monospace', fontSize: 118, fontWeight: 'bold', color: '#00E5FF', lineHeight: 1 }}&gt;C2C&lt;/Text&gt;&#13;&#10;      &lt;Text style={{ fontSize: 22, fontWeight: 'bold', color: '#E8EEF7', marginTop: 18 }}&gt;全线上肖像素材&lt;br /&gt;采集与交易撮合平台&lt;/Text&gt;&#13;&#10;      &lt;Box style={{ width: 70, height: 3, background: '#FF2D78', marginTop: 20 }} /&gt;&#13;&#10;      &lt;Text style={{ fontSize: 15, color: 'rgba(232,238,247,0.62)', lineHeight: 1.8, marginTop: 20 }}&gt;C 端上传、授权；B 端付费、取用。&lt;span style={{ color: '#00E5FF', fontWeight: 'bold' }}&gt;平台只做撮合，不做买卖、不赚差价。&lt;/span&gt;&lt;/Text&gt;&#13;&#10;    &lt;/Box&gt;&#13;&#10;    &lt;Box style={{ flex: 1, flexDirection: 'column', justifyContent: 'center', gap: 18 }}&gt;&#13;&#10;      {[&#13;&#10;        ['user', '创作者 · C 端', '提供本人肖像素材并授权使用，是权利人和纳税义务人。入驻需实名 + 活体核验 + 生物锁绑定，生物数据不出设备。'],&#13;&#10;        ['briefcase', '使用方 · B 端', '影视、动画、游戏、广告、数字人、MCN 等机构。付费取得限定范围的使用授权，须持密钥调用，撤销即 403。'],&#13;&#10;        ['shield', '平台 · 撮合方', '提供采集、加密、质检、确权、撮合、分账、追溯、举证支持。不持有素材所有权、不做资金池、不代创作者纳税。'],&#13;&#10;      ].map((c, i) =&gt; (&#13;&#10;        &lt;Box key={i} style={{ background: 'rgba(0,229,255,0.05)', border: '1px solid rgba(0,229,255,0.28)', borderRadius: 12, padding: '18px 22px', flexDirection: 'row', gap: 18, alignItems: 'flex-start' }}&gt;&#13;&#10;          &lt;Box style={{ width: 52, height: 52, borderRadius: 12, background: 'rgba(0,229,255,0.12)', justifyContent: 'center', alignItems: 'center' }}&gt;&#13;&#10;            &lt;FAIcon name={c[0]} style={{ fill: '#00E5FF', width: 26, height: 26 }} /&gt;&#13;&#10;          &lt;/Box&gt;&#13;&#10;          &lt;Box style={{ flex: 1 }}&gt;&#13;&#10;            &lt;Text style={{ fontSize: 19, fontWeight: 'bold', color: '#E8EEF7' }}&gt;{c[1]}&lt;/Text&gt;&#13;&#10;            &lt;Text style={{ fontSize: 14, color: 'rgba(232,238,247,0.68)', lineHeight: 1.65, marginTop: 6 }}&gt;{c[2]}&lt;/Text&gt;&#13;&#10;          &lt;/Box&gt;&#13;&#10;        &lt;/Box&gt;&#13;&#10;      ))}&#13;&#10;    &lt;/Box&gt;&#13;&#10;  &lt;/Box&gt;&#13;&#10;  &lt;Image src=&quot;assets/bear_ch1.png&quot; style={{ position: 'absolute', right: 34, top: 14, width: 92, height: 100, objectFit: 'contain' }} /&gt;&#13;&#10;  &lt;Box style={{ position: 'absolute', left: 0, right: 0, bottom: 0, height: 60, padding: '0 60px', flexDirection: 'row', justifyContent: 'space-between', alignItems: 'center', borderTop: '1px solid rgba(0,229,255,0.14)' }}&gt;&#13;&#10;    &lt;Text style={{ fontFamily: 'Consolas, monospace', fontSize: 11, letterSpacing: 1, color: 'rgba(232,238,247,0.4)' }}&gt;MMB PORTRAITMART · 内部文件 禁止外传&lt;/Text&gt;&#13;&#10;    &lt;Text style={{ fontFamily: 'Consolas, monospace', fontSize: 11, color: 'rgba(232,238,247,0.4)' }}&gt;04 / 32&lt;/Text&gt;&#13;&#10;  &lt;/Box&gt;&#13;&#10;&lt;/Slide&gt;&#13;&#10;"/>
        <p:cNvGrpSpPr/>
        <p:nvPr/>
      </p:nvGrpSpPr>
      <p:grpSpPr>
        <a:xfrm>
          <a:off x="0" y="0"/>
          <a:ext cx="0" cy="0"/>
          <a:chOff x="0" y="0"/>
          <a:chExt cx="0" cy="0"/>
        </a:xfrm>
      </p:grpSpPr>
      <p:sp>
        <p:nvSpPr>
          <p:cNvPr id="512" name=""/>
          <p:cNvSpPr/>
          <p:nvPr/>
        </p:nvSpPr>
        <p:spPr>
          <a:xfrm rot="0" flipH="0" flipV="0">
            <a:off x="0" y="0"/>
            <a:ext cx="12192000" cy="6858000"/>
          </a:xfrm>
          <a:prstGeom prst="rect">
            <a:avLst/>
          </a:prstGeom>
          <a:solidFill>
            <a:srgbClr val="0A1220"/>
          </a:solidFill>
          <a:ln/>
        </p:spPr>
        <p:txBody>
          <a:bodyPr/>
          <a:p/>
        </p:txBody>
      </p:sp>
      <p:sp>
        <p:nvSpPr>
          <p:cNvPr id="513" name="" descr="{&quot;isTemplate&quot;:true,&quot;type&quot;:&quot;text&quot;}"/>
          <p:cNvSpPr txBox="1"/>
          <p:nvPr/>
        </p:nvSpPr>
        <p:spPr>
          <a:xfrm rot="0" flipH="0" flipV="0">
            <a:off x="571500" y="247650"/>
            <a:ext cx="11049000" cy="142875"/>
          </a:xfrm>
          <a:prstGeom prst="rect"/>
        </p:spPr>
        <p:txBody>
          <a:bodyPr wrap="none" lIns="0" tIns="0" rIns="0" bIns="0"/>
          <a:p>
            <a:pPr>
              <a:lnSpc>
                <a:spcPct val="100000"/>
              </a:lnSpc>
            </a:pPr>
            <a:r>
              <a:rPr lang="en-US" sz="900" spc="150">
                <a:solidFill>
                  <a:srgbClr val="FF2D78"/>
                </a:solidFill>
                <a:latin typeface="Consolas"/>
                <a:ea typeface="Consolas"/>
              </a:rPr>
              <a:t xml:space="preserve">LESSON 01 · </a:t>
            </a:r>
            <a:r>
              <a:rPr lang="zh-CN" sz="900" spc="150">
                <a:solidFill>
                  <a:srgbClr val="FF2D78"/>
                </a:solidFill>
                <a:latin typeface="Consolas"/>
                <a:ea typeface="Consolas"/>
              </a:rPr>
              <a:t>平台定位与对外口径</a:t>
            </a:r>
            <a:endParaRPr/>
          </a:p>
        </p:txBody>
      </p:sp>
      <p:sp>
        <p:nvSpPr>
          <p:cNvPr id="514" name="" descr="{&quot;isTemplate&quot;:true,&quot;type&quot;:&quot;text&quot;}"/>
          <p:cNvSpPr txBox="1"/>
          <p:nvPr/>
        </p:nvSpPr>
        <p:spPr>
          <a:xfrm rot="0" flipH="0" flipV="0">
            <a:off x="571500" y="447675"/>
            <a:ext cx="11049000" cy="390525"/>
          </a:xfrm>
          <a:prstGeom prst="rect"/>
        </p:spPr>
        <p:txBody>
          <a:bodyPr wrap="none" lIns="0" tIns="0" rIns="0" bIns="0"/>
          <a:p>
            <a:pPr>
              <a:lnSpc>
                <a:spcPct val="100000"/>
              </a:lnSpc>
            </a:pPr>
            <a:r>
              <a:rPr lang="zh-CN" sz="2550" b="1">
                <a:solidFill>
                  <a:srgbClr val="E8EEF7"/>
                </a:solidFill>
                <a:latin typeface="Microsoft YaHei"/>
                <a:ea typeface="Microsoft YaHei"/>
              </a:rPr>
              <a:t>一句话说清我们是谁</a:t>
            </a:r>
            <a:endParaRPr/>
          </a:p>
        </p:txBody>
      </p:sp>
      <p:sp>
        <p:nvSpPr>
          <p:cNvPr id="515" name=""/>
          <p:cNvSpPr/>
          <p:nvPr/>
        </p:nvSpPr>
        <p:spPr>
          <a:xfrm rot="0" flipH="0" flipV="0">
            <a:off x="571500" y="1133475"/>
            <a:ext cx="11049000" cy="9525"/>
          </a:xfrm>
          <a:prstGeom prst="rect">
            <a:avLst/>
          </a:prstGeom>
          <a:gradFill>
            <a:gsLst>
              <a:gs pos="0">
                <a:srgbClr val="00E5FF">
                  <a:alpha val="50000"/>
                </a:srgbClr>
              </a:gs>
              <a:gs pos="100000">
                <a:srgbClr val="00E5FF">
                  <a:alpha val="0"/>
                </a:srgbClr>
              </a:gs>
            </a:gsLst>
            <a:lin ang="0" scaled="1"/>
          </a:gradFill>
          <a:ln/>
        </p:spPr>
        <p:txBody>
          <a:bodyPr/>
          <a:p/>
        </p:txBody>
      </p:sp>
      <p:sp>
        <p:nvSpPr>
          <p:cNvPr id="516" name="" descr="{&quot;isTemplate&quot;:true,&quot;type&quot;:&quot;text&quot;}"/>
          <p:cNvSpPr txBox="1"/>
          <p:nvPr/>
        </p:nvSpPr>
        <p:spPr>
          <a:xfrm rot="0" flipH="0" flipV="0">
            <a:off x="571500" y="2190750"/>
            <a:ext cx="3238500" cy="1352550"/>
          </a:xfrm>
          <a:prstGeom prst="rect"/>
        </p:spPr>
        <p:txBody>
          <a:bodyPr wrap="none" lIns="0" tIns="0" rIns="0" bIns="0"/>
          <a:p>
            <a:pPr>
              <a:lnSpc>
                <a:spcPct val="100000"/>
              </a:lnSpc>
            </a:pPr>
            <a:r>
              <a:rPr lang="en-US" sz="8850" b="1">
                <a:solidFill>
                  <a:srgbClr val="00E5FF"/>
                </a:solidFill>
                <a:latin typeface="Consolas"/>
                <a:ea typeface="Consolas"/>
              </a:rPr>
              <a:t>C2C</a:t>
            </a:r>
            <a:endParaRPr/>
          </a:p>
        </p:txBody>
      </p:sp>
      <p:sp>
        <p:nvSpPr>
          <p:cNvPr id="517" name="" descr="{&quot;isTemplate&quot;:true,&quot;type&quot;:&quot;text&quot;}"/>
          <p:cNvSpPr txBox="1"/>
          <p:nvPr/>
        </p:nvSpPr>
        <p:spPr>
          <a:xfrm rot="0" flipH="0" flipV="0">
            <a:off x="571500" y="3714750"/>
            <a:ext cx="3238500" cy="504825"/>
          </a:xfrm>
          <a:prstGeom prst="rect"/>
        </p:spPr>
        <p:txBody>
          <a:bodyPr wrap="none" lIns="0" tIns="0" rIns="0" bIns="0"/>
          <a:p>
            <a:pPr>
              <a:lnSpc>
                <a:spcPct val="100000"/>
              </a:lnSpc>
            </a:pPr>
            <a:r>
              <a:rPr lang="zh-CN" sz="1650" b="1">
                <a:solidFill>
                  <a:srgbClr val="E8EEF7"/>
                </a:solidFill>
                <a:latin typeface="Microsoft YaHei"/>
                <a:ea typeface="Microsoft YaHei"/>
              </a:rPr>
              <a:t>全线上肖像素材</a:t>
            </a:r>
            <a:endParaRPr/>
          </a:p>
          <a:p>
            <a:pPr>
              <a:lnSpc>
                <a:spcPct val="100000"/>
              </a:lnSpc>
            </a:pPr>
            <a:r>
              <a:rPr lang="zh-CN" sz="1650" b="1">
                <a:solidFill>
                  <a:srgbClr val="E8EEF7"/>
                </a:solidFill>
                <a:latin typeface="Microsoft YaHei"/>
                <a:ea typeface="Microsoft YaHei"/>
              </a:rPr>
              <a:t>采集与交易撮合平台</a:t>
            </a:r>
            <a:endParaRPr/>
          </a:p>
        </p:txBody>
      </p:sp>
      <p:sp>
        <p:nvSpPr>
          <p:cNvPr id="518" name=""/>
          <p:cNvSpPr/>
          <p:nvPr/>
        </p:nvSpPr>
        <p:spPr>
          <a:xfrm rot="0" flipH="0" flipV="0">
            <a:off x="571500" y="4410075"/>
            <a:ext cx="666750" cy="28575"/>
          </a:xfrm>
          <a:prstGeom prst="rect">
            <a:avLst/>
          </a:prstGeom>
          <a:solidFill>
            <a:srgbClr val="FF2D78"/>
          </a:solidFill>
          <a:ln/>
        </p:spPr>
        <p:txBody>
          <a:bodyPr/>
          <a:p/>
        </p:txBody>
      </p:sp>
      <p:sp>
        <p:nvSpPr>
          <p:cNvPr id="519" name="" descr="{&quot;isTemplate&quot;:true,&quot;type&quot;:&quot;text&quot;}"/>
          <p:cNvSpPr txBox="1"/>
          <p:nvPr/>
        </p:nvSpPr>
        <p:spPr>
          <a:xfrm rot="0" flipH="0" flipV="0">
            <a:off x="571500" y="4629150"/>
            <a:ext cx="3238500" cy="619125"/>
          </a:xfrm>
          <a:prstGeom prst="rect"/>
        </p:spPr>
        <p:txBody>
          <a:bodyPr wrap="square" lIns="0" tIns="0" rIns="0" bIns="0">
            <a:normAutofit/>
          </a:bodyPr>
          <a:p>
            <a:pPr>
              <a:lnSpc>
                <a:spcPct val="180000"/>
              </a:lnSpc>
            </a:pPr>
            <a:r>
              <a:rPr lang="en-US" sz="1125">
                <a:solidFill>
                  <a:srgbClr val="E8EEF7">
                    <a:alpha val="62000"/>
                  </a:srgbClr>
                </a:solidFill>
                <a:latin typeface="Microsoft YaHei"/>
                <a:ea typeface="Microsoft YaHei"/>
              </a:rPr>
              <a:t xml:space="preserve">C </a:t>
            </a:r>
            <a:r>
              <a:rPr lang="zh-CN" sz="1125">
                <a:solidFill>
                  <a:srgbClr val="E8EEF7">
                    <a:alpha val="62000"/>
                  </a:srgbClr>
                </a:solidFill>
                <a:latin typeface="Microsoft YaHei"/>
                <a:ea typeface="Microsoft YaHei"/>
              </a:rPr>
              <a:t>端上传、授权；</a:t>
            </a:r>
            <a:r>
              <a:rPr lang="en-US" sz="1125">
                <a:solidFill>
                  <a:srgbClr val="E8EEF7">
                    <a:alpha val="62000"/>
                  </a:srgbClr>
                </a:solidFill>
                <a:latin typeface="Microsoft YaHei"/>
                <a:ea typeface="Microsoft YaHei"/>
              </a:rPr>
              <a:t xml:space="preserve">B </a:t>
            </a:r>
            <a:r>
              <a:rPr lang="zh-CN" sz="1125">
                <a:solidFill>
                  <a:srgbClr val="E8EEF7">
                    <a:alpha val="62000"/>
                  </a:srgbClr>
                </a:solidFill>
                <a:latin typeface="Microsoft YaHei"/>
                <a:ea typeface="Microsoft YaHei"/>
              </a:rPr>
              <a:t>端付费、取用。</a:t>
            </a:r>
            <a:r>
              <a:rPr lang="zh-CN" sz="1125" b="1">
                <a:solidFill>
                  <a:srgbClr val="00E5FF"/>
                </a:solidFill>
                <a:latin typeface="Microsoft YaHei"/>
                <a:ea typeface="Microsoft YaHei"/>
              </a:rPr>
              <a:t>平台只做撮合，不做买卖、不赚差价。</a:t>
            </a:r>
            <a:endParaRPr/>
          </a:p>
        </p:txBody>
      </p:sp>
      <p:sp>
        <p:nvSpPr>
          <p:cNvPr id="520" name=""/>
          <p:cNvSpPr/>
          <p:nvPr/>
        </p:nvSpPr>
        <p:spPr>
          <a:xfrm rot="0" flipH="0" flipV="0">
            <a:off x="4191000" y="1819275"/>
            <a:ext cx="7429500" cy="1152525"/>
          </a:xfrm>
          <a:prstGeom prst="roundRect">
            <a:avLst>
              <a:gd name="adj" fmla="val 9917"/>
            </a:avLst>
          </a:prstGeom>
          <a:solidFill>
            <a:srgbClr val="00E5FF">
              <a:alpha val="5000"/>
            </a:srgbClr>
          </a:solidFill>
          <a:ln w="12700">
            <a:solidFill>
              <a:srgbClr val="00E5FF">
                <a:alpha val="28000"/>
              </a:srgbClr>
            </a:solidFill>
            <a:prstDash val="solid"/>
          </a:ln>
        </p:spPr>
        <p:txBody>
          <a:bodyPr/>
          <a:p/>
        </p:txBody>
      </p:sp>
      <p:sp>
        <p:nvSpPr>
          <p:cNvPr id="521" name=""/>
          <p:cNvSpPr/>
          <p:nvPr/>
        </p:nvSpPr>
        <p:spPr>
          <a:xfrm rot="0" flipH="0" flipV="0">
            <a:off x="4400550" y="1990725"/>
            <a:ext cx="495300" cy="495300"/>
          </a:xfrm>
          <a:prstGeom prst="roundRect">
            <a:avLst>
              <a:gd name="adj" fmla="val 23077"/>
            </a:avLst>
          </a:prstGeom>
          <a:solidFill>
            <a:srgbClr val="00E5FF">
              <a:alpha val="12000"/>
            </a:srgbClr>
          </a:solidFill>
          <a:ln/>
        </p:spPr>
        <p:txBody>
          <a:bodyPr/>
          <a:p/>
        </p:txBody>
      </p:sp>
      <p:pic>
        <p:nvPicPr>
          <p:cNvPr id="522" name=""/>
          <p:cNvPicPr>
            <a:picLocks noChangeAspect="1"/>
          </p:cNvPicPr>
          <p:nvPr/>
        </p:nvPicPr>
        <p:blipFill>
          <a:blip r:embed="rId1">
            <a:extLst>
              <a:ext uri="{96DAC541-7B7A-43D3-8B79-37D633B846F1}">
                <asvg:svgBlip r:embed="rId1"/>
              </a:ext>
            </a:extLst>
          </a:blip>
          <a:stretch>
            <a:fillRect/>
          </a:stretch>
        </p:blipFill>
        <p:spPr>
          <a:xfrm rot="0" flipH="0" flipV="0">
            <a:off x="4524375" y="2114550"/>
            <a:ext cx="247650" cy="247650"/>
          </a:xfrm>
          <a:prstGeom prst="rect">
            <a:avLst/>
          </a:prstGeom>
          <a:ln/>
        </p:spPr>
      </p:pic>
      <p:sp>
        <p:nvSpPr>
          <p:cNvPr id="523" name="" descr="{&quot;isTemplate&quot;:true,&quot;type&quot;:&quot;text&quot;}"/>
          <p:cNvSpPr txBox="1"/>
          <p:nvPr/>
        </p:nvSpPr>
        <p:spPr>
          <a:xfrm rot="0" flipH="0" flipV="0">
            <a:off x="5067300" y="1990725"/>
            <a:ext cx="6343650" cy="219075"/>
          </a:xfrm>
          <a:prstGeom prst="rect"/>
        </p:spPr>
        <p:txBody>
          <a:bodyPr wrap="none" lIns="0" tIns="0" rIns="0" bIns="0"/>
          <a:p>
            <a:pPr>
              <a:lnSpc>
                <a:spcPct val="100000"/>
              </a:lnSpc>
            </a:pPr>
            <a:r>
              <a:rPr lang="zh-CN" sz="1425" b="1">
                <a:solidFill>
                  <a:srgbClr val="E8EEF7"/>
                </a:solidFill>
                <a:latin typeface="Microsoft YaHei"/>
                <a:ea typeface="Microsoft YaHei"/>
              </a:rPr>
              <a:t>创作者</a:t>
            </a:r>
            <a:r>
              <a:rPr lang="en-US" sz="1425" b="1">
                <a:solidFill>
                  <a:srgbClr val="E8EEF7"/>
                </a:solidFill>
                <a:latin typeface="Microsoft YaHei"/>
                <a:ea typeface="Microsoft YaHei"/>
              </a:rPr>
              <a:t xml:space="preserve"> · C </a:t>
            </a:r>
            <a:r>
              <a:rPr lang="zh-CN" sz="1425" b="1">
                <a:solidFill>
                  <a:srgbClr val="E8EEF7"/>
                </a:solidFill>
                <a:latin typeface="Microsoft YaHei"/>
                <a:ea typeface="Microsoft YaHei"/>
              </a:rPr>
              <a:t>端</a:t>
            </a:r>
            <a:endParaRPr/>
          </a:p>
        </p:txBody>
      </p:sp>
      <p:sp>
        <p:nvSpPr>
          <p:cNvPr id="524" name="" descr="{&quot;isTemplate&quot;:true,&quot;type&quot;:&quot;text&quot;}"/>
          <p:cNvSpPr txBox="1"/>
          <p:nvPr/>
        </p:nvSpPr>
        <p:spPr>
          <a:xfrm rot="0" flipH="0" flipV="0">
            <a:off x="5067300" y="2266950"/>
            <a:ext cx="6343650" cy="533400"/>
          </a:xfrm>
          <a:prstGeom prst="rect"/>
        </p:spPr>
        <p:txBody>
          <a:bodyPr wrap="square" lIns="0" tIns="0" rIns="0" bIns="0">
            <a:normAutofit/>
          </a:bodyPr>
          <a:p>
            <a:pPr>
              <a:lnSpc>
                <a:spcPct val="165000"/>
              </a:lnSpc>
            </a:pPr>
            <a:r>
              <a:rPr lang="zh-CN" sz="1050">
                <a:solidFill>
                  <a:srgbClr val="E8EEF7">
                    <a:alpha val="68000"/>
                  </a:srgbClr>
                </a:solidFill>
                <a:latin typeface="Microsoft YaHei"/>
                <a:ea typeface="Microsoft YaHei"/>
              </a:rPr>
              <a:t>提供本人肖像素材并授权使用，是权利人和纳税义务人。入驻需实名</a:t>
            </a:r>
            <a:r>
              <a:rPr lang="en-US" sz="1050">
                <a:solidFill>
                  <a:srgbClr val="E8EEF7">
                    <a:alpha val="68000"/>
                  </a:srgbClr>
                </a:solidFill>
                <a:latin typeface="Microsoft YaHei"/>
                <a:ea typeface="Microsoft YaHei"/>
              </a:rPr>
              <a:t xml:space="preserve"> + </a:t>
            </a:r>
            <a:r>
              <a:rPr lang="zh-CN" sz="1050">
                <a:solidFill>
                  <a:srgbClr val="E8EEF7">
                    <a:alpha val="68000"/>
                  </a:srgbClr>
                </a:solidFill>
                <a:latin typeface="Microsoft YaHei"/>
                <a:ea typeface="Microsoft YaHei"/>
              </a:rPr>
              <a:t>活体核验</a:t>
            </a:r>
            <a:r>
              <a:rPr lang="en-US" sz="1050">
                <a:solidFill>
                  <a:srgbClr val="E8EEF7">
                    <a:alpha val="68000"/>
                  </a:srgbClr>
                </a:solidFill>
                <a:latin typeface="Microsoft YaHei"/>
                <a:ea typeface="Microsoft YaHei"/>
              </a:rPr>
              <a:t xml:space="preserve"> + </a:t>
            </a:r>
            <a:r>
              <a:rPr lang="zh-CN" sz="1050">
                <a:solidFill>
                  <a:srgbClr val="E8EEF7">
                    <a:alpha val="68000"/>
                  </a:srgbClr>
                </a:solidFill>
                <a:latin typeface="Microsoft YaHei"/>
                <a:ea typeface="Microsoft YaHei"/>
              </a:rPr>
              <a:t>生物锁绑定，生物数据不出设备。</a:t>
            </a:r>
            <a:endParaRPr/>
          </a:p>
        </p:txBody>
      </p:sp>
      <p:sp>
        <p:nvSpPr>
          <p:cNvPr id="525" name=""/>
          <p:cNvSpPr/>
          <p:nvPr/>
        </p:nvSpPr>
        <p:spPr>
          <a:xfrm rot="0" flipH="0" flipV="0">
            <a:off x="4191000" y="3143250"/>
            <a:ext cx="7429500" cy="1152525"/>
          </a:xfrm>
          <a:prstGeom prst="roundRect">
            <a:avLst>
              <a:gd name="adj" fmla="val 9917"/>
            </a:avLst>
          </a:prstGeom>
          <a:solidFill>
            <a:srgbClr val="00E5FF">
              <a:alpha val="5000"/>
            </a:srgbClr>
          </a:solidFill>
          <a:ln w="12700">
            <a:solidFill>
              <a:srgbClr val="00E5FF">
                <a:alpha val="28000"/>
              </a:srgbClr>
            </a:solidFill>
            <a:prstDash val="solid"/>
          </a:ln>
        </p:spPr>
        <p:txBody>
          <a:bodyPr/>
          <a:p/>
        </p:txBody>
      </p:sp>
      <p:sp>
        <p:nvSpPr>
          <p:cNvPr id="526" name=""/>
          <p:cNvSpPr/>
          <p:nvPr/>
        </p:nvSpPr>
        <p:spPr>
          <a:xfrm rot="0" flipH="0" flipV="0">
            <a:off x="4400550" y="3314700"/>
            <a:ext cx="495300" cy="495300"/>
          </a:xfrm>
          <a:prstGeom prst="roundRect">
            <a:avLst>
              <a:gd name="adj" fmla="val 23077"/>
            </a:avLst>
          </a:prstGeom>
          <a:solidFill>
            <a:srgbClr val="00E5FF">
              <a:alpha val="12000"/>
            </a:srgbClr>
          </a:solidFill>
          <a:ln/>
        </p:spPr>
        <p:txBody>
          <a:bodyPr/>
          <a:p/>
        </p:txBody>
      </p:sp>
      <p:pic>
        <p:nvPicPr>
          <p:cNvPr id="527" name=""/>
          <p:cNvPicPr>
            <a:picLocks noChangeAspect="1"/>
          </p:cNvPicPr>
          <p:nvPr/>
        </p:nvPicPr>
        <p:blipFill>
          <a:blip r:embed="rId2">
            <a:extLst>
              <a:ext uri="{96DAC541-7B7A-43D3-8B79-37D633B846F1}">
                <asvg:svgBlip r:embed="rId2"/>
              </a:ext>
            </a:extLst>
          </a:blip>
          <a:stretch>
            <a:fillRect/>
          </a:stretch>
        </p:blipFill>
        <p:spPr>
          <a:xfrm rot="0" flipH="0" flipV="0">
            <a:off x="4524375" y="3438525"/>
            <a:ext cx="247650" cy="247650"/>
          </a:xfrm>
          <a:prstGeom prst="rect">
            <a:avLst/>
          </a:prstGeom>
          <a:ln/>
        </p:spPr>
      </p:pic>
      <p:sp>
        <p:nvSpPr>
          <p:cNvPr id="528" name="" descr="{&quot;isTemplate&quot;:true,&quot;type&quot;:&quot;text&quot;}"/>
          <p:cNvSpPr txBox="1"/>
          <p:nvPr/>
        </p:nvSpPr>
        <p:spPr>
          <a:xfrm rot="0" flipH="0" flipV="0">
            <a:off x="5067300" y="3314700"/>
            <a:ext cx="6343650" cy="219075"/>
          </a:xfrm>
          <a:prstGeom prst="rect"/>
        </p:spPr>
        <p:txBody>
          <a:bodyPr wrap="none" lIns="0" tIns="0" rIns="0" bIns="0"/>
          <a:p>
            <a:pPr>
              <a:lnSpc>
                <a:spcPct val="100000"/>
              </a:lnSpc>
            </a:pPr>
            <a:r>
              <a:rPr lang="zh-CN" sz="1425" b="1">
                <a:solidFill>
                  <a:srgbClr val="E8EEF7"/>
                </a:solidFill>
                <a:latin typeface="Microsoft YaHei"/>
                <a:ea typeface="Microsoft YaHei"/>
              </a:rPr>
              <a:t>使用方</a:t>
            </a:r>
            <a:r>
              <a:rPr lang="en-US" sz="1425" b="1">
                <a:solidFill>
                  <a:srgbClr val="E8EEF7"/>
                </a:solidFill>
                <a:latin typeface="Microsoft YaHei"/>
                <a:ea typeface="Microsoft YaHei"/>
              </a:rPr>
              <a:t xml:space="preserve"> · B </a:t>
            </a:r>
            <a:r>
              <a:rPr lang="zh-CN" sz="1425" b="1">
                <a:solidFill>
                  <a:srgbClr val="E8EEF7"/>
                </a:solidFill>
                <a:latin typeface="Microsoft YaHei"/>
                <a:ea typeface="Microsoft YaHei"/>
              </a:rPr>
              <a:t>端</a:t>
            </a:r>
            <a:endParaRPr/>
          </a:p>
        </p:txBody>
      </p:sp>
      <p:sp>
        <p:nvSpPr>
          <p:cNvPr id="529" name="" descr="{&quot;isTemplate&quot;:true,&quot;type&quot;:&quot;text&quot;}"/>
          <p:cNvSpPr txBox="1"/>
          <p:nvPr/>
        </p:nvSpPr>
        <p:spPr>
          <a:xfrm rot="0" flipH="0" flipV="0">
            <a:off x="5067300" y="3590925"/>
            <a:ext cx="6343650" cy="533400"/>
          </a:xfrm>
          <a:prstGeom prst="rect"/>
        </p:spPr>
        <p:txBody>
          <a:bodyPr wrap="square" lIns="0" tIns="0" rIns="0" bIns="0">
            <a:normAutofit/>
          </a:bodyPr>
          <a:p>
            <a:pPr>
              <a:lnSpc>
                <a:spcPct val="165000"/>
              </a:lnSpc>
            </a:pPr>
            <a:r>
              <a:rPr lang="zh-CN" sz="1050">
                <a:solidFill>
                  <a:srgbClr val="E8EEF7">
                    <a:alpha val="68000"/>
                  </a:srgbClr>
                </a:solidFill>
                <a:latin typeface="Microsoft YaHei"/>
                <a:ea typeface="Microsoft YaHei"/>
              </a:rPr>
              <a:t>影视、动画、游戏、广告、数字人、</a:t>
            </a:r>
            <a:r>
              <a:rPr lang="en-US" sz="1050">
                <a:solidFill>
                  <a:srgbClr val="E8EEF7">
                    <a:alpha val="68000"/>
                  </a:srgbClr>
                </a:solidFill>
                <a:latin typeface="Microsoft YaHei"/>
                <a:ea typeface="Microsoft YaHei"/>
              </a:rPr>
              <a:t xml:space="preserve">MCN </a:t>
            </a:r>
            <a:r>
              <a:rPr lang="zh-CN" sz="1050">
                <a:solidFill>
                  <a:srgbClr val="E8EEF7">
                    <a:alpha val="68000"/>
                  </a:srgbClr>
                </a:solidFill>
                <a:latin typeface="Microsoft YaHei"/>
                <a:ea typeface="Microsoft YaHei"/>
              </a:rPr>
              <a:t>等机构。付费取得限定范围的使用授权，须持密钥调用，撤销即</a:t>
            </a:r>
            <a:r>
              <a:rPr lang="en-US" sz="1050">
                <a:solidFill>
                  <a:srgbClr val="E8EEF7">
                    <a:alpha val="68000"/>
                  </a:srgbClr>
                </a:solidFill>
                <a:latin typeface="Microsoft YaHei"/>
                <a:ea typeface="Microsoft YaHei"/>
              </a:rPr>
              <a:t xml:space="preserve"> 403</a:t>
            </a:r>
            <a:r>
              <a:rPr lang="zh-CN" sz="1050">
                <a:solidFill>
                  <a:srgbClr val="E8EEF7">
                    <a:alpha val="68000"/>
                  </a:srgbClr>
                </a:solidFill>
                <a:latin typeface="Microsoft YaHei"/>
                <a:ea typeface="Microsoft YaHei"/>
              </a:rPr>
              <a:t>。</a:t>
            </a:r>
            <a:endParaRPr/>
          </a:p>
        </p:txBody>
      </p:sp>
      <p:sp>
        <p:nvSpPr>
          <p:cNvPr id="530" name=""/>
          <p:cNvSpPr/>
          <p:nvPr/>
        </p:nvSpPr>
        <p:spPr>
          <a:xfrm rot="0" flipH="0" flipV="0">
            <a:off x="4191000" y="4467225"/>
            <a:ext cx="7429500" cy="1152525"/>
          </a:xfrm>
          <a:prstGeom prst="roundRect">
            <a:avLst>
              <a:gd name="adj" fmla="val 9917"/>
            </a:avLst>
          </a:prstGeom>
          <a:solidFill>
            <a:srgbClr val="00E5FF">
              <a:alpha val="5000"/>
            </a:srgbClr>
          </a:solidFill>
          <a:ln w="12700">
            <a:solidFill>
              <a:srgbClr val="00E5FF">
                <a:alpha val="28000"/>
              </a:srgbClr>
            </a:solidFill>
            <a:prstDash val="solid"/>
          </a:ln>
        </p:spPr>
        <p:txBody>
          <a:bodyPr/>
          <a:p/>
        </p:txBody>
      </p:sp>
      <p:sp>
        <p:nvSpPr>
          <p:cNvPr id="531" name=""/>
          <p:cNvSpPr/>
          <p:nvPr/>
        </p:nvSpPr>
        <p:spPr>
          <a:xfrm rot="0" flipH="0" flipV="0">
            <a:off x="4400550" y="4638675"/>
            <a:ext cx="495300" cy="495300"/>
          </a:xfrm>
          <a:prstGeom prst="roundRect">
            <a:avLst>
              <a:gd name="adj" fmla="val 23077"/>
            </a:avLst>
          </a:prstGeom>
          <a:solidFill>
            <a:srgbClr val="00E5FF">
              <a:alpha val="12000"/>
            </a:srgbClr>
          </a:solidFill>
          <a:ln/>
        </p:spPr>
        <p:txBody>
          <a:bodyPr/>
          <a:p/>
        </p:txBody>
      </p:sp>
      <p:pic>
        <p:nvPicPr>
          <p:cNvPr id="532" name=""/>
          <p:cNvPicPr>
            <a:picLocks noChangeAspect="1"/>
          </p:cNvPicPr>
          <p:nvPr/>
        </p:nvPicPr>
        <p:blipFill>
          <a:blip r:embed="rId3">
            <a:extLst>
              <a:ext uri="{96DAC541-7B7A-43D3-8B79-37D633B846F1}">
                <asvg:svgBlip r:embed="rId3"/>
              </a:ext>
            </a:extLst>
          </a:blip>
          <a:stretch>
            <a:fillRect/>
          </a:stretch>
        </p:blipFill>
        <p:spPr>
          <a:xfrm rot="0" flipH="0" flipV="0">
            <a:off x="4524375" y="4762500"/>
            <a:ext cx="247650" cy="247650"/>
          </a:xfrm>
          <a:prstGeom prst="rect">
            <a:avLst/>
          </a:prstGeom>
          <a:ln/>
        </p:spPr>
      </p:pic>
      <p:sp>
        <p:nvSpPr>
          <p:cNvPr id="533" name="" descr="{&quot;isTemplate&quot;:true,&quot;type&quot;:&quot;text&quot;}"/>
          <p:cNvSpPr txBox="1"/>
          <p:nvPr/>
        </p:nvSpPr>
        <p:spPr>
          <a:xfrm rot="0" flipH="0" flipV="0">
            <a:off x="5067300" y="4638675"/>
            <a:ext cx="6343650" cy="219075"/>
          </a:xfrm>
          <a:prstGeom prst="rect"/>
        </p:spPr>
        <p:txBody>
          <a:bodyPr wrap="none" lIns="0" tIns="0" rIns="0" bIns="0"/>
          <a:p>
            <a:pPr>
              <a:lnSpc>
                <a:spcPct val="100000"/>
              </a:lnSpc>
            </a:pPr>
            <a:r>
              <a:rPr lang="zh-CN" sz="1425" b="1">
                <a:solidFill>
                  <a:srgbClr val="E8EEF7"/>
                </a:solidFill>
                <a:latin typeface="Microsoft YaHei"/>
                <a:ea typeface="Microsoft YaHei"/>
              </a:rPr>
              <a:t>平台</a:t>
            </a:r>
            <a:r>
              <a:rPr lang="en-US" sz="1425" b="1">
                <a:solidFill>
                  <a:srgbClr val="E8EEF7"/>
                </a:solidFill>
                <a:latin typeface="Microsoft YaHei"/>
                <a:ea typeface="Microsoft YaHei"/>
              </a:rPr>
              <a:t xml:space="preserve"> · </a:t>
            </a:r>
            <a:r>
              <a:rPr lang="zh-CN" sz="1425" b="1">
                <a:solidFill>
                  <a:srgbClr val="E8EEF7"/>
                </a:solidFill>
                <a:latin typeface="Microsoft YaHei"/>
                <a:ea typeface="Microsoft YaHei"/>
              </a:rPr>
              <a:t>撮合方</a:t>
            </a:r>
            <a:endParaRPr/>
          </a:p>
        </p:txBody>
      </p:sp>
      <p:sp>
        <p:nvSpPr>
          <p:cNvPr id="534" name="" descr="{&quot;isTemplate&quot;:true,&quot;type&quot;:&quot;text&quot;}"/>
          <p:cNvSpPr txBox="1"/>
          <p:nvPr/>
        </p:nvSpPr>
        <p:spPr>
          <a:xfrm rot="0" flipH="0" flipV="0">
            <a:off x="5067300" y="4914900"/>
            <a:ext cx="6343650" cy="533400"/>
          </a:xfrm>
          <a:prstGeom prst="rect"/>
        </p:spPr>
        <p:txBody>
          <a:bodyPr wrap="square" lIns="0" tIns="0" rIns="0" bIns="0">
            <a:normAutofit/>
          </a:bodyPr>
          <a:p>
            <a:pPr>
              <a:lnSpc>
                <a:spcPct val="165000"/>
              </a:lnSpc>
            </a:pPr>
            <a:r>
              <a:rPr lang="zh-CN" sz="1050">
                <a:solidFill>
                  <a:srgbClr val="E8EEF7">
                    <a:alpha val="68000"/>
                  </a:srgbClr>
                </a:solidFill>
                <a:latin typeface="Microsoft YaHei"/>
                <a:ea typeface="Microsoft YaHei"/>
              </a:rPr>
              <a:t>提供采集、加密、质检、确权、撮合、分账、追溯、举证支持。不持有素材所有权、不做资金池、不代创作者纳税。</a:t>
            </a:r>
            <a:endParaRPr/>
          </a:p>
        </p:txBody>
      </p:sp>
      <p:pic>
        <p:nvPicPr>
          <p:cNvPr id="535" name=""/>
          <p:cNvPicPr>
            <a:picLocks noChangeAspect="1"/>
          </p:cNvPicPr>
          <p:nvPr/>
        </p:nvPicPr>
        <p:blipFill>
          <a:blip r:embed="rId4"/>
          <a:srcRect l="3999" t="0" r="3999" b="0"/>
          <a:stretch>
            <a:fillRect/>
          </a:stretch>
        </p:blipFill>
        <p:spPr>
          <a:xfrm rot="0" flipH="0" flipV="0">
            <a:off x="10991850" y="133350"/>
            <a:ext cx="876300" cy="952500"/>
          </a:xfrm>
          <a:prstGeom prst="rect">
            <a:avLst/>
          </a:prstGeom>
          <a:ln/>
        </p:spPr>
      </p:pic>
      <p:sp>
        <p:nvSpPr>
          <p:cNvPr id="536" name=""/>
          <p:cNvSpPr/>
          <p:nvPr/>
        </p:nvSpPr>
        <p:spPr>
          <a:xfrm rot="0" flipH="0" flipV="0">
            <a:off x="0" y="6286500"/>
            <a:ext cx="12192000" cy="571500"/>
          </a:xfrm>
          <a:custGeom>
            <a:pathLst>
              <a:path w="1280" h="60">
                <a:moveTo>
                  <a:pt x="0" y="0"/>
                </a:moveTo>
                <a:lnTo>
                  <a:pt x="1280" y="0"/>
                </a:lnTo>
                <a:lnTo>
                  <a:pt x="1280" y="1"/>
                </a:lnTo>
                <a:lnTo>
                  <a:pt x="0" y="1"/>
                </a:lnTo>
                <a:close/>
              </a:path>
            </a:pathLst>
          </a:custGeom>
          <a:solidFill>
            <a:srgbClr val="00E5FF">
              <a:alpha val="14000"/>
            </a:srgbClr>
          </a:solidFill>
          <a:ln/>
        </p:spPr>
        <p:txBody>
          <a:bodyPr/>
          <a:p/>
        </p:txBody>
      </p:sp>
      <p:sp>
        <p:nvSpPr>
          <p:cNvPr id="537" name="" descr="{&quot;isTemplate&quot;:true,&quot;type&quot;:&quot;text&quot;}"/>
          <p:cNvSpPr txBox="1"/>
          <p:nvPr/>
        </p:nvSpPr>
        <p:spPr>
          <a:xfrm rot="0" flipH="0" flipV="0">
            <a:off x="571500" y="6515100"/>
            <a:ext cx="2257425" cy="133350"/>
          </a:xfrm>
          <a:prstGeom prst="rect"/>
        </p:spPr>
        <p:txBody>
          <a:bodyPr wrap="none" lIns="0" tIns="0" rIns="0" bIns="0"/>
          <a:p>
            <a:pPr>
              <a:lnSpc>
                <a:spcPct val="100000"/>
              </a:lnSpc>
            </a:pPr>
            <a:r>
              <a:rPr lang="en-US" sz="825" spc="75">
                <a:solidFill>
                  <a:srgbClr val="E8EEF7">
                    <a:alpha val="40000"/>
                  </a:srgbClr>
                </a:solidFill>
                <a:latin typeface="Consolas"/>
                <a:ea typeface="Consolas"/>
              </a:rPr>
              <a:t xml:space="preserve">MMB PORTRAITMART · </a:t>
            </a:r>
            <a:r>
              <a:rPr lang="zh-CN" sz="825" spc="75">
                <a:solidFill>
                  <a:srgbClr val="E8EEF7">
                    <a:alpha val="40000"/>
                  </a:srgbClr>
                </a:solidFill>
                <a:latin typeface="Consolas"/>
                <a:ea typeface="Consolas"/>
              </a:rPr>
              <a:t>内部文件</a:t>
            </a:r>
            <a:r>
              <a:rPr lang="en-US" sz="825" spc="75">
                <a:solidFill>
                  <a:srgbClr val="E8EEF7">
                    <a:alpha val="40000"/>
                  </a:srgbClr>
                </a:solidFill>
                <a:latin typeface="Consolas"/>
                <a:ea typeface="Consolas"/>
              </a:rPr>
              <a:t xml:space="preserve"> </a:t>
            </a:r>
            <a:r>
              <a:rPr lang="zh-CN" sz="825" spc="75">
                <a:solidFill>
                  <a:srgbClr val="E8EEF7">
                    <a:alpha val="40000"/>
                  </a:srgbClr>
                </a:solidFill>
                <a:latin typeface="Consolas"/>
                <a:ea typeface="Consolas"/>
              </a:rPr>
              <a:t>禁止外传</a:t>
            </a:r>
            <a:endParaRPr/>
          </a:p>
        </p:txBody>
      </p:sp>
      <p:sp>
        <p:nvSpPr>
          <p:cNvPr id="538" name="" descr="{&quot;isTemplate&quot;:true,&quot;type&quot;:&quot;text&quot;}"/>
          <p:cNvSpPr txBox="1"/>
          <p:nvPr/>
        </p:nvSpPr>
        <p:spPr>
          <a:xfrm rot="0" flipH="0" flipV="0">
            <a:off x="11210925" y="6515100"/>
            <a:ext cx="409575" cy="133350"/>
          </a:xfrm>
          <a:prstGeom prst="rect"/>
        </p:spPr>
        <p:txBody>
          <a:bodyPr wrap="none" lIns="0" tIns="0" rIns="0" bIns="0"/>
          <a:p>
            <a:pPr>
              <a:lnSpc>
                <a:spcPct val="100000"/>
              </a:lnSpc>
            </a:pPr>
            <a:r>
              <a:rPr lang="en-US" sz="825">
                <a:solidFill>
                  <a:srgbClr val="E8EEF7">
                    <a:alpha val="40000"/>
                  </a:srgbClr>
                </a:solidFill>
                <a:latin typeface="Consolas"/>
                <a:ea typeface="Consolas"/>
              </a:rPr>
              <a:t>04 / 32</a:t>
            </a:r>
            <a:endParaRPr/>
          </a:p>
        </p:txBody>
      </p:sp>
    </p:spTree>
  </p:cSld>
</p:sld>
</file>

<file path=ppt/slides/slide5.xml><?xml version="1.0" encoding="utf-8"?>
<p:sld xmlns:p="http://schemas.openxmlformats.org/presentationml/2006/main" xmlns:a="http://schemas.openxmlformats.org/drawingml/2006/main" xmlns:asvg="http://schemas.microsoft.com/office/drawing/2016/SVG/main" xmlns:r="http://schemas.openxmlformats.org/officeDocument/2006/relationships" xmlns:mc="http://schemas.openxmlformats.org/markup-compatibility/2006" mc:Ignorable="asvg">
  <p:cSld>
    <p:spTree>
      <p:nvGrpSpPr>
        <p:cNvPr id="539" name="" descr="&lt;Slide style={{ width: 1280, height: 720, background: '#0A1220', position: 'relative', overflow: 'hidden', fontFamily: &quot;'Microsoft YaHei', 'PingFang SC', sans-serif&quot; }}&gt;&#13;&#10;  &lt;Box style={{ position: 'absolute', top: 0, left: 0, right: 0, height: 120, padding: '26px 60px 0' }}&gt;&#13;&#10;    &lt;Text style={{ fontFamily: 'Consolas, monospace', fontSize: 12, letterSpacing: 2, color: '#FF2D78' }}&gt;LESSON 01 · 平台定位与对外口径&lt;/Text&gt;&#13;&#10;    &lt;Text style={{ fontSize: 34, fontWeight: 'bold', color: '#E8EEF7', marginTop: 6 }}&gt;分成口径：最高 85%&lt;/Text&gt;&#13;&#10;    &lt;Box style={{ position: 'absolute', left: 60, right: 60, bottom: 0, height: 1, background: 'linear-gradient(90deg, rgba(0,229,255,0.5), rgba(0,229,255,0))' }} /&gt;&#13;&#10;  &lt;/Box&gt;&#13;&#10;  &lt;Box style={{ position: 'absolute', top: 120, left: 60, width: 1160, height: 540, flexDirection: 'column' }}&gt;&#13;&#10;    &lt;Text style={{ fontSize: 16, color: 'rgba(232,238,247,0.62)', marginTop: 10 }}&gt;使用方每支付一笔授权费，按持牌支付机构直接分账拆分（以 1,000 元示例）：&lt;/Text&gt;&#13;&#10;    &lt;svg width={1160} height={190} viewBox='0 0 1160 190' style={{ marginTop: 16 }}&gt;&#13;&#10;      &lt;rect x='10' y='30' width='950' height='72' rx='10' fill='rgba(0,229,255,0.10)' stroke='#00E5FF' strokeWidth='1.5' /&gt;&#13;&#10;      &lt;rect x='962' y='30' width='110' height='72' rx='0' fill='rgba(255,45,120,0.10)' stroke='#FF2D78' strokeWidth='1.2' /&gt;&#13;&#10;      &lt;rect x='1074' y='30' width='36' height='72' rx='0' fill='rgba(255,45,120,0.16)' stroke='#FF2D78' strokeWidth='1.2' /&gt;&#13;&#10;      &lt;text x='485' y='60' textAnchor='middle' fill='#E8EEF7' fontSize='21' fontWeight='bold' fontFamily='Microsoft YaHei'&gt;创作者 · 最高 850 元（85%）&lt;/text&gt;&#13;&#10;      &lt;text x='485' y='86' textAnchor='middle' fill='rgba(232,238,247,0.62)' fontSize='13' fontFamily='Microsoft YaHei'&gt;持牌通道直分到账 · 银行卡 / 微信 / 支付宝三通道可提现&lt;/text&gt;&#13;&#10;      &lt;text x='1017' y='62' textAnchor='middle' fill='#FF2D78' fontSize='18' fontWeight='bold' fontFamily='Consolas'&gt;12%&lt;/text&gt;&#13;&#10;      &lt;text x='1017' y='84' textAnchor='middle' fill='rgba(232,238,247,0.62)' fontSize='12' fontFamily='Microsoft YaHei'&gt;佣金&lt;/text&gt;&#13;&#10;      &lt;text x='1092' y='62' textAnchor='middle' fill='#FF2D78' fontSize='18' fontWeight='bold' fontFamily='Consolas'&gt;3%&lt;/text&gt;&#13;&#10;      &lt;text x='1092' y='84' textAnchor='middle' fill='rgba(232,238,247,0.62)' fontSize='12' fontFamily='Microsoft YaHei'&gt;基金&lt;/text&gt;&#13;&#10;      &lt;text x='10' y='150' fill='rgba(232,238,247,0.62)' fontSize='13' fontFamily='Microsoft YaHei'&gt;· 85% 创作者授权费（含税价 · 各税费各自承担）　· 12% 平台服务佣金　· 3% 创作者生态基金（平台代管：流量激励 · 创作大赛 · 争议兜底）&lt;/text&gt;&#13;&#10;    &lt;/svg&gt;&#13;&#10;    &lt;Box style={{ flexDirection: 'row', gap: 20, marginTop: 22 }}&gt;&#13;&#10;      &lt;Box style={{ flex: 1, background: 'rgba(255,45,120,0.08)', border: '1px solid rgba(255,45,120,0.5)', borderRadius: 12, padding: '16px 20px' }}&gt;&#13;&#10;        &lt;Text style={{ fontSize: 16, fontWeight: 'bold', color: '#FF2D78' }}&gt;⚠ 对外红线：只说「最高 85%」&lt;/Text&gt;&#13;&#10;        &lt;Text style={{ fontSize: 14, color: 'rgba(232,238,247,0.68)', lineHeight: 1.65, marginTop: 8 }}&gt;不得写死 85%，不得承诺保底收益。85% 是上限口径，具体按授权范围、素材等级在系统中确定。&lt;/Text&gt;&#13;&#10;      &lt;/Box&gt;&#13;&#10;      &lt;Box style={{ width: 380, background: 'rgba(0,229,255,0.05)', border: '1px solid rgba(0,229,255,0.28)', borderRadius: 12, padding: '16px 20px' }}&gt;&#13;&#10;        &lt;Text style={{ fontSize: 16, fontWeight: 'bold', color: '#00E5FF' }}&gt;后台口径（内部）&lt;/Text&gt;&#13;&#10;        &lt;Text style={{ fontSize: 14, color: 'rgba(232,238,247,0.68)', lineHeight: 1.65, marginTop: 8 }}&gt;佣金 12% + 生态基金 3% = 平台合计 15%；分账比例上限 30%，本方案在限额内。&lt;/Text&gt;&#13;&#10;      &lt;/Box&gt;&#13;&#10;    &lt;/Box&gt;&#13;&#10;  &lt;/Box&gt;&#13;&#10;  &lt;Image src=&quot;assets/bear_ch1.png&quot; style={{ position: 'absolute', right: 34, top: 14, width: 92, height: 100, objectFit: 'contain' }} /&gt;&#13;&#10;  &lt;Box style={{ position: 'absolute', left: 0, right: 0, bottom: 0, height: 60, padding: '0 60px', flexDirection: 'row', justifyContent: 'space-between', alignItems: 'center', borderTop: '1px solid rgba(0,229,255,0.14)' }}&gt;&#13;&#10;    &lt;Text style={{ fontFamily: 'Consolas, monospace', fontSize: 11, letterSpacing: 1, color: 'rgba(232,238,247,0.4)' }}&gt;MMB PORTRAITMART · 内部文件 禁止外传&lt;/Text&gt;&#13;&#10;    &lt;Text style={{ fontFamily: 'Consolas, monospace', fontSize: 11, color: 'rgba(232,238,247,0.4)' }}&gt;05 / 32&lt;/Text&gt;&#13;&#10;  &lt;/Box&gt;&#13;&#10;&lt;/Slide&gt;&#13;&#10;"/>
        <p:cNvGrpSpPr/>
        <p:nvPr/>
      </p:nvGrpSpPr>
      <p:grpSpPr>
        <a:xfrm>
          <a:off x="0" y="0"/>
          <a:ext cx="0" cy="0"/>
          <a:chOff x="0" y="0"/>
          <a:chExt cx="0" cy="0"/>
        </a:xfrm>
      </p:grpSpPr>
      <p:sp>
        <p:nvSpPr>
          <p:cNvPr id="540" name=""/>
          <p:cNvSpPr/>
          <p:nvPr/>
        </p:nvSpPr>
        <p:spPr>
          <a:xfrm rot="0" flipH="0" flipV="0">
            <a:off x="0" y="0"/>
            <a:ext cx="12192000" cy="6858000"/>
          </a:xfrm>
          <a:prstGeom prst="rect">
            <a:avLst/>
          </a:prstGeom>
          <a:solidFill>
            <a:srgbClr val="0A1220"/>
          </a:solidFill>
          <a:ln/>
        </p:spPr>
        <p:txBody>
          <a:bodyPr/>
          <a:p/>
        </p:txBody>
      </p:sp>
      <p:sp>
        <p:nvSpPr>
          <p:cNvPr id="541" name="" descr="{&quot;isTemplate&quot;:true,&quot;type&quot;:&quot;text&quot;}"/>
          <p:cNvSpPr txBox="1"/>
          <p:nvPr/>
        </p:nvSpPr>
        <p:spPr>
          <a:xfrm rot="0" flipH="0" flipV="0">
            <a:off x="571500" y="247650"/>
            <a:ext cx="11049000" cy="142875"/>
          </a:xfrm>
          <a:prstGeom prst="rect"/>
        </p:spPr>
        <p:txBody>
          <a:bodyPr wrap="none" lIns="0" tIns="0" rIns="0" bIns="0"/>
          <a:p>
            <a:pPr>
              <a:lnSpc>
                <a:spcPct val="100000"/>
              </a:lnSpc>
            </a:pPr>
            <a:r>
              <a:rPr lang="en-US" sz="900" spc="150">
                <a:solidFill>
                  <a:srgbClr val="FF2D78"/>
                </a:solidFill>
                <a:latin typeface="Consolas"/>
                <a:ea typeface="Consolas"/>
              </a:rPr>
              <a:t xml:space="preserve">LESSON 01 · </a:t>
            </a:r>
            <a:r>
              <a:rPr lang="zh-CN" sz="900" spc="150">
                <a:solidFill>
                  <a:srgbClr val="FF2D78"/>
                </a:solidFill>
                <a:latin typeface="Consolas"/>
                <a:ea typeface="Consolas"/>
              </a:rPr>
              <a:t>平台定位与对外口径</a:t>
            </a:r>
            <a:endParaRPr/>
          </a:p>
        </p:txBody>
      </p:sp>
      <p:sp>
        <p:nvSpPr>
          <p:cNvPr id="542" name="" descr="{&quot;isTemplate&quot;:true,&quot;type&quot;:&quot;text&quot;}"/>
          <p:cNvSpPr txBox="1"/>
          <p:nvPr/>
        </p:nvSpPr>
        <p:spPr>
          <a:xfrm rot="0" flipH="0" flipV="0">
            <a:off x="571500" y="447675"/>
            <a:ext cx="11049000" cy="390525"/>
          </a:xfrm>
          <a:prstGeom prst="rect"/>
        </p:spPr>
        <p:txBody>
          <a:bodyPr wrap="none" lIns="0" tIns="0" rIns="0" bIns="0"/>
          <a:p>
            <a:pPr>
              <a:lnSpc>
                <a:spcPct val="100000"/>
              </a:lnSpc>
            </a:pPr>
            <a:r>
              <a:rPr lang="zh-CN" sz="2550" b="1">
                <a:solidFill>
                  <a:srgbClr val="E8EEF7"/>
                </a:solidFill>
                <a:latin typeface="Microsoft YaHei"/>
                <a:ea typeface="Microsoft YaHei"/>
              </a:rPr>
              <a:t>分成口径：最高</a:t>
            </a:r>
            <a:r>
              <a:rPr lang="en-US" sz="2550" b="1">
                <a:solidFill>
                  <a:srgbClr val="E8EEF7"/>
                </a:solidFill>
                <a:latin typeface="Microsoft YaHei"/>
                <a:ea typeface="Microsoft YaHei"/>
              </a:rPr>
              <a:t xml:space="preserve"> 85%</a:t>
            </a:r>
            <a:endParaRPr/>
          </a:p>
        </p:txBody>
      </p:sp>
      <p:sp>
        <p:nvSpPr>
          <p:cNvPr id="543" name=""/>
          <p:cNvSpPr/>
          <p:nvPr/>
        </p:nvSpPr>
        <p:spPr>
          <a:xfrm rot="0" flipH="0" flipV="0">
            <a:off x="571500" y="1133475"/>
            <a:ext cx="11049000" cy="9525"/>
          </a:xfrm>
          <a:prstGeom prst="rect">
            <a:avLst/>
          </a:prstGeom>
          <a:gradFill>
            <a:gsLst>
              <a:gs pos="0">
                <a:srgbClr val="00E5FF">
                  <a:alpha val="50000"/>
                </a:srgbClr>
              </a:gs>
              <a:gs pos="100000">
                <a:srgbClr val="00E5FF">
                  <a:alpha val="0"/>
                </a:srgbClr>
              </a:gs>
            </a:gsLst>
            <a:lin ang="0" scaled="1"/>
          </a:gradFill>
          <a:ln/>
        </p:spPr>
        <p:txBody>
          <a:bodyPr/>
          <a:p/>
        </p:txBody>
      </p:sp>
      <p:sp>
        <p:nvSpPr>
          <p:cNvPr id="544" name="" descr="{&quot;isTemplate&quot;:true,&quot;type&quot;:&quot;text&quot;}"/>
          <p:cNvSpPr txBox="1"/>
          <p:nvPr/>
        </p:nvSpPr>
        <p:spPr>
          <a:xfrm rot="0" flipH="0" flipV="0">
            <a:off x="571500" y="1238250"/>
            <a:ext cx="11049000" cy="190500"/>
          </a:xfrm>
          <a:prstGeom prst="rect"/>
        </p:spPr>
        <p:txBody>
          <a:bodyPr wrap="none" lIns="0" tIns="0" rIns="0" bIns="0"/>
          <a:p>
            <a:pPr>
              <a:lnSpc>
                <a:spcPct val="100000"/>
              </a:lnSpc>
            </a:pPr>
            <a:r>
              <a:rPr lang="zh-CN" sz="1200">
                <a:solidFill>
                  <a:srgbClr val="E8EEF7">
                    <a:alpha val="62000"/>
                  </a:srgbClr>
                </a:solidFill>
                <a:latin typeface="Microsoft YaHei"/>
                <a:ea typeface="Microsoft YaHei"/>
              </a:rPr>
              <a:t>使用方每支付一笔授权费，按持牌支付机构直接分账拆分（以</a:t>
            </a:r>
            <a:r>
              <a:rPr lang="en-US" sz="1200">
                <a:solidFill>
                  <a:srgbClr val="E8EEF7">
                    <a:alpha val="62000"/>
                  </a:srgbClr>
                </a:solidFill>
                <a:latin typeface="Microsoft YaHei"/>
                <a:ea typeface="Microsoft YaHei"/>
              </a:rPr>
              <a:t xml:space="preserve"> 1,000 </a:t>
            </a:r>
            <a:r>
              <a:rPr lang="zh-CN" sz="1200">
                <a:solidFill>
                  <a:srgbClr val="E8EEF7">
                    <a:alpha val="62000"/>
                  </a:srgbClr>
                </a:solidFill>
                <a:latin typeface="Microsoft YaHei"/>
                <a:ea typeface="Microsoft YaHei"/>
              </a:rPr>
              <a:t>元示例）：</a:t>
            </a:r>
            <a:endParaRPr/>
          </a:p>
        </p:txBody>
      </p:sp>
      <p:pic>
        <p:nvPicPr>
          <p:cNvPr id="545" name=""/>
          <p:cNvPicPr>
            <a:picLocks noChangeAspect="1"/>
          </p:cNvPicPr>
          <p:nvPr/>
        </p:nvPicPr>
        <p:blipFill>
          <a:blip r:embed="rId1">
            <a:extLst>
              <a:ext uri="{96DAC541-7B7A-43D3-8B79-37D633B846F1}">
                <asvg:svgBlip r:embed="rId1"/>
              </a:ext>
            </a:extLst>
          </a:blip>
          <a:stretch>
            <a:fillRect/>
          </a:stretch>
        </p:blipFill>
        <p:spPr>
          <a:xfrm rot="0" flipH="0" flipV="0">
            <a:off x="571500" y="1581150"/>
            <a:ext cx="11049000" cy="1809750"/>
          </a:xfrm>
          <a:prstGeom prst="rect">
            <a:avLst/>
          </a:prstGeom>
          <a:ln/>
        </p:spPr>
      </p:pic>
      <p:sp>
        <p:nvSpPr>
          <p:cNvPr id="546" name=""/>
          <p:cNvSpPr/>
          <p:nvPr/>
        </p:nvSpPr>
        <p:spPr>
          <a:xfrm rot="0" flipH="0" flipV="0">
            <a:off x="571500" y="3600450"/>
            <a:ext cx="7239000" cy="1104900"/>
          </a:xfrm>
          <a:prstGeom prst="roundRect">
            <a:avLst>
              <a:gd name="adj" fmla="val 10345"/>
            </a:avLst>
          </a:prstGeom>
          <a:solidFill>
            <a:srgbClr val="FF2D78">
              <a:alpha val="8000"/>
            </a:srgbClr>
          </a:solidFill>
          <a:ln w="12700">
            <a:solidFill>
              <a:srgbClr val="FF2D78">
                <a:alpha val="50000"/>
              </a:srgbClr>
            </a:solidFill>
            <a:prstDash val="solid"/>
          </a:ln>
        </p:spPr>
        <p:txBody>
          <a:bodyPr/>
          <a:p/>
        </p:txBody>
      </p:sp>
      <p:sp>
        <p:nvSpPr>
          <p:cNvPr id="547" name="" descr="{&quot;isTemplate&quot;:true,&quot;type&quot;:&quot;text&quot;}"/>
          <p:cNvSpPr txBox="1"/>
          <p:nvPr/>
        </p:nvSpPr>
        <p:spPr>
          <a:xfrm rot="0" flipH="0" flipV="0">
            <a:off x="762000" y="3752850"/>
            <a:ext cx="6858000" cy="190500"/>
          </a:xfrm>
          <a:prstGeom prst="rect"/>
        </p:spPr>
        <p:txBody>
          <a:bodyPr wrap="none" lIns="0" tIns="0" rIns="0" bIns="0"/>
          <a:p>
            <a:pPr>
              <a:lnSpc>
                <a:spcPct val="100000"/>
              </a:lnSpc>
            </a:pPr>
            <a:r>
              <a:rPr lang="en-US" sz="1200" b="1">
                <a:solidFill>
                  <a:srgbClr val="FF2D78"/>
                </a:solidFill>
                <a:latin typeface="Microsoft YaHei"/>
                <a:ea typeface="Microsoft YaHei"/>
              </a:rPr>
              <a:t xml:space="preserve">⚠ </a:t>
            </a:r>
            <a:r>
              <a:rPr lang="zh-CN" sz="1200" b="1">
                <a:solidFill>
                  <a:srgbClr val="FF2D78"/>
                </a:solidFill>
                <a:latin typeface="Microsoft YaHei"/>
                <a:ea typeface="Microsoft YaHei"/>
              </a:rPr>
              <a:t>对外红线：只说「最高</a:t>
            </a:r>
            <a:r>
              <a:rPr lang="en-US" sz="1200" b="1">
                <a:solidFill>
                  <a:srgbClr val="FF2D78"/>
                </a:solidFill>
                <a:latin typeface="Microsoft YaHei"/>
                <a:ea typeface="Microsoft YaHei"/>
              </a:rPr>
              <a:t xml:space="preserve"> 85%</a:t>
            </a:r>
            <a:r>
              <a:rPr lang="zh-CN" sz="1200" b="1">
                <a:solidFill>
                  <a:srgbClr val="FF2D78"/>
                </a:solidFill>
                <a:latin typeface="Microsoft YaHei"/>
                <a:ea typeface="Microsoft YaHei"/>
              </a:rPr>
              <a:t>」</a:t>
            </a:r>
            <a:endParaRPr/>
          </a:p>
        </p:txBody>
      </p:sp>
      <p:sp>
        <p:nvSpPr>
          <p:cNvPr id="548" name="" descr="{&quot;isTemplate&quot;:true,&quot;type&quot;:&quot;text&quot;}"/>
          <p:cNvSpPr txBox="1"/>
          <p:nvPr/>
        </p:nvSpPr>
        <p:spPr>
          <a:xfrm rot="0" flipH="0" flipV="0">
            <a:off x="762000" y="4019550"/>
            <a:ext cx="6858000" cy="266700"/>
          </a:xfrm>
          <a:prstGeom prst="rect"/>
        </p:spPr>
        <p:txBody>
          <a:bodyPr wrap="none" lIns="0" tIns="0" rIns="0" bIns="0"/>
          <a:p>
            <a:pPr>
              <a:lnSpc>
                <a:spcPct val="165000"/>
              </a:lnSpc>
            </a:pPr>
            <a:r>
              <a:rPr lang="zh-CN" sz="1050">
                <a:solidFill>
                  <a:srgbClr val="E8EEF7">
                    <a:alpha val="68000"/>
                  </a:srgbClr>
                </a:solidFill>
                <a:latin typeface="Microsoft YaHei"/>
                <a:ea typeface="Microsoft YaHei"/>
              </a:rPr>
              <a:t>不得写死</a:t>
            </a:r>
            <a:r>
              <a:rPr lang="en-US" sz="1050">
                <a:solidFill>
                  <a:srgbClr val="E8EEF7">
                    <a:alpha val="68000"/>
                  </a:srgbClr>
                </a:solidFill>
                <a:latin typeface="Microsoft YaHei"/>
                <a:ea typeface="Microsoft YaHei"/>
              </a:rPr>
              <a:t xml:space="preserve"> 85%</a:t>
            </a:r>
            <a:r>
              <a:rPr lang="zh-CN" sz="1050">
                <a:solidFill>
                  <a:srgbClr val="E8EEF7">
                    <a:alpha val="68000"/>
                  </a:srgbClr>
                </a:solidFill>
                <a:latin typeface="Microsoft YaHei"/>
                <a:ea typeface="Microsoft YaHei"/>
              </a:rPr>
              <a:t>，不得承诺保底收益。</a:t>
            </a:r>
            <a:r>
              <a:rPr lang="en-US" sz="1050">
                <a:solidFill>
                  <a:srgbClr val="E8EEF7">
                    <a:alpha val="68000"/>
                  </a:srgbClr>
                </a:solidFill>
                <a:latin typeface="Microsoft YaHei"/>
                <a:ea typeface="Microsoft YaHei"/>
              </a:rPr>
              <a:t xml:space="preserve">85% </a:t>
            </a:r>
            <a:r>
              <a:rPr lang="zh-CN" sz="1050">
                <a:solidFill>
                  <a:srgbClr val="E8EEF7">
                    <a:alpha val="68000"/>
                  </a:srgbClr>
                </a:solidFill>
                <a:latin typeface="Microsoft YaHei"/>
                <a:ea typeface="Microsoft YaHei"/>
              </a:rPr>
              <a:t>是上限口径，具体按授权范围、素材等级在系统中确定。</a:t>
            </a:r>
            <a:endParaRPr/>
          </a:p>
        </p:txBody>
      </p:sp>
      <p:sp>
        <p:nvSpPr>
          <p:cNvPr id="549" name=""/>
          <p:cNvSpPr/>
          <p:nvPr/>
        </p:nvSpPr>
        <p:spPr>
          <a:xfrm rot="0" flipH="0" flipV="0">
            <a:off x="8001000" y="3600450"/>
            <a:ext cx="3619500" cy="1104900"/>
          </a:xfrm>
          <a:prstGeom prst="roundRect">
            <a:avLst>
              <a:gd name="adj" fmla="val 10345"/>
            </a:avLst>
          </a:prstGeom>
          <a:solidFill>
            <a:srgbClr val="00E5FF">
              <a:alpha val="5000"/>
            </a:srgbClr>
          </a:solidFill>
          <a:ln w="12700">
            <a:solidFill>
              <a:srgbClr val="00E5FF">
                <a:alpha val="28000"/>
              </a:srgbClr>
            </a:solidFill>
            <a:prstDash val="solid"/>
          </a:ln>
        </p:spPr>
        <p:txBody>
          <a:bodyPr/>
          <a:p/>
        </p:txBody>
      </p:sp>
      <p:sp>
        <p:nvSpPr>
          <p:cNvPr id="550" name="" descr="{&quot;isTemplate&quot;:true,&quot;type&quot;:&quot;text&quot;}"/>
          <p:cNvSpPr txBox="1"/>
          <p:nvPr/>
        </p:nvSpPr>
        <p:spPr>
          <a:xfrm rot="0" flipH="0" flipV="0">
            <a:off x="8191500" y="3752850"/>
            <a:ext cx="3238500" cy="190500"/>
          </a:xfrm>
          <a:prstGeom prst="rect"/>
        </p:spPr>
        <p:txBody>
          <a:bodyPr wrap="none" lIns="0" tIns="0" rIns="0" bIns="0"/>
          <a:p>
            <a:pPr>
              <a:lnSpc>
                <a:spcPct val="100000"/>
              </a:lnSpc>
            </a:pPr>
            <a:r>
              <a:rPr lang="zh-CN" sz="1200" b="1">
                <a:solidFill>
                  <a:srgbClr val="00E5FF"/>
                </a:solidFill>
                <a:latin typeface="Microsoft YaHei"/>
                <a:ea typeface="Microsoft YaHei"/>
              </a:rPr>
              <a:t>后台口径（内部）</a:t>
            </a:r>
            <a:endParaRPr/>
          </a:p>
        </p:txBody>
      </p:sp>
      <p:sp>
        <p:nvSpPr>
          <p:cNvPr id="551" name="" descr="{&quot;isTemplate&quot;:true,&quot;type&quot;:&quot;text&quot;}"/>
          <p:cNvSpPr txBox="1"/>
          <p:nvPr/>
        </p:nvSpPr>
        <p:spPr>
          <a:xfrm rot="0" flipH="0" flipV="0">
            <a:off x="8191500" y="4019550"/>
            <a:ext cx="3238500" cy="533400"/>
          </a:xfrm>
          <a:prstGeom prst="rect"/>
        </p:spPr>
        <p:txBody>
          <a:bodyPr wrap="square" lIns="0" tIns="0" rIns="0" bIns="0">
            <a:normAutofit/>
          </a:bodyPr>
          <a:p>
            <a:pPr>
              <a:lnSpc>
                <a:spcPct val="165000"/>
              </a:lnSpc>
            </a:pPr>
            <a:r>
              <a:rPr lang="zh-CN" sz="1050">
                <a:solidFill>
                  <a:srgbClr val="E8EEF7">
                    <a:alpha val="68000"/>
                  </a:srgbClr>
                </a:solidFill>
                <a:latin typeface="Microsoft YaHei"/>
                <a:ea typeface="Microsoft YaHei"/>
              </a:rPr>
              <a:t>佣金</a:t>
            </a:r>
            <a:r>
              <a:rPr lang="en-US" sz="1050">
                <a:solidFill>
                  <a:srgbClr val="E8EEF7">
                    <a:alpha val="68000"/>
                  </a:srgbClr>
                </a:solidFill>
                <a:latin typeface="Microsoft YaHei"/>
                <a:ea typeface="Microsoft YaHei"/>
              </a:rPr>
              <a:t xml:space="preserve"> 12% + </a:t>
            </a:r>
            <a:r>
              <a:rPr lang="zh-CN" sz="1050">
                <a:solidFill>
                  <a:srgbClr val="E8EEF7">
                    <a:alpha val="68000"/>
                  </a:srgbClr>
                </a:solidFill>
                <a:latin typeface="Microsoft YaHei"/>
                <a:ea typeface="Microsoft YaHei"/>
              </a:rPr>
              <a:t>生态基金</a:t>
            </a:r>
            <a:r>
              <a:rPr lang="en-US" sz="1050">
                <a:solidFill>
                  <a:srgbClr val="E8EEF7">
                    <a:alpha val="68000"/>
                  </a:srgbClr>
                </a:solidFill>
                <a:latin typeface="Microsoft YaHei"/>
                <a:ea typeface="Microsoft YaHei"/>
              </a:rPr>
              <a:t xml:space="preserve"> 3% = </a:t>
            </a:r>
            <a:r>
              <a:rPr lang="zh-CN" sz="1050">
                <a:solidFill>
                  <a:srgbClr val="E8EEF7">
                    <a:alpha val="68000"/>
                  </a:srgbClr>
                </a:solidFill>
                <a:latin typeface="Microsoft YaHei"/>
                <a:ea typeface="Microsoft YaHei"/>
              </a:rPr>
              <a:t>平台合计</a:t>
            </a:r>
            <a:r>
              <a:rPr lang="en-US" sz="1050">
                <a:solidFill>
                  <a:srgbClr val="E8EEF7">
                    <a:alpha val="68000"/>
                  </a:srgbClr>
                </a:solidFill>
                <a:latin typeface="Microsoft YaHei"/>
                <a:ea typeface="Microsoft YaHei"/>
              </a:rPr>
              <a:t xml:space="preserve"> 15%</a:t>
            </a:r>
            <a:r>
              <a:rPr lang="zh-CN" sz="1050">
                <a:solidFill>
                  <a:srgbClr val="E8EEF7">
                    <a:alpha val="68000"/>
                  </a:srgbClr>
                </a:solidFill>
                <a:latin typeface="Microsoft YaHei"/>
                <a:ea typeface="Microsoft YaHei"/>
              </a:rPr>
              <a:t>；分账比例上限</a:t>
            </a:r>
            <a:r>
              <a:rPr lang="en-US" sz="1050">
                <a:solidFill>
                  <a:srgbClr val="E8EEF7">
                    <a:alpha val="68000"/>
                  </a:srgbClr>
                </a:solidFill>
                <a:latin typeface="Microsoft YaHei"/>
                <a:ea typeface="Microsoft YaHei"/>
              </a:rPr>
              <a:t xml:space="preserve"> 30%</a:t>
            </a:r>
            <a:r>
              <a:rPr lang="zh-CN" sz="1050">
                <a:solidFill>
                  <a:srgbClr val="E8EEF7">
                    <a:alpha val="68000"/>
                  </a:srgbClr>
                </a:solidFill>
                <a:latin typeface="Microsoft YaHei"/>
                <a:ea typeface="Microsoft YaHei"/>
              </a:rPr>
              <a:t>，本方案在限额内。</a:t>
            </a:r>
            <a:endParaRPr/>
          </a:p>
        </p:txBody>
      </p:sp>
      <p:pic>
        <p:nvPicPr>
          <p:cNvPr id="552" name=""/>
          <p:cNvPicPr>
            <a:picLocks noChangeAspect="1"/>
          </p:cNvPicPr>
          <p:nvPr/>
        </p:nvPicPr>
        <p:blipFill>
          <a:blip r:embed="rId2"/>
          <a:srcRect l="3999" t="0" r="3999" b="0"/>
          <a:stretch>
            <a:fillRect/>
          </a:stretch>
        </p:blipFill>
        <p:spPr>
          <a:xfrm rot="0" flipH="0" flipV="0">
            <a:off x="10991850" y="133350"/>
            <a:ext cx="876300" cy="952500"/>
          </a:xfrm>
          <a:prstGeom prst="rect">
            <a:avLst/>
          </a:prstGeom>
          <a:ln/>
        </p:spPr>
      </p:pic>
      <p:sp>
        <p:nvSpPr>
          <p:cNvPr id="553" name=""/>
          <p:cNvSpPr/>
          <p:nvPr/>
        </p:nvSpPr>
        <p:spPr>
          <a:xfrm rot="0" flipH="0" flipV="0">
            <a:off x="0" y="6286500"/>
            <a:ext cx="12192000" cy="571500"/>
          </a:xfrm>
          <a:custGeom>
            <a:pathLst>
              <a:path w="1280" h="60">
                <a:moveTo>
                  <a:pt x="0" y="0"/>
                </a:moveTo>
                <a:lnTo>
                  <a:pt x="1280" y="0"/>
                </a:lnTo>
                <a:lnTo>
                  <a:pt x="1280" y="1"/>
                </a:lnTo>
                <a:lnTo>
                  <a:pt x="0" y="1"/>
                </a:lnTo>
                <a:close/>
              </a:path>
            </a:pathLst>
          </a:custGeom>
          <a:solidFill>
            <a:srgbClr val="00E5FF">
              <a:alpha val="14000"/>
            </a:srgbClr>
          </a:solidFill>
          <a:ln/>
        </p:spPr>
        <p:txBody>
          <a:bodyPr/>
          <a:p/>
        </p:txBody>
      </p:sp>
      <p:sp>
        <p:nvSpPr>
          <p:cNvPr id="554" name="" descr="{&quot;isTemplate&quot;:true,&quot;type&quot;:&quot;text&quot;}"/>
          <p:cNvSpPr txBox="1"/>
          <p:nvPr/>
        </p:nvSpPr>
        <p:spPr>
          <a:xfrm rot="0" flipH="0" flipV="0">
            <a:off x="571500" y="6515100"/>
            <a:ext cx="2257425" cy="133350"/>
          </a:xfrm>
          <a:prstGeom prst="rect"/>
        </p:spPr>
        <p:txBody>
          <a:bodyPr wrap="none" lIns="0" tIns="0" rIns="0" bIns="0"/>
          <a:p>
            <a:pPr>
              <a:lnSpc>
                <a:spcPct val="100000"/>
              </a:lnSpc>
            </a:pPr>
            <a:r>
              <a:rPr lang="en-US" sz="825" spc="75">
                <a:solidFill>
                  <a:srgbClr val="E8EEF7">
                    <a:alpha val="40000"/>
                  </a:srgbClr>
                </a:solidFill>
                <a:latin typeface="Consolas"/>
                <a:ea typeface="Consolas"/>
              </a:rPr>
              <a:t xml:space="preserve">MMB PORTRAITMART · </a:t>
            </a:r>
            <a:r>
              <a:rPr lang="zh-CN" sz="825" spc="75">
                <a:solidFill>
                  <a:srgbClr val="E8EEF7">
                    <a:alpha val="40000"/>
                  </a:srgbClr>
                </a:solidFill>
                <a:latin typeface="Consolas"/>
                <a:ea typeface="Consolas"/>
              </a:rPr>
              <a:t>内部文件</a:t>
            </a:r>
            <a:r>
              <a:rPr lang="en-US" sz="825" spc="75">
                <a:solidFill>
                  <a:srgbClr val="E8EEF7">
                    <a:alpha val="40000"/>
                  </a:srgbClr>
                </a:solidFill>
                <a:latin typeface="Consolas"/>
                <a:ea typeface="Consolas"/>
              </a:rPr>
              <a:t xml:space="preserve"> </a:t>
            </a:r>
            <a:r>
              <a:rPr lang="zh-CN" sz="825" spc="75">
                <a:solidFill>
                  <a:srgbClr val="E8EEF7">
                    <a:alpha val="40000"/>
                  </a:srgbClr>
                </a:solidFill>
                <a:latin typeface="Consolas"/>
                <a:ea typeface="Consolas"/>
              </a:rPr>
              <a:t>禁止外传</a:t>
            </a:r>
            <a:endParaRPr/>
          </a:p>
        </p:txBody>
      </p:sp>
      <p:sp>
        <p:nvSpPr>
          <p:cNvPr id="555" name="" descr="{&quot;isTemplate&quot;:true,&quot;type&quot;:&quot;text&quot;}"/>
          <p:cNvSpPr txBox="1"/>
          <p:nvPr/>
        </p:nvSpPr>
        <p:spPr>
          <a:xfrm rot="0" flipH="0" flipV="0">
            <a:off x="11210925" y="6515100"/>
            <a:ext cx="409575" cy="133350"/>
          </a:xfrm>
          <a:prstGeom prst="rect"/>
        </p:spPr>
        <p:txBody>
          <a:bodyPr wrap="none" lIns="0" tIns="0" rIns="0" bIns="0"/>
          <a:p>
            <a:pPr>
              <a:lnSpc>
                <a:spcPct val="100000"/>
              </a:lnSpc>
            </a:pPr>
            <a:r>
              <a:rPr lang="en-US" sz="825">
                <a:solidFill>
                  <a:srgbClr val="E8EEF7">
                    <a:alpha val="40000"/>
                  </a:srgbClr>
                </a:solidFill>
                <a:latin typeface="Consolas"/>
                <a:ea typeface="Consolas"/>
              </a:rPr>
              <a:t>05 / 32</a:t>
            </a:r>
            <a:endParaRPr/>
          </a:p>
        </p:txBody>
      </p:sp>
    </p:spTree>
  </p:cSld>
</p:sld>
</file>

<file path=ppt/slides/slide6.xml><?xml version="1.0" encoding="utf-8"?>
<p:sld xmlns:p="http://schemas.openxmlformats.org/presentationml/2006/main" xmlns:a="http://schemas.openxmlformats.org/drawingml/2006/main" xmlns:r="http://schemas.openxmlformats.org/officeDocument/2006/relationships">
  <p:cSld>
    <p:spTree>
      <p:nvGrpSpPr>
        <p:cNvPr id="556" name="" descr="&lt;Slide style={{ width: 1280, height: 720, background: '#0A1220', position: 'relative', overflow: 'hidden', fontFamily: &quot;'Microsoft YaHei', 'PingFang SC', sans-serif&quot; }}&gt;&#13;&#10;  &lt;Box style={{ position: 'absolute', top: 0, left: 0, right: 0, bottom: 0, background: 'linear-gradient(160deg, #0A1220 0%, #0E1B33 100%)' }} /&gt;&#13;&#10;  &lt;Text style={{ position: 'absolute', right: 60, top: 96, fontFamily: 'Consolas, monospace', fontSize: 300, fontWeight: 'bold', color: 'rgba(0,229,255,0.10)', lineHeight: 1 }}&gt;02&lt;/Text&gt;&#13;&#10;  &lt;Box style={{ position: 'absolute', left: 80, top: 250 }}&gt;&#13;&#10;    &lt;Text style={{ fontFamily: 'Consolas, monospace', fontSize: 15, letterSpacing: 6, color: '#00E5FF' }}&gt;LESSON 02 · 必修 · 全员&lt;/Text&gt;&#13;&#10;    &lt;Text style={{ fontSize: 62, fontWeight: 'bold', color: '#E8EEF7', marginTop: 22 }}&gt;撮合全流程&lt;/Text&gt;&#13;&#10;    &lt;Box style={{ width: 110, height: 4, background: 'linear-gradient(90deg, #00E5FF, rgba(0,229,255,0))', marginTop: 28 }} /&gt;&#13;&#10;    &lt;Text style={{ fontSize: 18, color: 'rgba(232,238,247,0.62)', marginTop: 26 }}&gt;从入驻到分账一共九步 —— 记牢自己那几步，也要知道整条链路&lt;/Text&gt;&#13;&#10;  &lt;/Box&gt;&#13;&#10;  &lt;Image src=&quot;assets/bear_ch2.png&quot; style={{ position: 'absolute', right: 130, bottom: 36, width: 310, height: 330, objectFit: 'contain' }} /&gt;&#13;&#10;  &lt;Text style={{ position: 'absolute', left: 80, bottom: 44, fontFamily: 'Consolas, monospace', fontSize: 11, letterSpacing: 1, color: 'rgba(232,238,247,0.4)' }}&gt;MMB PORTRAITMART · 内部文件 禁止外传 · 06 / 32&lt;/Text&gt;&#13;&#10;&lt;/Slide&gt;&#13;&#10;"/>
        <p:cNvGrpSpPr/>
        <p:nvPr/>
      </p:nvGrpSpPr>
      <p:grpSpPr>
        <a:xfrm>
          <a:off x="0" y="0"/>
          <a:ext cx="0" cy="0"/>
          <a:chOff x="0" y="0"/>
          <a:chExt cx="0" cy="0"/>
        </a:xfrm>
      </p:grpSpPr>
      <p:sp>
        <p:nvSpPr>
          <p:cNvPr id="557" name=""/>
          <p:cNvSpPr/>
          <p:nvPr/>
        </p:nvSpPr>
        <p:spPr>
          <a:xfrm rot="0" flipH="0" flipV="0">
            <a:off x="0" y="0"/>
            <a:ext cx="12192000" cy="6858000"/>
          </a:xfrm>
          <a:prstGeom prst="rect">
            <a:avLst/>
          </a:prstGeom>
          <a:solidFill>
            <a:srgbClr val="0A1220"/>
          </a:solidFill>
          <a:ln/>
        </p:spPr>
        <p:txBody>
          <a:bodyPr/>
          <a:p/>
        </p:txBody>
      </p:sp>
      <p:sp>
        <p:nvSpPr>
          <p:cNvPr id="558" name=""/>
          <p:cNvSpPr/>
          <p:nvPr/>
        </p:nvSpPr>
        <p:spPr>
          <a:xfrm rot="0" flipH="0" flipV="0">
            <a:off x="0" y="0"/>
            <a:ext cx="12192000" cy="6858000"/>
          </a:xfrm>
          <a:prstGeom prst="rect">
            <a:avLst/>
          </a:prstGeom>
          <a:gradFill>
            <a:gsLst>
              <a:gs pos="0">
                <a:srgbClr val="0A1220"/>
              </a:gs>
              <a:gs pos="100000">
                <a:srgbClr val="0E1B33"/>
              </a:gs>
            </a:gsLst>
            <a:lin ang="4200000" scaled="1"/>
          </a:gradFill>
          <a:ln/>
        </p:spPr>
        <p:txBody>
          <a:bodyPr/>
          <a:p/>
        </p:txBody>
      </p:sp>
      <p:sp>
        <p:nvSpPr>
          <p:cNvPr id="559" name="" descr="{&quot;isTemplate&quot;:true,&quot;type&quot;:&quot;text&quot;}"/>
          <p:cNvSpPr txBox="1"/>
          <p:nvPr/>
        </p:nvSpPr>
        <p:spPr>
          <a:xfrm rot="0" flipH="0" flipV="0">
            <a:off x="8477250" y="914400"/>
            <a:ext cx="3143250" cy="3429000"/>
          </a:xfrm>
          <a:prstGeom prst="rect"/>
        </p:spPr>
        <p:txBody>
          <a:bodyPr wrap="none" lIns="0" tIns="0" rIns="0" bIns="0"/>
          <a:p>
            <a:pPr>
              <a:lnSpc>
                <a:spcPct val="100000"/>
              </a:lnSpc>
            </a:pPr>
            <a:r>
              <a:rPr lang="en-US" sz="22500" b="1">
                <a:solidFill>
                  <a:srgbClr val="00E5FF">
                    <a:alpha val="10000"/>
                  </a:srgbClr>
                </a:solidFill>
                <a:latin typeface="Consolas"/>
                <a:ea typeface="Consolas"/>
              </a:rPr>
              <a:t>02</a:t>
            </a:r>
            <a:endParaRPr/>
          </a:p>
        </p:txBody>
      </p:sp>
      <p:sp>
        <p:nvSpPr>
          <p:cNvPr id="560" name="" descr="{&quot;isTemplate&quot;:true,&quot;type&quot;:&quot;text&quot;}"/>
          <p:cNvSpPr txBox="1"/>
          <p:nvPr/>
        </p:nvSpPr>
        <p:spPr>
          <a:xfrm rot="0" flipH="0" flipV="0">
            <a:off x="762000" y="2381250"/>
            <a:ext cx="4933950" cy="171450"/>
          </a:xfrm>
          <a:prstGeom prst="rect"/>
        </p:spPr>
        <p:txBody>
          <a:bodyPr wrap="none" lIns="0" tIns="0" rIns="0" bIns="0"/>
          <a:p>
            <a:pPr>
              <a:lnSpc>
                <a:spcPct val="100000"/>
              </a:lnSpc>
            </a:pPr>
            <a:r>
              <a:rPr lang="en-US" sz="1125" spc="450">
                <a:solidFill>
                  <a:srgbClr val="00E5FF"/>
                </a:solidFill>
                <a:latin typeface="Consolas"/>
                <a:ea typeface="Consolas"/>
              </a:rPr>
              <a:t xml:space="preserve">LESSON 02 · </a:t>
            </a:r>
            <a:r>
              <a:rPr lang="zh-CN" sz="1125" spc="450">
                <a:solidFill>
                  <a:srgbClr val="00E5FF"/>
                </a:solidFill>
                <a:latin typeface="Consolas"/>
                <a:ea typeface="Consolas"/>
              </a:rPr>
              <a:t>必修</a:t>
            </a:r>
            <a:r>
              <a:rPr lang="en-US" sz="1125" spc="450">
                <a:solidFill>
                  <a:srgbClr val="00E5FF"/>
                </a:solidFill>
                <a:latin typeface="Consolas"/>
                <a:ea typeface="Consolas"/>
              </a:rPr>
              <a:t xml:space="preserve"> · </a:t>
            </a:r>
            <a:r>
              <a:rPr lang="zh-CN" sz="1125" spc="450">
                <a:solidFill>
                  <a:srgbClr val="00E5FF"/>
                </a:solidFill>
                <a:latin typeface="Consolas"/>
                <a:ea typeface="Consolas"/>
              </a:rPr>
              <a:t>全员</a:t>
            </a:r>
            <a:endParaRPr/>
          </a:p>
        </p:txBody>
      </p:sp>
      <p:sp>
        <p:nvSpPr>
          <p:cNvPr id="561" name="" descr="{&quot;isTemplate&quot;:true,&quot;type&quot;:&quot;text&quot;}"/>
          <p:cNvSpPr txBox="1"/>
          <p:nvPr/>
        </p:nvSpPr>
        <p:spPr>
          <a:xfrm rot="0" flipH="0" flipV="0">
            <a:off x="762000" y="2762250"/>
            <a:ext cx="4933950" cy="714375"/>
          </a:xfrm>
          <a:prstGeom prst="rect"/>
        </p:spPr>
        <p:txBody>
          <a:bodyPr wrap="none" lIns="0" tIns="0" rIns="0" bIns="0"/>
          <a:p>
            <a:pPr>
              <a:lnSpc>
                <a:spcPct val="100000"/>
              </a:lnSpc>
            </a:pPr>
            <a:r>
              <a:rPr lang="zh-CN" sz="4650" b="1">
                <a:solidFill>
                  <a:srgbClr val="E8EEF7"/>
                </a:solidFill>
                <a:latin typeface="Microsoft YaHei"/>
                <a:ea typeface="Microsoft YaHei"/>
              </a:rPr>
              <a:t>撮合全流程</a:t>
            </a:r>
            <a:endParaRPr/>
          </a:p>
        </p:txBody>
      </p:sp>
      <p:sp>
        <p:nvSpPr>
          <p:cNvPr id="562" name=""/>
          <p:cNvSpPr/>
          <p:nvPr/>
        </p:nvSpPr>
        <p:spPr>
          <a:xfrm rot="0" flipH="0" flipV="0">
            <a:off x="762000" y="3743325"/>
            <a:ext cx="1047750" cy="38100"/>
          </a:xfrm>
          <a:prstGeom prst="rect">
            <a:avLst/>
          </a:prstGeom>
          <a:gradFill>
            <a:gsLst>
              <a:gs pos="0">
                <a:srgbClr val="00E5FF"/>
              </a:gs>
              <a:gs pos="100000">
                <a:srgbClr val="00E5FF">
                  <a:alpha val="0"/>
                </a:srgbClr>
              </a:gs>
            </a:gsLst>
            <a:lin ang="0" scaled="1"/>
          </a:gradFill>
          <a:ln/>
        </p:spPr>
        <p:txBody>
          <a:bodyPr/>
          <a:p/>
        </p:txBody>
      </p:sp>
      <p:sp>
        <p:nvSpPr>
          <p:cNvPr id="563" name="" descr="{&quot;isTemplate&quot;:true,&quot;type&quot;:&quot;text&quot;}"/>
          <p:cNvSpPr txBox="1"/>
          <p:nvPr/>
        </p:nvSpPr>
        <p:spPr>
          <a:xfrm rot="0" flipH="0" flipV="0">
            <a:off x="762000" y="4029075"/>
            <a:ext cx="4933950" cy="209550"/>
          </a:xfrm>
          <a:prstGeom prst="rect"/>
        </p:spPr>
        <p:txBody>
          <a:bodyPr wrap="none" lIns="0" tIns="0" rIns="0" bIns="0"/>
          <a:p>
            <a:pPr>
              <a:lnSpc>
                <a:spcPct val="100000"/>
              </a:lnSpc>
            </a:pPr>
            <a:r>
              <a:rPr lang="zh-CN" sz="1350">
                <a:solidFill>
                  <a:srgbClr val="E8EEF7">
                    <a:alpha val="62000"/>
                  </a:srgbClr>
                </a:solidFill>
                <a:latin typeface="Microsoft YaHei"/>
                <a:ea typeface="Microsoft YaHei"/>
              </a:rPr>
              <a:t>从入驻到分账一共九步</a:t>
            </a:r>
            <a:r>
              <a:rPr lang="en-US" sz="1350">
                <a:solidFill>
                  <a:srgbClr val="E8EEF7">
                    <a:alpha val="62000"/>
                  </a:srgbClr>
                </a:solidFill>
                <a:latin typeface="Microsoft YaHei"/>
                <a:ea typeface="Microsoft YaHei"/>
              </a:rPr>
              <a:t xml:space="preserve"> —— </a:t>
            </a:r>
            <a:r>
              <a:rPr lang="zh-CN" sz="1350">
                <a:solidFill>
                  <a:srgbClr val="E8EEF7">
                    <a:alpha val="62000"/>
                  </a:srgbClr>
                </a:solidFill>
                <a:latin typeface="Microsoft YaHei"/>
                <a:ea typeface="Microsoft YaHei"/>
              </a:rPr>
              <a:t>记牢自己那几步，也要知道整条链路</a:t>
            </a:r>
            <a:endParaRPr/>
          </a:p>
        </p:txBody>
      </p:sp>
      <p:pic>
        <p:nvPicPr>
          <p:cNvPr id="564" name=""/>
          <p:cNvPicPr>
            <a:picLocks noChangeAspect="1"/>
          </p:cNvPicPr>
          <p:nvPr/>
        </p:nvPicPr>
        <p:blipFill>
          <a:blip r:embed="rId1"/>
          <a:srcRect l="3030" t="0" r="3030" b="0"/>
          <a:stretch>
            <a:fillRect/>
          </a:stretch>
        </p:blipFill>
        <p:spPr>
          <a:xfrm rot="0" flipH="0" flipV="0">
            <a:off x="8001000" y="3371850"/>
            <a:ext cx="2952750" cy="3143250"/>
          </a:xfrm>
          <a:prstGeom prst="rect">
            <a:avLst/>
          </a:prstGeom>
          <a:ln/>
        </p:spPr>
      </p:pic>
      <p:sp>
        <p:nvSpPr>
          <p:cNvPr id="565" name="" descr="{&quot;isTemplate&quot;:true,&quot;type&quot;:&quot;text&quot;}"/>
          <p:cNvSpPr txBox="1"/>
          <p:nvPr/>
        </p:nvSpPr>
        <p:spPr>
          <a:xfrm rot="0" flipH="0" flipV="0">
            <a:off x="762000" y="6305550"/>
            <a:ext cx="2933700" cy="133350"/>
          </a:xfrm>
          <a:prstGeom prst="rect"/>
        </p:spPr>
        <p:txBody>
          <a:bodyPr wrap="none" lIns="0" tIns="0" rIns="0" bIns="0"/>
          <a:p>
            <a:pPr>
              <a:lnSpc>
                <a:spcPct val="100000"/>
              </a:lnSpc>
            </a:pPr>
            <a:r>
              <a:rPr lang="en-US" sz="825" spc="75">
                <a:solidFill>
                  <a:srgbClr val="E8EEF7">
                    <a:alpha val="40000"/>
                  </a:srgbClr>
                </a:solidFill>
                <a:latin typeface="Consolas"/>
                <a:ea typeface="Consolas"/>
              </a:rPr>
              <a:t xml:space="preserve">MMB PORTRAITMART · </a:t>
            </a:r>
            <a:r>
              <a:rPr lang="zh-CN" sz="825" spc="75">
                <a:solidFill>
                  <a:srgbClr val="E8EEF7">
                    <a:alpha val="40000"/>
                  </a:srgbClr>
                </a:solidFill>
                <a:latin typeface="Consolas"/>
                <a:ea typeface="Consolas"/>
              </a:rPr>
              <a:t>内部文件</a:t>
            </a:r>
            <a:r>
              <a:rPr lang="en-US" sz="825" spc="75">
                <a:solidFill>
                  <a:srgbClr val="E8EEF7">
                    <a:alpha val="40000"/>
                  </a:srgbClr>
                </a:solidFill>
                <a:latin typeface="Consolas"/>
                <a:ea typeface="Consolas"/>
              </a:rPr>
              <a:t xml:space="preserve"> </a:t>
            </a:r>
            <a:r>
              <a:rPr lang="zh-CN" sz="825" spc="75">
                <a:solidFill>
                  <a:srgbClr val="E8EEF7">
                    <a:alpha val="40000"/>
                  </a:srgbClr>
                </a:solidFill>
                <a:latin typeface="Consolas"/>
                <a:ea typeface="Consolas"/>
              </a:rPr>
              <a:t>禁止外传</a:t>
            </a:r>
            <a:r>
              <a:rPr lang="en-US" sz="825" spc="75">
                <a:solidFill>
                  <a:srgbClr val="E8EEF7">
                    <a:alpha val="40000"/>
                  </a:srgbClr>
                </a:solidFill>
                <a:latin typeface="Consolas"/>
                <a:ea typeface="Consolas"/>
              </a:rPr>
              <a:t xml:space="preserve"> · 06 / 32</a:t>
            </a:r>
            <a:endParaRPr/>
          </a:p>
        </p:txBody>
      </p:sp>
    </p:spTree>
  </p:cSld>
</p:sld>
</file>

<file path=ppt/slides/slide7.xml><?xml version="1.0" encoding="utf-8"?>
<p:sld xmlns:p="http://schemas.openxmlformats.org/presentationml/2006/main" xmlns:a="http://schemas.openxmlformats.org/drawingml/2006/main" xmlns:asvg="http://schemas.microsoft.com/office/drawing/2016/SVG/main" xmlns:r="http://schemas.openxmlformats.org/officeDocument/2006/relationships" xmlns:mc="http://schemas.openxmlformats.org/markup-compatibility/2006" mc:Ignorable="asvg">
  <p:cSld>
    <p:spTree>
      <p:nvGrpSpPr>
        <p:cNvPr id="566" name="" descr="&lt;Slide style={{ width: 1280, height: 720, background: '#0A1220', position: 'relative', overflow: 'hidden', fontFamily: &quot;'Microsoft YaHei', 'PingFang SC', sans-serif&quot; }}&gt;&#13;&#10;  &lt;Box style={{ position: 'absolute', top: 0, left: 0, right: 0, height: 120, padding: '26px 60px 0' }}&gt;&#13;&#10;    &lt;Text style={{ fontFamily: 'Consolas, monospace', fontSize: 12, letterSpacing: 2, color: '#FF2D78' }}&gt;LESSON 02 · 撮合全流程&lt;/Text&gt;&#13;&#10;    &lt;Text style={{ fontSize: 34, fontWeight: 'bold', color: '#E8EEF7', marginTop: 6 }}&gt;撮合九步全链路（蛇形阅读 · 颜色 = 责任岗）&lt;/Text&gt;&#13;&#10;    &lt;Box style={{ position: 'absolute', left: 60, right: 60, bottom: 0, height: 1, background: 'linear-gradient(90deg, rgba(0,229,255,0.5), rgba(0,229,255,0))' }} /&gt;&#13;&#10;  &lt;/Box&gt;&#13;&#10;  &lt;Box style={{ position: 'absolute', top: 120, left: 60, width: 1160, height: 540, flexDirection: 'column' }}&gt;&#13;&#10;    &lt;svg width={1160} height={430} viewBox='0 0 1160 430' style={{ marginTop: 14 }}&gt;&#13;&#10;      &lt;g fontFamily='Microsoft YaHei'&gt;&#13;&#10;        &lt;rect x='10' y='20' width='200' height='90' rx='10' fill='rgba(0,229,255,0.05)' stroke='#00E5FF' strokeWidth='1.4' /&gt;&#13;&#10;        &lt;text x='26' y='46' fill='#00E5FF' fontSize='11' fontFamily='Consolas' letterSpacing='2'&gt;STEP 01&lt;/text&gt;&#13;&#10;        &lt;text x='110' y='74' textAnchor='middle' fill='#E8EEF7' fontSize='16' fontWeight='bold'&gt;注册与实名&lt;/text&gt;&#13;&#10;        &lt;text x='110' y='96' textAnchor='middle' fill='rgba(232,238,247,0.55)' fontSize='12'&gt;运营 · 客服&lt;/text&gt;&#13;&#10;        &lt;rect x='252' y='20' width='200' height='90' rx='10' fill='rgba(0,229,255,0.05)' stroke='#00E5FF' strokeWidth='1.4' /&gt;&#13;&#10;        &lt;text x='268' y='46' fill='#00E5FF' fontSize='11' fontFamily='Consolas' letterSpacing='2'&gt;STEP 02&lt;/text&gt;&#13;&#10;        &lt;text x='352' y='74' textAnchor='middle' fill='#E8EEF7' fontSize='16' fontWeight='bold'&gt;活体 + 生物锁&lt;/text&gt;&#13;&#10;        &lt;text x='352' y='96' textAnchor='middle' fill='rgba(232,238,247,0.55)' fontSize='12'&gt;系统自动&lt;/text&gt;&#13;&#10;        &lt;rect x='494' y='20' width='200' height='90' rx='10' fill='rgba(0,229,255,0.05)' stroke='#00E5FF' strokeWidth='1.4' /&gt;&#13;&#10;        &lt;text x='510' y='46' fill='#00E5FF' fontSize='11' fontFamily='Consolas' letterSpacing='2'&gt;STEP 03&lt;/text&gt;&#13;&#10;        &lt;text x='594' y='74' textAnchor='middle' fill='#E8EEF7' fontSize='16' fontWeight='bold'&gt;17 项采集&lt;/text&gt;&#13;&#10;        &lt;text x='594' y='96' textAnchor='middle' fill='rgba(232,238,247,0.55)' fontSize='12'&gt;创作者 · 客服指导&lt;/text&gt;&#13;&#10;        &lt;rect x='736' y='20' width='200' height='90' rx='10' fill='rgba(255,45,120,0.07)' stroke='#FF2D78' strokeWidth='1.4' /&gt;&#13;&#10;        &lt;text x='752' y='46' fill='#FF2D78' fontSize='11' fontFamily='Consolas' letterSpacing='2'&gt;STEP 04&lt;/text&gt;&#13;&#10;        &lt;text x='836' y='74' textAnchor='middle' fill='#E8EEF7' fontSize='16' fontWeight='bold'&gt;质检五关&lt;/text&gt;&#13;&#10;        &lt;text x='836' y='96' textAnchor='middle' fill='rgba(232,238,247,0.55)' fontSize='12'&gt;审核岗&lt;/text&gt;&#13;&#10;        &lt;rect x='978' y='20' width='172' height='90' rx='10' fill='rgba(0,229,255,0.05)' stroke='#00E5FF' strokeWidth='1.4' /&gt;&#13;&#10;        &lt;text x='994' y='46' fill='#00E5FF' fontSize='11' fontFamily='Consolas' letterSpacing='2'&gt;STEP 05&lt;/text&gt;&#13;&#10;        &lt;text x='1064' y='74' textAnchor='middle' fill='#E8EEF7' fontSize='15.5' fontWeight='bold'&gt;加密入库 + 确权&lt;/text&gt;&#13;&#10;        &lt;text x='1064' y='96' textAnchor='middle' fill='rgba(232,238,247,0.55)' fontSize='12'&gt;系统 · 技术&lt;/text&gt;&#13;&#10;        &lt;rect x='978' y='210' width='172' height='90' rx='10' fill='rgba(0,229,255,0.05)' stroke='#00E5FF' strokeWidth='1.4' /&gt;&#13;&#10;        &lt;text x='994' y='236' fill='#00E5FF' fontSize='11' fontFamily='Consolas' letterSpacing='2'&gt;STEP 06&lt;/text&gt;&#13;&#10;        &lt;text x='1064' y='264' textAnchor='middle' fill='#E8EEF7' fontSize='15.5' fontWeight='bold'&gt;上架与定价&lt;/text&gt;&#13;&#10;        &lt;text x='1064' y='286' textAnchor='middle' fill='rgba(232,238,247,0.55)' fontSize='12'&gt;创作者 · 运营&lt;/text&gt;&#13;&#10;        &lt;rect x='736' y='210' width='200' height='90' rx='10' fill='rgba(255,45,120,0.07)' stroke='#FF2D78' strokeWidth='1.4' /&gt;&#13;&#10;        &lt;text x='752' y='236' fill='#FF2D78' fontSize='11' fontFamily='Consolas' letterSpacing='2'&gt;STEP 07&lt;/text&gt;&#13;&#10;        &lt;text x='836' y='264' textAnchor='middle' fill='#E8EEF7' fontSize='16' fontWeight='bold'&gt;使用方申请&lt;/text&gt;&#13;&#10;        &lt;text x='836' y='286' textAnchor='middle' fill='rgba(232,238,247,0.55)' fontSize='12'&gt;商务 · 客服&lt;/text&gt;&#13;&#10;        &lt;rect x='494' y='210' width='200' height='90' rx='10' fill='rgba(0,229,255,0.05)' stroke='#00E5FF' strokeWidth='1.4' /&gt;&#13;&#10;        &lt;text x='510' y='236' fill='#00E5FF' fontSize='11' fontFamily='Consolas' letterSpacing='2'&gt;STEP 08&lt;/text&gt;&#13;&#10;        &lt;text x='594' y='264' textAnchor='middle' fill='#E8EEF7' fontSize='16' fontWeight='bold'&gt;签发授权密钥&lt;/text&gt;&#13;&#10;        &lt;text x='594' y='286' textAnchor='middle' fill='rgba(232,238,247,0.55)' fontSize='12'&gt;系统 · 技术&lt;/text&gt;&#13;&#10;        &lt;rect x='252' y='210' width='200' height='90' rx='10' fill='rgba(255,45,120,0.07)' stroke='#FF2D78' strokeWidth='1.4' /&gt;&#13;&#10;        &lt;text x='268' y='236' fill='#FF2D78' fontSize='11' fontFamily='Consolas' letterSpacing='2'&gt;STEP 09&lt;/text&gt;&#13;&#10;        &lt;text x='352' y='264' textAnchor='middle' fill='#E8EEF7' fontSize='16' fontWeight='bold'&gt;分账结算与交付&lt;/text&gt;&#13;&#10;        &lt;text x='352' y='286' textAnchor='middle' fill='rgba(232,238,247,0.55)' fontSize='12'&gt;财务 · 客服&lt;/text&gt;&#13;&#10;      &lt;/g&gt;&#13;&#10;      &lt;g stroke='rgba(232,238,247,0.5)' strokeWidth='1.6' fill='none'&gt;&#13;&#10;        &lt;line x1='210' y1='65' x2='246' y2='65' /&gt;&lt;line x1='452' y1='65' x2='488' y2='65' /&gt;&lt;line x1='694' y1='65' x2='730' y2='65' /&gt;&lt;line x1='936' y1='65' x2='972' y2='65' /&gt;&#13;&#10;        &lt;path d='M1064 110 L1064 204' /&gt;&#13;&#10;        &lt;line x1='978' y1='255' x2='942' y2='255' /&gt;&lt;line x1='736' y1='255' x2='700' y2='255' /&gt;&lt;line x1='494' y1='255' x2='458' y2='255' /&gt;&#13;&#10;      &lt;/g&gt;&#13;&#10;      &lt;g fill='rgba(232,238,247,0.6)'&gt;&#13;&#10;        &lt;polygon points='250,60 246,65 250,70' /&gt;&lt;polygon points='492,60 488,65 492,70' /&gt;&lt;polygon points='734,60 730,65 734,70' /&gt;&lt;polygon points='976,60 972,65 976,70' /&gt;&#13;&#10;        &lt;polygon points='1059,200 1064,204 1069,200' /&gt;&#13;&#10;        &lt;polygon points='946,250 942,255 946,260' /&gt;&lt;polygon points='704,250 700,255 704,260' /&gt;&lt;polygon points='462,250 458,255 462,260' /&gt;&#13;&#10;      &lt;/g&gt;&#13;&#10;      &lt;text x='10' y='360' fill='#E8EEF7' fontSize='13' fontFamily='Microsoft YaHei'&gt;STEP 09 交付内容：持牌通道直接分账 · 结算单 · 授权书；售后与争议处理启动。&lt;/text&gt;&#13;&#10;      &lt;text x='10' y='392' fill='#FF2D78' fontSize='13' fontWeight='bold' fontFamily='Microsoft YaHei'&gt;粉色 = 审核 / 商务 / 财务岗 · 青色 = 运营 / 客服 / 创作者 / 系统自动 —— 颜色即责任，出错找对应岗。&lt;/text&gt;&#13;&#10;    &lt;/svg&gt;&#13;&#10;  &lt;/Box&gt;&#13;&#10;  &lt;Image src=&quot;assets/bear_ch2.png&quot; style={{ position: 'absolute', right: 34, top: 14, width: 92, height: 100, objectFit: 'contain' }} /&gt;&#13;&#10;  &lt;Box style={{ position: 'absolute', left: 0, right: 0, bottom: 0, height: 60, padding: '0 60px', flexDirection: 'row', justifyContent: 'space-between', alignItems: 'center', borderTop: '1px solid rgba(0,229,255,0.14)' }}&gt;&#13;&#10;    &lt;Text style={{ fontFamily: 'Consolas, monospace', fontSize: 11, letterSpacing: 1, color: 'rgba(232,238,247,0.4)' }}&gt;MMB PORTRAITMART · 内部文件 禁止外传&lt;/Text&gt;&#13;&#10;    &lt;Text style={{ fontFamily: 'Consolas, monospace', fontSize: 11, color: 'rgba(232,238,247,0.4)' }}&gt;07 / 32&lt;/Text&gt;&#13;&#10;  &lt;/Box&gt;&#13;&#10;&lt;/Slide&gt;&#13;&#10;"/>
        <p:cNvGrpSpPr/>
        <p:nvPr/>
      </p:nvGrpSpPr>
      <p:grpSpPr>
        <a:xfrm>
          <a:off x="0" y="0"/>
          <a:ext cx="0" cy="0"/>
          <a:chOff x="0" y="0"/>
          <a:chExt cx="0" cy="0"/>
        </a:xfrm>
      </p:grpSpPr>
      <p:sp>
        <p:nvSpPr>
          <p:cNvPr id="567" name=""/>
          <p:cNvSpPr/>
          <p:nvPr/>
        </p:nvSpPr>
        <p:spPr>
          <a:xfrm rot="0" flipH="0" flipV="0">
            <a:off x="0" y="0"/>
            <a:ext cx="12192000" cy="6858000"/>
          </a:xfrm>
          <a:prstGeom prst="rect">
            <a:avLst/>
          </a:prstGeom>
          <a:solidFill>
            <a:srgbClr val="0A1220"/>
          </a:solidFill>
          <a:ln/>
        </p:spPr>
        <p:txBody>
          <a:bodyPr/>
          <a:p/>
        </p:txBody>
      </p:sp>
      <p:sp>
        <p:nvSpPr>
          <p:cNvPr id="568" name="" descr="{&quot;isTemplate&quot;:true,&quot;type&quot;:&quot;text&quot;}"/>
          <p:cNvSpPr txBox="1"/>
          <p:nvPr/>
        </p:nvSpPr>
        <p:spPr>
          <a:xfrm rot="0" flipH="0" flipV="0">
            <a:off x="571500" y="247650"/>
            <a:ext cx="11049000" cy="142875"/>
          </a:xfrm>
          <a:prstGeom prst="rect"/>
        </p:spPr>
        <p:txBody>
          <a:bodyPr wrap="none" lIns="0" tIns="0" rIns="0" bIns="0"/>
          <a:p>
            <a:pPr>
              <a:lnSpc>
                <a:spcPct val="100000"/>
              </a:lnSpc>
            </a:pPr>
            <a:r>
              <a:rPr lang="en-US" sz="900" spc="150">
                <a:solidFill>
                  <a:srgbClr val="FF2D78"/>
                </a:solidFill>
                <a:latin typeface="Consolas"/>
                <a:ea typeface="Consolas"/>
              </a:rPr>
              <a:t xml:space="preserve">LESSON 02 · </a:t>
            </a:r>
            <a:r>
              <a:rPr lang="zh-CN" sz="900" spc="150">
                <a:solidFill>
                  <a:srgbClr val="FF2D78"/>
                </a:solidFill>
                <a:latin typeface="Consolas"/>
                <a:ea typeface="Consolas"/>
              </a:rPr>
              <a:t>撮合全流程</a:t>
            </a:r>
            <a:endParaRPr/>
          </a:p>
        </p:txBody>
      </p:sp>
      <p:sp>
        <p:nvSpPr>
          <p:cNvPr id="569" name="" descr="{&quot;isTemplate&quot;:true,&quot;type&quot;:&quot;text&quot;}"/>
          <p:cNvSpPr txBox="1"/>
          <p:nvPr/>
        </p:nvSpPr>
        <p:spPr>
          <a:xfrm rot="0" flipH="0" flipV="0">
            <a:off x="571500" y="447675"/>
            <a:ext cx="11049000" cy="390525"/>
          </a:xfrm>
          <a:prstGeom prst="rect"/>
        </p:spPr>
        <p:txBody>
          <a:bodyPr wrap="none" lIns="0" tIns="0" rIns="0" bIns="0"/>
          <a:p>
            <a:pPr>
              <a:lnSpc>
                <a:spcPct val="100000"/>
              </a:lnSpc>
            </a:pPr>
            <a:r>
              <a:rPr lang="zh-CN" sz="2550" b="1">
                <a:solidFill>
                  <a:srgbClr val="E8EEF7"/>
                </a:solidFill>
                <a:latin typeface="Microsoft YaHei"/>
                <a:ea typeface="Microsoft YaHei"/>
              </a:rPr>
              <a:t>撮合九步全链路（蛇形阅读</a:t>
            </a:r>
            <a:r>
              <a:rPr lang="en-US" sz="2550" b="1">
                <a:solidFill>
                  <a:srgbClr val="E8EEF7"/>
                </a:solidFill>
                <a:latin typeface="Microsoft YaHei"/>
                <a:ea typeface="Microsoft YaHei"/>
              </a:rPr>
              <a:t xml:space="preserve"> · </a:t>
            </a:r>
            <a:r>
              <a:rPr lang="zh-CN" sz="2550" b="1">
                <a:solidFill>
                  <a:srgbClr val="E8EEF7"/>
                </a:solidFill>
                <a:latin typeface="Microsoft YaHei"/>
                <a:ea typeface="Microsoft YaHei"/>
              </a:rPr>
              <a:t>颜色</a:t>
            </a:r>
            <a:r>
              <a:rPr lang="en-US" sz="2550" b="1">
                <a:solidFill>
                  <a:srgbClr val="E8EEF7"/>
                </a:solidFill>
                <a:latin typeface="Microsoft YaHei"/>
                <a:ea typeface="Microsoft YaHei"/>
              </a:rPr>
              <a:t xml:space="preserve"> = </a:t>
            </a:r>
            <a:r>
              <a:rPr lang="zh-CN" sz="2550" b="1">
                <a:solidFill>
                  <a:srgbClr val="E8EEF7"/>
                </a:solidFill>
                <a:latin typeface="Microsoft YaHei"/>
                <a:ea typeface="Microsoft YaHei"/>
              </a:rPr>
              <a:t>责任岗）</a:t>
            </a:r>
            <a:endParaRPr/>
          </a:p>
        </p:txBody>
      </p:sp>
      <p:sp>
        <p:nvSpPr>
          <p:cNvPr id="570" name=""/>
          <p:cNvSpPr/>
          <p:nvPr/>
        </p:nvSpPr>
        <p:spPr>
          <a:xfrm rot="0" flipH="0" flipV="0">
            <a:off x="571500" y="1133475"/>
            <a:ext cx="11049000" cy="9525"/>
          </a:xfrm>
          <a:prstGeom prst="rect">
            <a:avLst/>
          </a:prstGeom>
          <a:gradFill>
            <a:gsLst>
              <a:gs pos="0">
                <a:srgbClr val="00E5FF">
                  <a:alpha val="50000"/>
                </a:srgbClr>
              </a:gs>
              <a:gs pos="100000">
                <a:srgbClr val="00E5FF">
                  <a:alpha val="0"/>
                </a:srgbClr>
              </a:gs>
            </a:gsLst>
            <a:lin ang="0" scaled="1"/>
          </a:gradFill>
          <a:ln/>
        </p:spPr>
        <p:txBody>
          <a:bodyPr/>
          <a:p/>
        </p:txBody>
      </p:sp>
      <p:pic>
        <p:nvPicPr>
          <p:cNvPr id="571" name=""/>
          <p:cNvPicPr>
            <a:picLocks noChangeAspect="1"/>
          </p:cNvPicPr>
          <p:nvPr/>
        </p:nvPicPr>
        <p:blipFill>
          <a:blip r:embed="rId1">
            <a:extLst>
              <a:ext uri="{96DAC541-7B7A-43D3-8B79-37D633B846F1}">
                <asvg:svgBlip r:embed="rId1"/>
              </a:ext>
            </a:extLst>
          </a:blip>
          <a:stretch>
            <a:fillRect/>
          </a:stretch>
        </p:blipFill>
        <p:spPr>
          <a:xfrm rot="0" flipH="0" flipV="0">
            <a:off x="571500" y="1276350"/>
            <a:ext cx="11049000" cy="4095750"/>
          </a:xfrm>
          <a:prstGeom prst="rect">
            <a:avLst/>
          </a:prstGeom>
          <a:ln/>
        </p:spPr>
      </p:pic>
      <p:pic>
        <p:nvPicPr>
          <p:cNvPr id="572" name=""/>
          <p:cNvPicPr>
            <a:picLocks noChangeAspect="1"/>
          </p:cNvPicPr>
          <p:nvPr/>
        </p:nvPicPr>
        <p:blipFill>
          <a:blip r:embed="rId2"/>
          <a:srcRect l="3999" t="0" r="3999" b="0"/>
          <a:stretch>
            <a:fillRect/>
          </a:stretch>
        </p:blipFill>
        <p:spPr>
          <a:xfrm rot="0" flipH="0" flipV="0">
            <a:off x="10991850" y="133350"/>
            <a:ext cx="876300" cy="952500"/>
          </a:xfrm>
          <a:prstGeom prst="rect">
            <a:avLst/>
          </a:prstGeom>
          <a:ln/>
        </p:spPr>
      </p:pic>
      <p:sp>
        <p:nvSpPr>
          <p:cNvPr id="573" name=""/>
          <p:cNvSpPr/>
          <p:nvPr/>
        </p:nvSpPr>
        <p:spPr>
          <a:xfrm rot="0" flipH="0" flipV="0">
            <a:off x="0" y="6286500"/>
            <a:ext cx="12192000" cy="571500"/>
          </a:xfrm>
          <a:custGeom>
            <a:pathLst>
              <a:path w="1280" h="60">
                <a:moveTo>
                  <a:pt x="0" y="0"/>
                </a:moveTo>
                <a:lnTo>
                  <a:pt x="1280" y="0"/>
                </a:lnTo>
                <a:lnTo>
                  <a:pt x="1280" y="1"/>
                </a:lnTo>
                <a:lnTo>
                  <a:pt x="0" y="1"/>
                </a:lnTo>
                <a:close/>
              </a:path>
            </a:pathLst>
          </a:custGeom>
          <a:solidFill>
            <a:srgbClr val="00E5FF">
              <a:alpha val="14000"/>
            </a:srgbClr>
          </a:solidFill>
          <a:ln/>
        </p:spPr>
        <p:txBody>
          <a:bodyPr/>
          <a:p/>
        </p:txBody>
      </p:sp>
      <p:sp>
        <p:nvSpPr>
          <p:cNvPr id="574" name="" descr="{&quot;isTemplate&quot;:true,&quot;type&quot;:&quot;text&quot;}"/>
          <p:cNvSpPr txBox="1"/>
          <p:nvPr/>
        </p:nvSpPr>
        <p:spPr>
          <a:xfrm rot="0" flipH="0" flipV="0">
            <a:off x="571500" y="6515100"/>
            <a:ext cx="2257425" cy="133350"/>
          </a:xfrm>
          <a:prstGeom prst="rect"/>
        </p:spPr>
        <p:txBody>
          <a:bodyPr wrap="none" lIns="0" tIns="0" rIns="0" bIns="0"/>
          <a:p>
            <a:pPr>
              <a:lnSpc>
                <a:spcPct val="100000"/>
              </a:lnSpc>
            </a:pPr>
            <a:r>
              <a:rPr lang="en-US" sz="825" spc="75">
                <a:solidFill>
                  <a:srgbClr val="E8EEF7">
                    <a:alpha val="40000"/>
                  </a:srgbClr>
                </a:solidFill>
                <a:latin typeface="Consolas"/>
                <a:ea typeface="Consolas"/>
              </a:rPr>
              <a:t xml:space="preserve">MMB PORTRAITMART · </a:t>
            </a:r>
            <a:r>
              <a:rPr lang="zh-CN" sz="825" spc="75">
                <a:solidFill>
                  <a:srgbClr val="E8EEF7">
                    <a:alpha val="40000"/>
                  </a:srgbClr>
                </a:solidFill>
                <a:latin typeface="Consolas"/>
                <a:ea typeface="Consolas"/>
              </a:rPr>
              <a:t>内部文件</a:t>
            </a:r>
            <a:r>
              <a:rPr lang="en-US" sz="825" spc="75">
                <a:solidFill>
                  <a:srgbClr val="E8EEF7">
                    <a:alpha val="40000"/>
                  </a:srgbClr>
                </a:solidFill>
                <a:latin typeface="Consolas"/>
                <a:ea typeface="Consolas"/>
              </a:rPr>
              <a:t xml:space="preserve"> </a:t>
            </a:r>
            <a:r>
              <a:rPr lang="zh-CN" sz="825" spc="75">
                <a:solidFill>
                  <a:srgbClr val="E8EEF7">
                    <a:alpha val="40000"/>
                  </a:srgbClr>
                </a:solidFill>
                <a:latin typeface="Consolas"/>
                <a:ea typeface="Consolas"/>
              </a:rPr>
              <a:t>禁止外传</a:t>
            </a:r>
            <a:endParaRPr/>
          </a:p>
        </p:txBody>
      </p:sp>
      <p:sp>
        <p:nvSpPr>
          <p:cNvPr id="575" name="" descr="{&quot;isTemplate&quot;:true,&quot;type&quot;:&quot;text&quot;}"/>
          <p:cNvSpPr txBox="1"/>
          <p:nvPr/>
        </p:nvSpPr>
        <p:spPr>
          <a:xfrm rot="0" flipH="0" flipV="0">
            <a:off x="11210925" y="6515100"/>
            <a:ext cx="409575" cy="133350"/>
          </a:xfrm>
          <a:prstGeom prst="rect"/>
        </p:spPr>
        <p:txBody>
          <a:bodyPr wrap="none" lIns="0" tIns="0" rIns="0" bIns="0"/>
          <a:p>
            <a:pPr>
              <a:lnSpc>
                <a:spcPct val="100000"/>
              </a:lnSpc>
            </a:pPr>
            <a:r>
              <a:rPr lang="en-US" sz="825">
                <a:solidFill>
                  <a:srgbClr val="E8EEF7">
                    <a:alpha val="40000"/>
                  </a:srgbClr>
                </a:solidFill>
                <a:latin typeface="Consolas"/>
                <a:ea typeface="Consolas"/>
              </a:rPr>
              <a:t>07 / 32</a:t>
            </a:r>
            <a:endParaRPr/>
          </a:p>
        </p:txBody>
      </p:sp>
    </p:spTree>
  </p:cSld>
</p:sld>
</file>

<file path=ppt/slides/slide8.xml><?xml version="1.0" encoding="utf-8"?>
<p:sld xmlns:p="http://schemas.openxmlformats.org/presentationml/2006/main" xmlns:a="http://schemas.openxmlformats.org/drawingml/2006/main" xmlns:r="http://schemas.openxmlformats.org/officeDocument/2006/relationships">
  <p:cSld>
    <p:spTree>
      <p:nvGrpSpPr>
        <p:cNvPr id="576" name="" descr="&lt;Slide style={{ width: 1280, height: 720, background: '#0A1220', position: 'relative', overflow: 'hidden', fontFamily: &quot;'Microsoft YaHei', 'PingFang SC', sans-serif&quot; }}&gt;&#13;&#10;  &lt;Box style={{ position: 'absolute', top: 0, left: 0, right: 0, height: 120, padding: '26px 60px 0' }}&gt;&#13;&#10;    &lt;Text style={{ fontFamily: 'Consolas, monospace', fontSize: 12, letterSpacing: 2, color: '#FF2D78' }}&gt;LESSON 02 · 撮合全流程&lt;/Text&gt;&#13;&#10;    &lt;Text style={{ fontSize: 34, fontWeight: 'bold', color: '#E8EEF7', marginTop: 6 }}&gt;跨岗交接三条铁律&lt;/Text&gt;&#13;&#10;    &lt;Box style={{ position: 'absolute', left: 60, right: 60, bottom: 0, height: 1, background: 'linear-gradient(90deg, rgba(0,229,255,0.5), rgba(0,229,255,0))' }} /&gt;&#13;&#10;  &lt;/Box&gt;&#13;&#10;  &lt;Box style={{ position: 'absolute', top: 120, left: 60, width: 1160, height: 540, flexDirection: 'row', gap: 40 }}&gt;&#13;&#10;    &lt;Box style={{ flex: 1, flexDirection: 'column', justifyContent: 'center', gap: 26 }}&gt;&#13;&#10;      {[&#13;&#10;        ['壹', '每步留痕', '所有审核意见、驳回原因、沟通结论必须写进系统。不接受「口头说过」——没有记录 = 没有发生。'],&#13;&#10;        ['贰', '不越权', '审核岗不报价，商务岗不改审核结论，客服岗不擅自动用权限修改订单状态。权限边界就是责任边界。'],&#13;&#10;        ['叁', '编号即凭据', '任何环节提到素材 / 授权 / 密钥，一律报编号。禁止用「那个小姑娘的照片」这类描述。'],&#13;&#10;      ].map((r, i) =&gt; (&#13;&#10;        &lt;Box key={i} style={{ flexDirection: 'row', gap: 22, alignItems: 'flex-start' }}&gt;&#13;&#10;          &lt;Text style={{ fontSize: 44, fontWeight: 'bold', color: '#00E5FF', width: 62, lineHeight: 1.1 }}&gt;{r[0]}&lt;/Text&gt;&#13;&#10;          &lt;Box style={{ flex: 1, borderLeft: '2px solid rgba(0,229,255,0.4)', paddingLeft: 20 }}&gt;&#13;&#10;            &lt;Text style={{ fontSize: 21, fontWeight: 'bold', color: '#E8EEF7' }}&gt;{r[1]}&lt;/Text&gt;&#13;&#10;            &lt;Text style={{ fontSize: 15, color: 'rgba(232,238,247,0.68)', lineHeight: 1.7, marginTop: 8 }}&gt;{r[2]}&lt;/Text&gt;&#13;&#10;          &lt;/Box&gt;&#13;&#10;        &lt;/Box&gt;&#13;&#10;      ))}&#13;&#10;    &lt;/Box&gt;&#13;&#10;    &lt;Box style={{ width: 380, flexDirection: 'column', justifyContent: 'center', gap: 20 }}&gt;&#13;&#10;      &lt;Box style={{ background: 'rgba(0,229,255,0.05)', border: '1px solid rgba(0,229,255,0.28)', borderRadius: 12, padding: '20px 24px' }}&gt;&#13;&#10;        &lt;Text style={{ fontSize: 16, fontWeight: 'bold', color: '#00E5FF' }}&gt;为什么编号即凭据？&lt;/Text&gt;&#13;&#10;        &lt;Text style={{ fontSize: 14, color: 'rgba(232,238,247,0.68)', lineHeight: 1.7, marginTop: 10 }}&gt;编号能唯一定位到系统记录与存证，是追溯、举证、审计的锚点。模糊描述无法进入任何系统检索，也无法作为证据。&lt;/Text&gt;&#13;&#10;      &lt;/Box&gt;&#13;&#10;      &lt;Box style={{ background: 'rgba(255,45,120,0.06)', border: '1px solid rgba(255,45,120,0.4)', borderRadius: 12, padding: '20px 24px' }}&gt;&#13;&#10;        &lt;Text style={{ fontSize: 15, fontWeight: 'bold', color: '#FF2D78' }}&gt;常见编号（第 04 课详表）&lt;/Text&gt;&#13;&#10;        &lt;Text style={{ fontFamily: 'Consolas, monospace', fontSize: 12.5, color: 'rgba(232,238,247,0.72)', lineHeight: 2.0, marginTop: 8 }}&gt;PML-XXXXXXXX-XXXXXXXX　授权密钥&lt;br /&gt;MMB-CERT-YYYYMMDD-XXXXXX　存证&lt;br /&gt;MMB-S-XXXX　采集素材&lt;br /&gt;MMB-P-YYYYMMDD-NNNN　上架资产&lt;/Text&gt;&#13;&#10;      &lt;/Box&gt;&#13;&#10;    &lt;/Box&gt;&#13;&#10;  &lt;/Box&gt;&#13;&#10;  &lt;Image src=&quot;assets/bear_ch2.png&quot; style={{ position: 'absolute', right: 34, top: 14, width: 92, height: 100, objectFit: 'contain' }} /&gt;&#13;&#10;  &lt;Box style={{ position: 'absolute', left: 0, right: 0, bottom: 0, height: 60, padding: '0 60px', flexDirection: 'row', justifyContent: 'space-between', alignItems: 'center', borderTop: '1px solid rgba(0,229,255,0.14)' }}&gt;&#13;&#10;    &lt;Text style={{ fontFamily: 'Consolas, monospace', fontSize: 11, letterSpacing: 1, color: 'rgba(232,238,247,0.4)' }}&gt;MMB PORTRAITMART · 内部文件 禁止外传&lt;/Text&gt;&#13;&#10;    &lt;Text style={{ fontFamily: 'Consolas, monospace', fontSize: 11, color: 'rgba(232,238,247,0.4)' }}&gt;08 / 32&lt;/Text&gt;&#13;&#10;  &lt;/Box&gt;&#13;&#10;&lt;/Slide&gt;&#13;&#10;"/>
        <p:cNvGrpSpPr/>
        <p:nvPr/>
      </p:nvGrpSpPr>
      <p:grpSpPr>
        <a:xfrm>
          <a:off x="0" y="0"/>
          <a:ext cx="0" cy="0"/>
          <a:chOff x="0" y="0"/>
          <a:chExt cx="0" cy="0"/>
        </a:xfrm>
      </p:grpSpPr>
      <p:sp>
        <p:nvSpPr>
          <p:cNvPr id="577" name=""/>
          <p:cNvSpPr/>
          <p:nvPr/>
        </p:nvSpPr>
        <p:spPr>
          <a:xfrm rot="0" flipH="0" flipV="0">
            <a:off x="0" y="0"/>
            <a:ext cx="12192000" cy="6858000"/>
          </a:xfrm>
          <a:prstGeom prst="rect">
            <a:avLst/>
          </a:prstGeom>
          <a:solidFill>
            <a:srgbClr val="0A1220"/>
          </a:solidFill>
          <a:ln/>
        </p:spPr>
        <p:txBody>
          <a:bodyPr/>
          <a:p/>
        </p:txBody>
      </p:sp>
      <p:sp>
        <p:nvSpPr>
          <p:cNvPr id="578" name="" descr="{&quot;isTemplate&quot;:true,&quot;type&quot;:&quot;text&quot;}"/>
          <p:cNvSpPr txBox="1"/>
          <p:nvPr/>
        </p:nvSpPr>
        <p:spPr>
          <a:xfrm rot="0" flipH="0" flipV="0">
            <a:off x="571500" y="247650"/>
            <a:ext cx="11049000" cy="142875"/>
          </a:xfrm>
          <a:prstGeom prst="rect"/>
        </p:spPr>
        <p:txBody>
          <a:bodyPr wrap="none" lIns="0" tIns="0" rIns="0" bIns="0"/>
          <a:p>
            <a:pPr>
              <a:lnSpc>
                <a:spcPct val="100000"/>
              </a:lnSpc>
            </a:pPr>
            <a:r>
              <a:rPr lang="en-US" sz="900" spc="150">
                <a:solidFill>
                  <a:srgbClr val="FF2D78"/>
                </a:solidFill>
                <a:latin typeface="Consolas"/>
                <a:ea typeface="Consolas"/>
              </a:rPr>
              <a:t xml:space="preserve">LESSON 02 · </a:t>
            </a:r>
            <a:r>
              <a:rPr lang="zh-CN" sz="900" spc="150">
                <a:solidFill>
                  <a:srgbClr val="FF2D78"/>
                </a:solidFill>
                <a:latin typeface="Consolas"/>
                <a:ea typeface="Consolas"/>
              </a:rPr>
              <a:t>撮合全流程</a:t>
            </a:r>
            <a:endParaRPr/>
          </a:p>
        </p:txBody>
      </p:sp>
      <p:sp>
        <p:nvSpPr>
          <p:cNvPr id="579" name="" descr="{&quot;isTemplate&quot;:true,&quot;type&quot;:&quot;text&quot;}"/>
          <p:cNvSpPr txBox="1"/>
          <p:nvPr/>
        </p:nvSpPr>
        <p:spPr>
          <a:xfrm rot="0" flipH="0" flipV="0">
            <a:off x="571500" y="447675"/>
            <a:ext cx="11049000" cy="390525"/>
          </a:xfrm>
          <a:prstGeom prst="rect"/>
        </p:spPr>
        <p:txBody>
          <a:bodyPr wrap="none" lIns="0" tIns="0" rIns="0" bIns="0"/>
          <a:p>
            <a:pPr>
              <a:lnSpc>
                <a:spcPct val="100000"/>
              </a:lnSpc>
            </a:pPr>
            <a:r>
              <a:rPr lang="zh-CN" sz="2550" b="1">
                <a:solidFill>
                  <a:srgbClr val="E8EEF7"/>
                </a:solidFill>
                <a:latin typeface="Microsoft YaHei"/>
                <a:ea typeface="Microsoft YaHei"/>
              </a:rPr>
              <a:t>跨岗交接三条铁律</a:t>
            </a:r>
            <a:endParaRPr/>
          </a:p>
        </p:txBody>
      </p:sp>
      <p:sp>
        <p:nvSpPr>
          <p:cNvPr id="580" name=""/>
          <p:cNvSpPr/>
          <p:nvPr/>
        </p:nvSpPr>
        <p:spPr>
          <a:xfrm rot="0" flipH="0" flipV="0">
            <a:off x="571500" y="1133475"/>
            <a:ext cx="11049000" cy="9525"/>
          </a:xfrm>
          <a:prstGeom prst="rect">
            <a:avLst/>
          </a:prstGeom>
          <a:gradFill>
            <a:gsLst>
              <a:gs pos="0">
                <a:srgbClr val="00E5FF">
                  <a:alpha val="50000"/>
                </a:srgbClr>
              </a:gs>
              <a:gs pos="100000">
                <a:srgbClr val="00E5FF">
                  <a:alpha val="0"/>
                </a:srgbClr>
              </a:gs>
            </a:gsLst>
            <a:lin ang="0" scaled="1"/>
          </a:gradFill>
          <a:ln/>
        </p:spPr>
        <p:txBody>
          <a:bodyPr/>
          <a:p/>
        </p:txBody>
      </p:sp>
      <p:sp>
        <p:nvSpPr>
          <p:cNvPr id="581" name="" descr="{&quot;isTemplate&quot;:true,&quot;type&quot;:&quot;text&quot;}"/>
          <p:cNvSpPr txBox="1"/>
          <p:nvPr/>
        </p:nvSpPr>
        <p:spPr>
          <a:xfrm rot="0" flipH="0" flipV="0">
            <a:off x="571500" y="2247900"/>
            <a:ext cx="590550" cy="561975"/>
          </a:xfrm>
          <a:prstGeom prst="rect"/>
        </p:spPr>
        <p:txBody>
          <a:bodyPr wrap="none" lIns="0" tIns="0" rIns="0" bIns="0"/>
          <a:p>
            <a:pPr>
              <a:lnSpc>
                <a:spcPct val="110000"/>
              </a:lnSpc>
            </a:pPr>
            <a:r>
              <a:rPr lang="zh-CN" sz="3300" b="1">
                <a:solidFill>
                  <a:srgbClr val="00E5FF"/>
                </a:solidFill>
                <a:latin typeface="Microsoft YaHei"/>
                <a:ea typeface="Microsoft YaHei"/>
              </a:rPr>
              <a:t>壹</a:t>
            </a:r>
            <a:endParaRPr/>
          </a:p>
        </p:txBody>
      </p:sp>
      <p:sp>
        <p:nvSpPr>
          <p:cNvPr id="582" name=""/>
          <p:cNvSpPr/>
          <p:nvPr/>
        </p:nvSpPr>
        <p:spPr>
          <a:xfrm rot="0" flipH="0" flipV="0">
            <a:off x="1371600" y="2247900"/>
            <a:ext cx="6267450" cy="914400"/>
          </a:xfrm>
          <a:custGeom>
            <a:pathLst>
              <a:path w="658" h="96">
                <a:moveTo>
                  <a:pt x="0" y="0"/>
                </a:moveTo>
                <a:lnTo>
                  <a:pt x="2" y="0"/>
                </a:lnTo>
                <a:lnTo>
                  <a:pt x="2" y="96"/>
                </a:lnTo>
                <a:lnTo>
                  <a:pt x="0" y="96"/>
                </a:lnTo>
                <a:close/>
              </a:path>
            </a:pathLst>
          </a:custGeom>
          <a:solidFill>
            <a:srgbClr val="00E5FF">
              <a:alpha val="40000"/>
            </a:srgbClr>
          </a:solidFill>
          <a:ln/>
        </p:spPr>
        <p:txBody>
          <a:bodyPr/>
          <a:p/>
        </p:txBody>
      </p:sp>
      <p:sp>
        <p:nvSpPr>
          <p:cNvPr id="583" name="" descr="{&quot;isTemplate&quot;:true,&quot;type&quot;:&quot;text&quot;}"/>
          <p:cNvSpPr txBox="1"/>
          <p:nvPr/>
        </p:nvSpPr>
        <p:spPr>
          <a:xfrm rot="0" flipH="0" flipV="0">
            <a:off x="1581150" y="2247900"/>
            <a:ext cx="6038850" cy="247650"/>
          </a:xfrm>
          <a:prstGeom prst="rect"/>
        </p:spPr>
        <p:txBody>
          <a:bodyPr wrap="none" lIns="0" tIns="0" rIns="0" bIns="0"/>
          <a:p>
            <a:pPr>
              <a:lnSpc>
                <a:spcPct val="100000"/>
              </a:lnSpc>
            </a:pPr>
            <a:r>
              <a:rPr lang="zh-CN" sz="1575" b="1">
                <a:solidFill>
                  <a:srgbClr val="E8EEF7"/>
                </a:solidFill>
                <a:latin typeface="Microsoft YaHei"/>
                <a:ea typeface="Microsoft YaHei"/>
              </a:rPr>
              <a:t>每步留痕</a:t>
            </a:r>
            <a:endParaRPr/>
          </a:p>
        </p:txBody>
      </p:sp>
      <p:sp>
        <p:nvSpPr>
          <p:cNvPr id="584" name="" descr="{&quot;isTemplate&quot;:true,&quot;type&quot;:&quot;text&quot;}"/>
          <p:cNvSpPr txBox="1"/>
          <p:nvPr/>
        </p:nvSpPr>
        <p:spPr>
          <a:xfrm rot="0" flipH="0" flipV="0">
            <a:off x="1581150" y="2571750"/>
            <a:ext cx="6038850" cy="590550"/>
          </a:xfrm>
          <a:prstGeom prst="rect"/>
        </p:spPr>
        <p:txBody>
          <a:bodyPr wrap="square" lIns="0" tIns="0" rIns="0" bIns="0">
            <a:normAutofit/>
          </a:bodyPr>
          <a:p>
            <a:pPr>
              <a:lnSpc>
                <a:spcPct val="170000"/>
              </a:lnSpc>
            </a:pPr>
            <a:r>
              <a:rPr lang="zh-CN" sz="1125">
                <a:solidFill>
                  <a:srgbClr val="E8EEF7">
                    <a:alpha val="68000"/>
                  </a:srgbClr>
                </a:solidFill>
                <a:latin typeface="Microsoft YaHei"/>
                <a:ea typeface="Microsoft YaHei"/>
              </a:rPr>
              <a:t>所有审核意见、驳回原因、沟通结论必须写进系统。不接受「口头说过」——没有记录</a:t>
            </a:r>
            <a:r>
              <a:rPr lang="en-US" sz="1125">
                <a:solidFill>
                  <a:srgbClr val="E8EEF7">
                    <a:alpha val="68000"/>
                  </a:srgbClr>
                </a:solidFill>
                <a:latin typeface="Microsoft YaHei"/>
                <a:ea typeface="Microsoft YaHei"/>
              </a:rPr>
              <a:t xml:space="preserve"> = </a:t>
            </a:r>
            <a:r>
              <a:rPr lang="zh-CN" sz="1125">
                <a:solidFill>
                  <a:srgbClr val="E8EEF7">
                    <a:alpha val="68000"/>
                  </a:srgbClr>
                </a:solidFill>
                <a:latin typeface="Microsoft YaHei"/>
                <a:ea typeface="Microsoft YaHei"/>
              </a:rPr>
              <a:t>没有发生。</a:t>
            </a:r>
            <a:endParaRPr/>
          </a:p>
        </p:txBody>
      </p:sp>
      <p:sp>
        <p:nvSpPr>
          <p:cNvPr id="585" name="" descr="{&quot;isTemplate&quot;:true,&quot;type&quot;:&quot;text&quot;}"/>
          <p:cNvSpPr txBox="1"/>
          <p:nvPr/>
        </p:nvSpPr>
        <p:spPr>
          <a:xfrm rot="0" flipH="0" flipV="0">
            <a:off x="571500" y="3409950"/>
            <a:ext cx="590550" cy="561975"/>
          </a:xfrm>
          <a:prstGeom prst="rect"/>
        </p:spPr>
        <p:txBody>
          <a:bodyPr wrap="none" lIns="0" tIns="0" rIns="0" bIns="0"/>
          <a:p>
            <a:pPr>
              <a:lnSpc>
                <a:spcPct val="110000"/>
              </a:lnSpc>
            </a:pPr>
            <a:r>
              <a:rPr lang="zh-CN" sz="3300" b="1">
                <a:solidFill>
                  <a:srgbClr val="00E5FF"/>
                </a:solidFill>
                <a:latin typeface="Microsoft YaHei"/>
                <a:ea typeface="Microsoft YaHei"/>
              </a:rPr>
              <a:t>贰</a:t>
            </a:r>
            <a:endParaRPr/>
          </a:p>
        </p:txBody>
      </p:sp>
      <p:sp>
        <p:nvSpPr>
          <p:cNvPr id="586" name=""/>
          <p:cNvSpPr/>
          <p:nvPr/>
        </p:nvSpPr>
        <p:spPr>
          <a:xfrm rot="0" flipH="0" flipV="0">
            <a:off x="1371600" y="3409950"/>
            <a:ext cx="6267450" cy="914400"/>
          </a:xfrm>
          <a:custGeom>
            <a:pathLst>
              <a:path w="658" h="96">
                <a:moveTo>
                  <a:pt x="0" y="0"/>
                </a:moveTo>
                <a:lnTo>
                  <a:pt x="2" y="0"/>
                </a:lnTo>
                <a:lnTo>
                  <a:pt x="2" y="96"/>
                </a:lnTo>
                <a:lnTo>
                  <a:pt x="0" y="96"/>
                </a:lnTo>
                <a:close/>
              </a:path>
            </a:pathLst>
          </a:custGeom>
          <a:solidFill>
            <a:srgbClr val="00E5FF">
              <a:alpha val="40000"/>
            </a:srgbClr>
          </a:solidFill>
          <a:ln/>
        </p:spPr>
        <p:txBody>
          <a:bodyPr/>
          <a:p/>
        </p:txBody>
      </p:sp>
      <p:sp>
        <p:nvSpPr>
          <p:cNvPr id="587" name="" descr="{&quot;isTemplate&quot;:true,&quot;type&quot;:&quot;text&quot;}"/>
          <p:cNvSpPr txBox="1"/>
          <p:nvPr/>
        </p:nvSpPr>
        <p:spPr>
          <a:xfrm rot="0" flipH="0" flipV="0">
            <a:off x="1581150" y="3409950"/>
            <a:ext cx="6038850" cy="247650"/>
          </a:xfrm>
          <a:prstGeom prst="rect"/>
        </p:spPr>
        <p:txBody>
          <a:bodyPr wrap="none" lIns="0" tIns="0" rIns="0" bIns="0"/>
          <a:p>
            <a:pPr>
              <a:lnSpc>
                <a:spcPct val="100000"/>
              </a:lnSpc>
            </a:pPr>
            <a:r>
              <a:rPr lang="zh-CN" sz="1575" b="1">
                <a:solidFill>
                  <a:srgbClr val="E8EEF7"/>
                </a:solidFill>
                <a:latin typeface="Microsoft YaHei"/>
                <a:ea typeface="Microsoft YaHei"/>
              </a:rPr>
              <a:t>不越权</a:t>
            </a:r>
            <a:endParaRPr/>
          </a:p>
        </p:txBody>
      </p:sp>
      <p:sp>
        <p:nvSpPr>
          <p:cNvPr id="588" name="" descr="{&quot;isTemplate&quot;:true,&quot;type&quot;:&quot;text&quot;}"/>
          <p:cNvSpPr txBox="1"/>
          <p:nvPr/>
        </p:nvSpPr>
        <p:spPr>
          <a:xfrm rot="0" flipH="0" flipV="0">
            <a:off x="1581150" y="3733800"/>
            <a:ext cx="6038850" cy="590550"/>
          </a:xfrm>
          <a:prstGeom prst="rect"/>
        </p:spPr>
        <p:txBody>
          <a:bodyPr wrap="square" lIns="0" tIns="0" rIns="0" bIns="0">
            <a:normAutofit/>
          </a:bodyPr>
          <a:p>
            <a:pPr>
              <a:lnSpc>
                <a:spcPct val="170000"/>
              </a:lnSpc>
            </a:pPr>
            <a:r>
              <a:rPr lang="zh-CN" sz="1125">
                <a:solidFill>
                  <a:srgbClr val="E8EEF7">
                    <a:alpha val="68000"/>
                  </a:srgbClr>
                </a:solidFill>
                <a:latin typeface="Microsoft YaHei"/>
                <a:ea typeface="Microsoft YaHei"/>
              </a:rPr>
              <a:t>审核岗不报价，商务岗不改审核结论，客服岗不擅自动用权限修改订单状态。权限边界就是责任边界。</a:t>
            </a:r>
            <a:endParaRPr/>
          </a:p>
        </p:txBody>
      </p:sp>
      <p:sp>
        <p:nvSpPr>
          <p:cNvPr id="589" name="" descr="{&quot;isTemplate&quot;:true,&quot;type&quot;:&quot;text&quot;}"/>
          <p:cNvSpPr txBox="1"/>
          <p:nvPr/>
        </p:nvSpPr>
        <p:spPr>
          <a:xfrm rot="0" flipH="0" flipV="0">
            <a:off x="571500" y="4572000"/>
            <a:ext cx="590550" cy="561975"/>
          </a:xfrm>
          <a:prstGeom prst="rect"/>
        </p:spPr>
        <p:txBody>
          <a:bodyPr wrap="none" lIns="0" tIns="0" rIns="0" bIns="0"/>
          <a:p>
            <a:pPr>
              <a:lnSpc>
                <a:spcPct val="110000"/>
              </a:lnSpc>
            </a:pPr>
            <a:r>
              <a:rPr lang="zh-CN" sz="3300" b="1">
                <a:solidFill>
                  <a:srgbClr val="00E5FF"/>
                </a:solidFill>
                <a:latin typeface="Microsoft YaHei"/>
                <a:ea typeface="Microsoft YaHei"/>
              </a:rPr>
              <a:t>叁</a:t>
            </a:r>
            <a:endParaRPr/>
          </a:p>
        </p:txBody>
      </p:sp>
      <p:sp>
        <p:nvSpPr>
          <p:cNvPr id="590" name=""/>
          <p:cNvSpPr/>
          <p:nvPr/>
        </p:nvSpPr>
        <p:spPr>
          <a:xfrm rot="0" flipH="0" flipV="0">
            <a:off x="1371600" y="4572000"/>
            <a:ext cx="6267450" cy="619125"/>
          </a:xfrm>
          <a:custGeom>
            <a:pathLst>
              <a:path w="658" h="65">
                <a:moveTo>
                  <a:pt x="0" y="0"/>
                </a:moveTo>
                <a:lnTo>
                  <a:pt x="2" y="0"/>
                </a:lnTo>
                <a:lnTo>
                  <a:pt x="2" y="65"/>
                </a:lnTo>
                <a:lnTo>
                  <a:pt x="0" y="65"/>
                </a:lnTo>
                <a:close/>
              </a:path>
            </a:pathLst>
          </a:custGeom>
          <a:solidFill>
            <a:srgbClr val="00E5FF">
              <a:alpha val="40000"/>
            </a:srgbClr>
          </a:solidFill>
          <a:ln/>
        </p:spPr>
        <p:txBody>
          <a:bodyPr/>
          <a:p/>
        </p:txBody>
      </p:sp>
      <p:sp>
        <p:nvSpPr>
          <p:cNvPr id="591" name="" descr="{&quot;isTemplate&quot;:true,&quot;type&quot;:&quot;text&quot;}"/>
          <p:cNvSpPr txBox="1"/>
          <p:nvPr/>
        </p:nvSpPr>
        <p:spPr>
          <a:xfrm rot="0" flipH="0" flipV="0">
            <a:off x="1581150" y="4572000"/>
            <a:ext cx="6038850" cy="247650"/>
          </a:xfrm>
          <a:prstGeom prst="rect"/>
        </p:spPr>
        <p:txBody>
          <a:bodyPr wrap="none" lIns="0" tIns="0" rIns="0" bIns="0"/>
          <a:p>
            <a:pPr>
              <a:lnSpc>
                <a:spcPct val="100000"/>
              </a:lnSpc>
            </a:pPr>
            <a:r>
              <a:rPr lang="zh-CN" sz="1575" b="1">
                <a:solidFill>
                  <a:srgbClr val="E8EEF7"/>
                </a:solidFill>
                <a:latin typeface="Microsoft YaHei"/>
                <a:ea typeface="Microsoft YaHei"/>
              </a:rPr>
              <a:t>编号即凭据</a:t>
            </a:r>
            <a:endParaRPr/>
          </a:p>
        </p:txBody>
      </p:sp>
      <p:sp>
        <p:nvSpPr>
          <p:cNvPr id="592" name="" descr="{&quot;isTemplate&quot;:true,&quot;type&quot;:&quot;text&quot;}"/>
          <p:cNvSpPr txBox="1"/>
          <p:nvPr/>
        </p:nvSpPr>
        <p:spPr>
          <a:xfrm rot="0" flipH="0" flipV="0">
            <a:off x="1581150" y="4895850"/>
            <a:ext cx="6038850" cy="295275"/>
          </a:xfrm>
          <a:prstGeom prst="rect"/>
        </p:spPr>
        <p:txBody>
          <a:bodyPr wrap="none" lIns="0" tIns="0" rIns="0" bIns="0"/>
          <a:p>
            <a:pPr>
              <a:lnSpc>
                <a:spcPct val="170000"/>
              </a:lnSpc>
            </a:pPr>
            <a:r>
              <a:rPr lang="zh-CN" sz="1125">
                <a:solidFill>
                  <a:srgbClr val="E8EEF7">
                    <a:alpha val="68000"/>
                  </a:srgbClr>
                </a:solidFill>
                <a:latin typeface="Microsoft YaHei"/>
                <a:ea typeface="Microsoft YaHei"/>
              </a:rPr>
              <a:t>任何环节提到素材</a:t>
            </a:r>
            <a:r>
              <a:rPr lang="en-US" sz="1125">
                <a:solidFill>
                  <a:srgbClr val="E8EEF7">
                    <a:alpha val="68000"/>
                  </a:srgbClr>
                </a:solidFill>
                <a:latin typeface="Microsoft YaHei"/>
                <a:ea typeface="Microsoft YaHei"/>
              </a:rPr>
              <a:t xml:space="preserve"> / </a:t>
            </a:r>
            <a:r>
              <a:rPr lang="zh-CN" sz="1125">
                <a:solidFill>
                  <a:srgbClr val="E8EEF7">
                    <a:alpha val="68000"/>
                  </a:srgbClr>
                </a:solidFill>
                <a:latin typeface="Microsoft YaHei"/>
                <a:ea typeface="Microsoft YaHei"/>
              </a:rPr>
              <a:t>授权</a:t>
            </a:r>
            <a:r>
              <a:rPr lang="en-US" sz="1125">
                <a:solidFill>
                  <a:srgbClr val="E8EEF7">
                    <a:alpha val="68000"/>
                  </a:srgbClr>
                </a:solidFill>
                <a:latin typeface="Microsoft YaHei"/>
                <a:ea typeface="Microsoft YaHei"/>
              </a:rPr>
              <a:t xml:space="preserve"> / </a:t>
            </a:r>
            <a:r>
              <a:rPr lang="zh-CN" sz="1125">
                <a:solidFill>
                  <a:srgbClr val="E8EEF7">
                    <a:alpha val="68000"/>
                  </a:srgbClr>
                </a:solidFill>
                <a:latin typeface="Microsoft YaHei"/>
                <a:ea typeface="Microsoft YaHei"/>
              </a:rPr>
              <a:t>密钥，一律报编号。禁止用「那个小姑娘的照片」这类描述。</a:t>
            </a:r>
            <a:endParaRPr/>
          </a:p>
        </p:txBody>
      </p:sp>
      <p:sp>
        <p:nvSpPr>
          <p:cNvPr id="593" name=""/>
          <p:cNvSpPr/>
          <p:nvPr/>
        </p:nvSpPr>
        <p:spPr>
          <a:xfrm rot="0" flipH="0" flipV="0">
            <a:off x="8001000" y="1990725"/>
            <a:ext cx="3619500" cy="1485900"/>
          </a:xfrm>
          <a:prstGeom prst="roundRect">
            <a:avLst>
              <a:gd name="adj" fmla="val 7692"/>
            </a:avLst>
          </a:prstGeom>
          <a:solidFill>
            <a:srgbClr val="00E5FF">
              <a:alpha val="5000"/>
            </a:srgbClr>
          </a:solidFill>
          <a:ln w="12700">
            <a:solidFill>
              <a:srgbClr val="00E5FF">
                <a:alpha val="28000"/>
              </a:srgbClr>
            </a:solidFill>
            <a:prstDash val="solid"/>
          </a:ln>
        </p:spPr>
        <p:txBody>
          <a:bodyPr/>
          <a:p/>
        </p:txBody>
      </p:sp>
      <p:sp>
        <p:nvSpPr>
          <p:cNvPr id="594" name="" descr="{&quot;isTemplate&quot;:true,&quot;type&quot;:&quot;text&quot;}"/>
          <p:cNvSpPr txBox="1"/>
          <p:nvPr/>
        </p:nvSpPr>
        <p:spPr>
          <a:xfrm rot="0" flipH="0" flipV="0">
            <a:off x="8229600" y="2181225"/>
            <a:ext cx="3162300" cy="190500"/>
          </a:xfrm>
          <a:prstGeom prst="rect"/>
        </p:spPr>
        <p:txBody>
          <a:bodyPr wrap="none" lIns="0" tIns="0" rIns="0" bIns="0"/>
          <a:p>
            <a:pPr>
              <a:lnSpc>
                <a:spcPct val="100000"/>
              </a:lnSpc>
            </a:pPr>
            <a:r>
              <a:rPr lang="zh-CN" sz="1200" b="1">
                <a:solidFill>
                  <a:srgbClr val="00E5FF"/>
                </a:solidFill>
                <a:latin typeface="Microsoft YaHei"/>
                <a:ea typeface="Microsoft YaHei"/>
              </a:rPr>
              <a:t>为什么编号即凭据？</a:t>
            </a:r>
            <a:endParaRPr/>
          </a:p>
        </p:txBody>
      </p:sp>
      <p:sp>
        <p:nvSpPr>
          <p:cNvPr id="595" name="" descr="{&quot;isTemplate&quot;:true,&quot;type&quot;:&quot;text&quot;}"/>
          <p:cNvSpPr txBox="1"/>
          <p:nvPr/>
        </p:nvSpPr>
        <p:spPr>
          <a:xfrm rot="0" flipH="0" flipV="0">
            <a:off x="8229600" y="2466975"/>
            <a:ext cx="3162300" cy="819150"/>
          </a:xfrm>
          <a:prstGeom prst="rect"/>
        </p:spPr>
        <p:txBody>
          <a:bodyPr wrap="square" lIns="0" tIns="0" rIns="0" bIns="0">
            <a:normAutofit/>
          </a:bodyPr>
          <a:p>
            <a:pPr>
              <a:lnSpc>
                <a:spcPct val="170000"/>
              </a:lnSpc>
            </a:pPr>
            <a:r>
              <a:rPr lang="zh-CN" sz="1050">
                <a:solidFill>
                  <a:srgbClr val="E8EEF7">
                    <a:alpha val="68000"/>
                  </a:srgbClr>
                </a:solidFill>
                <a:latin typeface="Microsoft YaHei"/>
                <a:ea typeface="Microsoft YaHei"/>
              </a:rPr>
              <a:t>编号能唯一定位到系统记录与存证，是追溯、举证、审计的锚点。模糊描述无法进入任何系统检索，也无法作为证据。</a:t>
            </a:r>
            <a:endParaRPr/>
          </a:p>
        </p:txBody>
      </p:sp>
      <p:sp>
        <p:nvSpPr>
          <p:cNvPr id="596" name=""/>
          <p:cNvSpPr/>
          <p:nvPr/>
        </p:nvSpPr>
        <p:spPr>
          <a:xfrm rot="0" flipH="0" flipV="0">
            <a:off x="8001000" y="3667125"/>
            <a:ext cx="3619500" cy="1771650"/>
          </a:xfrm>
          <a:prstGeom prst="roundRect">
            <a:avLst>
              <a:gd name="adj" fmla="val 6452"/>
            </a:avLst>
          </a:prstGeom>
          <a:solidFill>
            <a:srgbClr val="FF2D78">
              <a:alpha val="6000"/>
            </a:srgbClr>
          </a:solidFill>
          <a:ln w="12700">
            <a:solidFill>
              <a:srgbClr val="FF2D78">
                <a:alpha val="40000"/>
              </a:srgbClr>
            </a:solidFill>
            <a:prstDash val="solid"/>
          </a:ln>
        </p:spPr>
        <p:txBody>
          <a:bodyPr/>
          <a:p/>
        </p:txBody>
      </p:sp>
      <p:sp>
        <p:nvSpPr>
          <p:cNvPr id="597" name="" descr="{&quot;isTemplate&quot;:true,&quot;type&quot;:&quot;text&quot;}"/>
          <p:cNvSpPr txBox="1"/>
          <p:nvPr/>
        </p:nvSpPr>
        <p:spPr>
          <a:xfrm rot="0" flipH="0" flipV="0">
            <a:off x="8229600" y="3857625"/>
            <a:ext cx="3162300" cy="171450"/>
          </a:xfrm>
          <a:prstGeom prst="rect"/>
        </p:spPr>
        <p:txBody>
          <a:bodyPr wrap="none" lIns="0" tIns="0" rIns="0" bIns="0"/>
          <a:p>
            <a:pPr>
              <a:lnSpc>
                <a:spcPct val="100000"/>
              </a:lnSpc>
            </a:pPr>
            <a:r>
              <a:rPr lang="zh-CN" sz="1125" b="1">
                <a:solidFill>
                  <a:srgbClr val="FF2D78"/>
                </a:solidFill>
                <a:latin typeface="Microsoft YaHei"/>
                <a:ea typeface="Microsoft YaHei"/>
              </a:rPr>
              <a:t>常见编号（第</a:t>
            </a:r>
            <a:r>
              <a:rPr lang="en-US" sz="1125" b="1">
                <a:solidFill>
                  <a:srgbClr val="FF2D78"/>
                </a:solidFill>
                <a:latin typeface="Microsoft YaHei"/>
                <a:ea typeface="Microsoft YaHei"/>
              </a:rPr>
              <a:t xml:space="preserve"> 04 </a:t>
            </a:r>
            <a:r>
              <a:rPr lang="zh-CN" sz="1125" b="1">
                <a:solidFill>
                  <a:srgbClr val="FF2D78"/>
                </a:solidFill>
                <a:latin typeface="Microsoft YaHei"/>
                <a:ea typeface="Microsoft YaHei"/>
              </a:rPr>
              <a:t>课详表）</a:t>
            </a:r>
            <a:endParaRPr/>
          </a:p>
        </p:txBody>
      </p:sp>
      <p:sp>
        <p:nvSpPr>
          <p:cNvPr id="598" name="" descr="{&quot;isTemplate&quot;:true,&quot;type&quot;:&quot;text&quot;}"/>
          <p:cNvSpPr txBox="1"/>
          <p:nvPr/>
        </p:nvSpPr>
        <p:spPr>
          <a:xfrm rot="0" flipH="0" flipV="0">
            <a:off x="8229600" y="4105275"/>
            <a:ext cx="3162300" cy="1143000"/>
          </a:xfrm>
          <a:prstGeom prst="rect"/>
        </p:spPr>
        <p:txBody>
          <a:bodyPr wrap="none" lIns="0" tIns="0" rIns="0" bIns="0"/>
          <a:p>
            <a:pPr>
              <a:lnSpc>
                <a:spcPct val="200000"/>
              </a:lnSpc>
            </a:pPr>
            <a:r>
              <a:rPr lang="en-US" sz="938">
                <a:solidFill>
                  <a:srgbClr val="E8EEF7">
                    <a:alpha val="72000"/>
                  </a:srgbClr>
                </a:solidFill>
                <a:latin typeface="Consolas"/>
                <a:ea typeface="Consolas"/>
              </a:rPr>
              <a:t>PML-XXXXXXXX-XXXXXXXX</a:t>
            </a:r>
            <a:r>
              <a:rPr lang="zh-CN" sz="938">
                <a:solidFill>
                  <a:srgbClr val="E8EEF7">
                    <a:alpha val="72000"/>
                  </a:srgbClr>
                </a:solidFill>
                <a:latin typeface="Consolas"/>
                <a:ea typeface="Consolas"/>
              </a:rPr>
              <a:t>　授权密钥</a:t>
            </a:r>
            <a:endParaRPr/>
          </a:p>
          <a:p>
            <a:pPr>
              <a:lnSpc>
                <a:spcPct val="200000"/>
              </a:lnSpc>
            </a:pPr>
            <a:r>
              <a:rPr lang="en-US" sz="938">
                <a:solidFill>
                  <a:srgbClr val="E8EEF7">
                    <a:alpha val="72000"/>
                  </a:srgbClr>
                </a:solidFill>
                <a:latin typeface="Consolas"/>
                <a:ea typeface="Consolas"/>
              </a:rPr>
              <a:t>MMB-CERT-YYYYMMDD-XXXXXX</a:t>
            </a:r>
            <a:r>
              <a:rPr lang="zh-CN" sz="938">
                <a:solidFill>
                  <a:srgbClr val="E8EEF7">
                    <a:alpha val="72000"/>
                  </a:srgbClr>
                </a:solidFill>
                <a:latin typeface="Consolas"/>
                <a:ea typeface="Consolas"/>
              </a:rPr>
              <a:t>　存证</a:t>
            </a:r>
            <a:endParaRPr/>
          </a:p>
          <a:p>
            <a:pPr>
              <a:lnSpc>
                <a:spcPct val="200000"/>
              </a:lnSpc>
            </a:pPr>
            <a:r>
              <a:rPr lang="en-US" sz="938">
                <a:solidFill>
                  <a:srgbClr val="E8EEF7">
                    <a:alpha val="72000"/>
                  </a:srgbClr>
                </a:solidFill>
                <a:latin typeface="Consolas"/>
                <a:ea typeface="Consolas"/>
              </a:rPr>
              <a:t>MMB-S-XXXX</a:t>
            </a:r>
            <a:r>
              <a:rPr lang="zh-CN" sz="938">
                <a:solidFill>
                  <a:srgbClr val="E8EEF7">
                    <a:alpha val="72000"/>
                  </a:srgbClr>
                </a:solidFill>
                <a:latin typeface="Consolas"/>
                <a:ea typeface="Consolas"/>
              </a:rPr>
              <a:t>　采集素材</a:t>
            </a:r>
            <a:endParaRPr/>
          </a:p>
          <a:p>
            <a:pPr>
              <a:lnSpc>
                <a:spcPct val="200000"/>
              </a:lnSpc>
            </a:pPr>
            <a:r>
              <a:rPr lang="en-US" sz="938">
                <a:solidFill>
                  <a:srgbClr val="E8EEF7">
                    <a:alpha val="72000"/>
                  </a:srgbClr>
                </a:solidFill>
                <a:latin typeface="Consolas"/>
                <a:ea typeface="Consolas"/>
              </a:rPr>
              <a:t>MMB-P-YYYYMMDD-NNNN</a:t>
            </a:r>
            <a:r>
              <a:rPr lang="zh-CN" sz="938">
                <a:solidFill>
                  <a:srgbClr val="E8EEF7">
                    <a:alpha val="72000"/>
                  </a:srgbClr>
                </a:solidFill>
                <a:latin typeface="Consolas"/>
                <a:ea typeface="Consolas"/>
              </a:rPr>
              <a:t>　上架资产</a:t>
            </a:r>
            <a:endParaRPr/>
          </a:p>
        </p:txBody>
      </p:sp>
      <p:pic>
        <p:nvPicPr>
          <p:cNvPr id="599" name=""/>
          <p:cNvPicPr>
            <a:picLocks noChangeAspect="1"/>
          </p:cNvPicPr>
          <p:nvPr/>
        </p:nvPicPr>
        <p:blipFill>
          <a:blip r:embed="rId1"/>
          <a:srcRect l="3999" t="0" r="3999" b="0"/>
          <a:stretch>
            <a:fillRect/>
          </a:stretch>
        </p:blipFill>
        <p:spPr>
          <a:xfrm rot="0" flipH="0" flipV="0">
            <a:off x="10991850" y="133350"/>
            <a:ext cx="876300" cy="952500"/>
          </a:xfrm>
          <a:prstGeom prst="rect">
            <a:avLst/>
          </a:prstGeom>
          <a:ln/>
        </p:spPr>
      </p:pic>
      <p:sp>
        <p:nvSpPr>
          <p:cNvPr id="600" name=""/>
          <p:cNvSpPr/>
          <p:nvPr/>
        </p:nvSpPr>
        <p:spPr>
          <a:xfrm rot="0" flipH="0" flipV="0">
            <a:off x="0" y="6286500"/>
            <a:ext cx="12192000" cy="571500"/>
          </a:xfrm>
          <a:custGeom>
            <a:pathLst>
              <a:path w="1280" h="60">
                <a:moveTo>
                  <a:pt x="0" y="0"/>
                </a:moveTo>
                <a:lnTo>
                  <a:pt x="1280" y="0"/>
                </a:lnTo>
                <a:lnTo>
                  <a:pt x="1280" y="1"/>
                </a:lnTo>
                <a:lnTo>
                  <a:pt x="0" y="1"/>
                </a:lnTo>
                <a:close/>
              </a:path>
            </a:pathLst>
          </a:custGeom>
          <a:solidFill>
            <a:srgbClr val="00E5FF">
              <a:alpha val="14000"/>
            </a:srgbClr>
          </a:solidFill>
          <a:ln/>
        </p:spPr>
        <p:txBody>
          <a:bodyPr/>
          <a:p/>
        </p:txBody>
      </p:sp>
      <p:sp>
        <p:nvSpPr>
          <p:cNvPr id="601" name="" descr="{&quot;isTemplate&quot;:true,&quot;type&quot;:&quot;text&quot;}"/>
          <p:cNvSpPr txBox="1"/>
          <p:nvPr/>
        </p:nvSpPr>
        <p:spPr>
          <a:xfrm rot="0" flipH="0" flipV="0">
            <a:off x="571500" y="6515100"/>
            <a:ext cx="2257425" cy="133350"/>
          </a:xfrm>
          <a:prstGeom prst="rect"/>
        </p:spPr>
        <p:txBody>
          <a:bodyPr wrap="none" lIns="0" tIns="0" rIns="0" bIns="0"/>
          <a:p>
            <a:pPr>
              <a:lnSpc>
                <a:spcPct val="100000"/>
              </a:lnSpc>
            </a:pPr>
            <a:r>
              <a:rPr lang="en-US" sz="825" spc="75">
                <a:solidFill>
                  <a:srgbClr val="E8EEF7">
                    <a:alpha val="40000"/>
                  </a:srgbClr>
                </a:solidFill>
                <a:latin typeface="Consolas"/>
                <a:ea typeface="Consolas"/>
              </a:rPr>
              <a:t xml:space="preserve">MMB PORTRAITMART · </a:t>
            </a:r>
            <a:r>
              <a:rPr lang="zh-CN" sz="825" spc="75">
                <a:solidFill>
                  <a:srgbClr val="E8EEF7">
                    <a:alpha val="40000"/>
                  </a:srgbClr>
                </a:solidFill>
                <a:latin typeface="Consolas"/>
                <a:ea typeface="Consolas"/>
              </a:rPr>
              <a:t>内部文件</a:t>
            </a:r>
            <a:r>
              <a:rPr lang="en-US" sz="825" spc="75">
                <a:solidFill>
                  <a:srgbClr val="E8EEF7">
                    <a:alpha val="40000"/>
                  </a:srgbClr>
                </a:solidFill>
                <a:latin typeface="Consolas"/>
                <a:ea typeface="Consolas"/>
              </a:rPr>
              <a:t xml:space="preserve"> </a:t>
            </a:r>
            <a:r>
              <a:rPr lang="zh-CN" sz="825" spc="75">
                <a:solidFill>
                  <a:srgbClr val="E8EEF7">
                    <a:alpha val="40000"/>
                  </a:srgbClr>
                </a:solidFill>
                <a:latin typeface="Consolas"/>
                <a:ea typeface="Consolas"/>
              </a:rPr>
              <a:t>禁止外传</a:t>
            </a:r>
            <a:endParaRPr/>
          </a:p>
        </p:txBody>
      </p:sp>
      <p:sp>
        <p:nvSpPr>
          <p:cNvPr id="602" name="" descr="{&quot;isTemplate&quot;:true,&quot;type&quot;:&quot;text&quot;}"/>
          <p:cNvSpPr txBox="1"/>
          <p:nvPr/>
        </p:nvSpPr>
        <p:spPr>
          <a:xfrm rot="0" flipH="0" flipV="0">
            <a:off x="11210925" y="6515100"/>
            <a:ext cx="409575" cy="133350"/>
          </a:xfrm>
          <a:prstGeom prst="rect"/>
        </p:spPr>
        <p:txBody>
          <a:bodyPr wrap="none" lIns="0" tIns="0" rIns="0" bIns="0"/>
          <a:p>
            <a:pPr>
              <a:lnSpc>
                <a:spcPct val="100000"/>
              </a:lnSpc>
            </a:pPr>
            <a:r>
              <a:rPr lang="en-US" sz="825">
                <a:solidFill>
                  <a:srgbClr val="E8EEF7">
                    <a:alpha val="40000"/>
                  </a:srgbClr>
                </a:solidFill>
                <a:latin typeface="Consolas"/>
                <a:ea typeface="Consolas"/>
              </a:rPr>
              <a:t>08 / 32</a:t>
            </a:r>
            <a:endParaRPr/>
          </a:p>
        </p:txBody>
      </p:sp>
    </p:spTree>
  </p:cSld>
</p:sld>
</file>

<file path=ppt/slides/slide9.xml><?xml version="1.0" encoding="utf-8"?>
<p:sld xmlns:p="http://schemas.openxmlformats.org/presentationml/2006/main" xmlns:a="http://schemas.openxmlformats.org/drawingml/2006/main" xmlns:r="http://schemas.openxmlformats.org/officeDocument/2006/relationships">
  <p:cSld>
    <p:spTree>
      <p:nvGrpSpPr>
        <p:cNvPr id="603" name="" descr="&lt;Slide style={{ width: 1280, height: 720, background: '#0A1220', position: 'relative', overflow: 'hidden', fontFamily: &quot;'Microsoft YaHei', 'PingFang SC', sans-serif&quot; }}&gt;&#13;&#10;  &lt;Box style={{ position: 'absolute', top: 0, left: 0, right: 0, bottom: 0, background: 'linear-gradient(160deg, #0A1220 0%, #0E1B33 100%)' }} /&gt;&#13;&#10;  &lt;Text style={{ position: 'absolute', right: 60, top: 96, fontFamily: 'Consolas, monospace', fontSize: 300, fontWeight: 'bold', color: 'rgba(0,229,255,0.10)', lineHeight: 1 }}&gt;03&lt;/Text&gt;&#13;&#10;  &lt;Box style={{ position: 'absolute', left: 80, top: 250 }}&gt;&#13;&#10;    &lt;Text style={{ fontFamily: 'Consolas, monospace', fontSize: 15, letterSpacing: 6, color: '#00E5FF' }}&gt;LESSON 03 · 必修 · 审核 / 客服 / 运营&lt;/Text&gt;&#13;&#10;    &lt;Text style={{ fontSize: 62, fontWeight: 'bold', color: '#E8EEF7', marginTop: 22 }}&gt;采集与质检&lt;/Text&gt;&#13;&#10;    &lt;Box style={{ width: 110, height: 4, background: 'linear-gradient(90deg, #00E5FF, rgba(0,229,255,0))', marginTop: 28 }} /&gt;&#13;&#10;    &lt;Text style={{ fontSize: 18, color: 'rgba(232,238,247,0.62)', marginTop: 26 }}&gt;采集质量直接决定素材能不能上架、能不能卖出 —— 标准只有一套&lt;/Text&gt;&#13;&#10;  &lt;/Box&gt;&#13;&#10;  &lt;Image src=&quot;assets/bear_ch3.png&quot; style={{ position: 'absolute', right: 130, bottom: 36, width: 310, height: 330, objectFit: 'contain' }} /&gt;&#13;&#10;  &lt;Text style={{ position: 'absolute', left: 80, bottom: 44, fontFamily: 'Consolas, monospace', fontSize: 11, letterSpacing: 1, color: 'rgba(232,238,247,0.4)' }}&gt;MMB PORTRAITMART · 内部文件 禁止外传 · 09 / 32&lt;/Text&gt;&#13;&#10;&lt;/Slide&gt;&#13;&#10;"/>
        <p:cNvGrpSpPr/>
        <p:nvPr/>
      </p:nvGrpSpPr>
      <p:grpSpPr>
        <a:xfrm>
          <a:off x="0" y="0"/>
          <a:ext cx="0" cy="0"/>
          <a:chOff x="0" y="0"/>
          <a:chExt cx="0" cy="0"/>
        </a:xfrm>
      </p:grpSpPr>
      <p:sp>
        <p:nvSpPr>
          <p:cNvPr id="604" name=""/>
          <p:cNvSpPr/>
          <p:nvPr/>
        </p:nvSpPr>
        <p:spPr>
          <a:xfrm rot="0" flipH="0" flipV="0">
            <a:off x="0" y="0"/>
            <a:ext cx="12192000" cy="6858000"/>
          </a:xfrm>
          <a:prstGeom prst="rect">
            <a:avLst/>
          </a:prstGeom>
          <a:solidFill>
            <a:srgbClr val="0A1220"/>
          </a:solidFill>
          <a:ln/>
        </p:spPr>
        <p:txBody>
          <a:bodyPr/>
          <a:p/>
        </p:txBody>
      </p:sp>
      <p:sp>
        <p:nvSpPr>
          <p:cNvPr id="605" name=""/>
          <p:cNvSpPr/>
          <p:nvPr/>
        </p:nvSpPr>
        <p:spPr>
          <a:xfrm rot="0" flipH="0" flipV="0">
            <a:off x="0" y="0"/>
            <a:ext cx="12192000" cy="6858000"/>
          </a:xfrm>
          <a:prstGeom prst="rect">
            <a:avLst/>
          </a:prstGeom>
          <a:gradFill>
            <a:gsLst>
              <a:gs pos="0">
                <a:srgbClr val="0A1220"/>
              </a:gs>
              <a:gs pos="100000">
                <a:srgbClr val="0E1B33"/>
              </a:gs>
            </a:gsLst>
            <a:lin ang="4200000" scaled="1"/>
          </a:gradFill>
          <a:ln/>
        </p:spPr>
        <p:txBody>
          <a:bodyPr/>
          <a:p/>
        </p:txBody>
      </p:sp>
      <p:sp>
        <p:nvSpPr>
          <p:cNvPr id="606" name="" descr="{&quot;isTemplate&quot;:true,&quot;type&quot;:&quot;text&quot;}"/>
          <p:cNvSpPr txBox="1"/>
          <p:nvPr/>
        </p:nvSpPr>
        <p:spPr>
          <a:xfrm rot="0" flipH="0" flipV="0">
            <a:off x="8477250" y="914400"/>
            <a:ext cx="3143250" cy="3429000"/>
          </a:xfrm>
          <a:prstGeom prst="rect"/>
        </p:spPr>
        <p:txBody>
          <a:bodyPr wrap="none" lIns="0" tIns="0" rIns="0" bIns="0"/>
          <a:p>
            <a:pPr>
              <a:lnSpc>
                <a:spcPct val="100000"/>
              </a:lnSpc>
            </a:pPr>
            <a:r>
              <a:rPr lang="en-US" sz="22500" b="1">
                <a:solidFill>
                  <a:srgbClr val="00E5FF">
                    <a:alpha val="10000"/>
                  </a:srgbClr>
                </a:solidFill>
                <a:latin typeface="Consolas"/>
                <a:ea typeface="Consolas"/>
              </a:rPr>
              <a:t>03</a:t>
            </a:r>
            <a:endParaRPr/>
          </a:p>
        </p:txBody>
      </p:sp>
      <p:sp>
        <p:nvSpPr>
          <p:cNvPr id="607" name="" descr="{&quot;isTemplate&quot;:true,&quot;type&quot;:&quot;text&quot;}"/>
          <p:cNvSpPr txBox="1"/>
          <p:nvPr/>
        </p:nvSpPr>
        <p:spPr>
          <a:xfrm rot="0" flipH="0" flipV="0">
            <a:off x="762000" y="2381250"/>
            <a:ext cx="5105400" cy="171450"/>
          </a:xfrm>
          <a:prstGeom prst="rect"/>
        </p:spPr>
        <p:txBody>
          <a:bodyPr wrap="none" lIns="0" tIns="0" rIns="0" bIns="0"/>
          <a:p>
            <a:pPr>
              <a:lnSpc>
                <a:spcPct val="100000"/>
              </a:lnSpc>
            </a:pPr>
            <a:r>
              <a:rPr lang="en-US" sz="1125" spc="450">
                <a:solidFill>
                  <a:srgbClr val="00E5FF"/>
                </a:solidFill>
                <a:latin typeface="Consolas"/>
                <a:ea typeface="Consolas"/>
              </a:rPr>
              <a:t xml:space="preserve">LESSON 03 · </a:t>
            </a:r>
            <a:r>
              <a:rPr lang="zh-CN" sz="1125" spc="450">
                <a:solidFill>
                  <a:srgbClr val="00E5FF"/>
                </a:solidFill>
                <a:latin typeface="Consolas"/>
                <a:ea typeface="Consolas"/>
              </a:rPr>
              <a:t>必修</a:t>
            </a:r>
            <a:r>
              <a:rPr lang="en-US" sz="1125" spc="450">
                <a:solidFill>
                  <a:srgbClr val="00E5FF"/>
                </a:solidFill>
                <a:latin typeface="Consolas"/>
                <a:ea typeface="Consolas"/>
              </a:rPr>
              <a:t xml:space="preserve"> · </a:t>
            </a:r>
            <a:r>
              <a:rPr lang="zh-CN" sz="1125" spc="450">
                <a:solidFill>
                  <a:srgbClr val="00E5FF"/>
                </a:solidFill>
                <a:latin typeface="Consolas"/>
                <a:ea typeface="Consolas"/>
              </a:rPr>
              <a:t>审核</a:t>
            </a:r>
            <a:r>
              <a:rPr lang="en-US" sz="1125" spc="450">
                <a:solidFill>
                  <a:srgbClr val="00E5FF"/>
                </a:solidFill>
                <a:latin typeface="Consolas"/>
                <a:ea typeface="Consolas"/>
              </a:rPr>
              <a:t xml:space="preserve"> / </a:t>
            </a:r>
            <a:r>
              <a:rPr lang="zh-CN" sz="1125" spc="450">
                <a:solidFill>
                  <a:srgbClr val="00E5FF"/>
                </a:solidFill>
                <a:latin typeface="Consolas"/>
                <a:ea typeface="Consolas"/>
              </a:rPr>
              <a:t>客服</a:t>
            </a:r>
            <a:r>
              <a:rPr lang="en-US" sz="1125" spc="450">
                <a:solidFill>
                  <a:srgbClr val="00E5FF"/>
                </a:solidFill>
                <a:latin typeface="Consolas"/>
                <a:ea typeface="Consolas"/>
              </a:rPr>
              <a:t xml:space="preserve"> / </a:t>
            </a:r>
            <a:r>
              <a:rPr lang="zh-CN" sz="1125" spc="450">
                <a:solidFill>
                  <a:srgbClr val="00E5FF"/>
                </a:solidFill>
                <a:latin typeface="Consolas"/>
                <a:ea typeface="Consolas"/>
              </a:rPr>
              <a:t>运营</a:t>
            </a:r>
            <a:endParaRPr/>
          </a:p>
        </p:txBody>
      </p:sp>
      <p:sp>
        <p:nvSpPr>
          <p:cNvPr id="608" name="" descr="{&quot;isTemplate&quot;:true,&quot;type&quot;:&quot;text&quot;}"/>
          <p:cNvSpPr txBox="1"/>
          <p:nvPr/>
        </p:nvSpPr>
        <p:spPr>
          <a:xfrm rot="0" flipH="0" flipV="0">
            <a:off x="762000" y="2762250"/>
            <a:ext cx="5105400" cy="714375"/>
          </a:xfrm>
          <a:prstGeom prst="rect"/>
        </p:spPr>
        <p:txBody>
          <a:bodyPr wrap="none" lIns="0" tIns="0" rIns="0" bIns="0"/>
          <a:p>
            <a:pPr>
              <a:lnSpc>
                <a:spcPct val="100000"/>
              </a:lnSpc>
            </a:pPr>
            <a:r>
              <a:rPr lang="zh-CN" sz="4650" b="1">
                <a:solidFill>
                  <a:srgbClr val="E8EEF7"/>
                </a:solidFill>
                <a:latin typeface="Microsoft YaHei"/>
                <a:ea typeface="Microsoft YaHei"/>
              </a:rPr>
              <a:t>采集与质检</a:t>
            </a:r>
            <a:endParaRPr/>
          </a:p>
        </p:txBody>
      </p:sp>
      <p:sp>
        <p:nvSpPr>
          <p:cNvPr id="609" name=""/>
          <p:cNvSpPr/>
          <p:nvPr/>
        </p:nvSpPr>
        <p:spPr>
          <a:xfrm rot="0" flipH="0" flipV="0">
            <a:off x="762000" y="3743325"/>
            <a:ext cx="1047750" cy="38100"/>
          </a:xfrm>
          <a:prstGeom prst="rect">
            <a:avLst/>
          </a:prstGeom>
          <a:gradFill>
            <a:gsLst>
              <a:gs pos="0">
                <a:srgbClr val="00E5FF"/>
              </a:gs>
              <a:gs pos="100000">
                <a:srgbClr val="00E5FF">
                  <a:alpha val="0"/>
                </a:srgbClr>
              </a:gs>
            </a:gsLst>
            <a:lin ang="0" scaled="1"/>
          </a:gradFill>
          <a:ln/>
        </p:spPr>
        <p:txBody>
          <a:bodyPr/>
          <a:p/>
        </p:txBody>
      </p:sp>
      <p:sp>
        <p:nvSpPr>
          <p:cNvPr id="610" name="" descr="{&quot;isTemplate&quot;:true,&quot;type&quot;:&quot;text&quot;}"/>
          <p:cNvSpPr txBox="1"/>
          <p:nvPr/>
        </p:nvSpPr>
        <p:spPr>
          <a:xfrm rot="0" flipH="0" flipV="0">
            <a:off x="762000" y="4029075"/>
            <a:ext cx="5105400" cy="209550"/>
          </a:xfrm>
          <a:prstGeom prst="rect"/>
        </p:spPr>
        <p:txBody>
          <a:bodyPr wrap="none" lIns="0" tIns="0" rIns="0" bIns="0"/>
          <a:p>
            <a:pPr>
              <a:lnSpc>
                <a:spcPct val="100000"/>
              </a:lnSpc>
            </a:pPr>
            <a:r>
              <a:rPr lang="zh-CN" sz="1350">
                <a:solidFill>
                  <a:srgbClr val="E8EEF7">
                    <a:alpha val="62000"/>
                  </a:srgbClr>
                </a:solidFill>
                <a:latin typeface="Microsoft YaHei"/>
                <a:ea typeface="Microsoft YaHei"/>
              </a:rPr>
              <a:t>采集质量直接决定素材能不能上架、能不能卖出</a:t>
            </a:r>
            <a:r>
              <a:rPr lang="en-US" sz="1350">
                <a:solidFill>
                  <a:srgbClr val="E8EEF7">
                    <a:alpha val="62000"/>
                  </a:srgbClr>
                </a:solidFill>
                <a:latin typeface="Microsoft YaHei"/>
                <a:ea typeface="Microsoft YaHei"/>
              </a:rPr>
              <a:t xml:space="preserve"> —— </a:t>
            </a:r>
            <a:r>
              <a:rPr lang="zh-CN" sz="1350">
                <a:solidFill>
                  <a:srgbClr val="E8EEF7">
                    <a:alpha val="62000"/>
                  </a:srgbClr>
                </a:solidFill>
                <a:latin typeface="Microsoft YaHei"/>
                <a:ea typeface="Microsoft YaHei"/>
              </a:rPr>
              <a:t>标准只有一套</a:t>
            </a:r>
            <a:endParaRPr/>
          </a:p>
        </p:txBody>
      </p:sp>
      <p:pic>
        <p:nvPicPr>
          <p:cNvPr id="611" name=""/>
          <p:cNvPicPr>
            <a:picLocks noChangeAspect="1"/>
          </p:cNvPicPr>
          <p:nvPr/>
        </p:nvPicPr>
        <p:blipFill>
          <a:blip r:embed="rId1"/>
          <a:srcRect l="3030" t="0" r="3030" b="0"/>
          <a:stretch>
            <a:fillRect/>
          </a:stretch>
        </p:blipFill>
        <p:spPr>
          <a:xfrm rot="0" flipH="0" flipV="0">
            <a:off x="8001000" y="3371850"/>
            <a:ext cx="2952750" cy="3143250"/>
          </a:xfrm>
          <a:prstGeom prst="rect">
            <a:avLst/>
          </a:prstGeom>
          <a:ln/>
        </p:spPr>
      </p:pic>
      <p:sp>
        <p:nvSpPr>
          <p:cNvPr id="612" name="" descr="{&quot;isTemplate&quot;:true,&quot;type&quot;:&quot;text&quot;}"/>
          <p:cNvSpPr txBox="1"/>
          <p:nvPr/>
        </p:nvSpPr>
        <p:spPr>
          <a:xfrm rot="0" flipH="0" flipV="0">
            <a:off x="762000" y="6305550"/>
            <a:ext cx="2933700" cy="133350"/>
          </a:xfrm>
          <a:prstGeom prst="rect"/>
        </p:spPr>
        <p:txBody>
          <a:bodyPr wrap="none" lIns="0" tIns="0" rIns="0" bIns="0"/>
          <a:p>
            <a:pPr>
              <a:lnSpc>
                <a:spcPct val="100000"/>
              </a:lnSpc>
            </a:pPr>
            <a:r>
              <a:rPr lang="en-US" sz="825" spc="75">
                <a:solidFill>
                  <a:srgbClr val="E8EEF7">
                    <a:alpha val="40000"/>
                  </a:srgbClr>
                </a:solidFill>
                <a:latin typeface="Consolas"/>
                <a:ea typeface="Consolas"/>
              </a:rPr>
              <a:t xml:space="preserve">MMB PORTRAITMART · </a:t>
            </a:r>
            <a:r>
              <a:rPr lang="zh-CN" sz="825" spc="75">
                <a:solidFill>
                  <a:srgbClr val="E8EEF7">
                    <a:alpha val="40000"/>
                  </a:srgbClr>
                </a:solidFill>
                <a:latin typeface="Consolas"/>
                <a:ea typeface="Consolas"/>
              </a:rPr>
              <a:t>内部文件</a:t>
            </a:r>
            <a:r>
              <a:rPr lang="en-US" sz="825" spc="75">
                <a:solidFill>
                  <a:srgbClr val="E8EEF7">
                    <a:alpha val="40000"/>
                  </a:srgbClr>
                </a:solidFill>
                <a:latin typeface="Consolas"/>
                <a:ea typeface="Consolas"/>
              </a:rPr>
              <a:t xml:space="preserve"> </a:t>
            </a:r>
            <a:r>
              <a:rPr lang="zh-CN" sz="825" spc="75">
                <a:solidFill>
                  <a:srgbClr val="E8EEF7">
                    <a:alpha val="40000"/>
                  </a:srgbClr>
                </a:solidFill>
                <a:latin typeface="Consolas"/>
                <a:ea typeface="Consolas"/>
              </a:rPr>
              <a:t>禁止外传</a:t>
            </a:r>
            <a:r>
              <a:rPr lang="en-US" sz="825" spc="75">
                <a:solidFill>
                  <a:srgbClr val="E8EEF7">
                    <a:alpha val="40000"/>
                  </a:srgbClr>
                </a:solidFill>
                <a:latin typeface="Consolas"/>
                <a:ea typeface="Consolas"/>
              </a:rPr>
              <a:t xml:space="preserve"> · 09 / 32</a:t>
            </a:r>
            <a:endParaRPr/>
          </a:p>
        </p:txBody>
      </p:sp>
    </p:spTree>
  </p:cSld>
</p:sld>
</file>

<file path=ppt/slides/slide10.xml><?xml version="1.0" encoding="utf-8"?>
<p:sld xmlns:p="http://schemas.openxmlformats.org/presentationml/2006/main" xmlns:a="http://schemas.openxmlformats.org/drawingml/2006/main" xmlns:asvg="http://schemas.microsoft.com/office/drawing/2016/SVG/main" xmlns:r="http://schemas.openxmlformats.org/officeDocument/2006/relationships" xmlns:a16="http://schemas.microsoft.com/office/drawing/2014/main" xmlns:mc="http://schemas.openxmlformats.org/markup-compatibility/2006" mc:Ignorable="asvg a16">
  <p:cSld>
    <p:spTree>
      <p:nvGrpSpPr>
        <p:cNvPr id="16" name="" descr="&lt;Slide style={{ width: 1280, height: 720, background: '#0A1220', position: 'relative', overflow: 'hidden', fontFamily: &quot;'Microsoft YaHei', 'PingFang SC', sans-serif&quot; }}&gt;&#13;&#10;  &lt;Box style={{ position: 'absolute', top: 0, left: 0, right: 0, height: 120, padding: '26px 60px 0' }}&gt;&#13;&#10;    &lt;Text style={{ fontFamily: 'Consolas, monospace', fontSize: 12, letterSpacing: 2, color: '#FF2D78' }}&gt;LESSON 03 · 采集与质检 · 采集标准 V1.1&lt;/Text&gt;&#13;&#10;    &lt;Text style={{ fontSize: 34, fontWeight: 'bold', color: '#E8EEF7', marginTop: 6 }}&gt;17 项素材清单&lt;/Text&gt;&#13;&#10;    &lt;Box style={{ position: 'absolute', left: 60, right: 60, bottom: 0, height: 1, background: 'linear-gradient(90deg, rgba(0,229,255,0.5), rgba(0,229,255,0))' }} /&gt;&#13;&#10;  &lt;/Box&gt;&#13;&#10;  &lt;Box style={{ position: 'absolute', top: 120, left: 60, width: 1160, height: 540, flexDirection: 'column' }}&gt;&#13;&#10;    &lt;Table&#13;&#10;      style={{ width: '100%', height: 380, marginTop: 16 }}&#13;&#10;      defaultTextStyle={{ fontSize: 15, textAlign: 'left', color: '#E8EEF7' }}&#13;&#10;      defaultCellStyle={{ border: { left: { width: 1, color: 'rgba(0,229,255,0.18)' }, right: { width: 1, color: 'rgba(0,229,255,0.18)' }, top: { width: 1, color: 'rgba(0,229,255,0.18)' }, bottom: { width: 1, color: 'rgba(0,229,255,0.18)' } } }}&#13;&#10;      cells={[&#13;&#10;        [&#13;&#10;          { text: '组别', textStyle: { bold: true, color: '#00E5FF' }, cellStyle: { background: { color: 'rgba(0,229,255,0.12)' } } },&#13;&#10;          { text: '项数', textStyle: { bold: true, color: '#00E5FF' }, cellStyle: { background: { color: 'rgba(0,229,255,0.12)' } } },&#13;&#10;          { text: '明细', textStyle: { bold: true, color: '#00E5FF' }, cellStyle: { background: { color: 'rgba(0,229,255,0.12)' } } },&#13;&#10;          { text: '关键要求', textStyle: { bold: true, color: '#00E5FF' }, cellStyle: { background: { color: 'rgba(0,229,255,0.12)' } } },&#13;&#10;        ],&#13;&#10;        [{ text: '全身视图', textStyle: { bold: true } }, '4', '正面 / 侧面 / 背面 / 斜 45°', 'A-pose，头顶到脚底完整入镜'],&#13;&#10;        [{ text: '脸部视图', textStyle: { bold: true }, cellStyle: { background: { color: 'rgba(232,238,247,0.03)' } } }, { text: '4', cellStyle: { background: { color: 'rgba(232,238,247,0.03)' } } }, { text: '正面 / 左侧 / 右侧 / 背面', cellStyle: { background: { color: 'rgba(232,238,247,0.03)' } } }, { text: '中性表情，露双耳不遮额，头部占画面 60–70%', cellStyle: { background: { color: 'rgba(232,238,247,0.03)' } } }],&#13;&#10;        [{ text: '五官细节', textStyle: { bold: true } }, '5', '眼 / 鼻 / 嘴 / 耳 / 眉', '微距对焦，纹理清晰，不被遮挡'],&#13;&#10;        [{ text: '肢体手脚', textStyle: { bold: true }, cellStyle: { background: { color: 'rgba(232,238,247,0.03)' } } }, { text: '4', cellStyle: { background: { color: 'rgba(232,238,247,0.03)' } } }, { text: '手掌 / 脚掌 / 手臂 / 腿部', cellStyle: { background: { color: 'rgba(232,238,247,0.03)' } } }, { text: '五指张开不戴饰物；疤痕胎记如实呈现', cellStyle: { background: { color: 'rgba(232,238,247,0.03)' } } }],&#13;&#10;        [&#13;&#10;          { text: '合计', textStyle: { bold: true, color: '#00E5FF' }, cellStyle: { background: { color: 'rgba(0,229,255,0.08)' } } },&#13;&#10;          { text: '17', textStyle: { bold: true, color: '#00E5FF' }, cellStyle: { background: { color: 'rgba(0,229,255,0.08)' } } },&#13;&#10;          { text: '全齐为 A 级，缺项降为 B 级', textStyle: { bold: true }, cellStyle: { background: { color: 'rgba(0,229,255,0.08)' } } },&#13;&#10;          { text: '缺项不拦路（降 B 级），但会限制曝光', cellStyle: { background: { color: 'rgba(0,229,255,0.08)' } } },&#13;&#10;        ],&#13;&#10;      ]}&#13;&#10;    /&gt;&#13;&#10;    &lt;Box style={{ background: 'rgba(0,229,255,0.05)', border: '1px solid rgba(0,229,255,0.28)', borderRadius: 12, padding: '14px 20px', marginTop: 22, flexDirection: 'row', gap: 14, alignItems: 'center' }}&gt;&#13;&#10;      &lt;FAIcon name='camera' style={{ fill: '#00E5FF', width: 26, height: 26 }} /&gt;&#13;&#10;      &lt;Text style={{ fontSize: 14.5, color: 'rgba(232,238,247,0.75)', lineHeight: 1.6, flex: 1 }}&gt;&lt;span style={{ color: '#00E5FF', fontWeight: 'bold' }}&gt;APP 已内置取景框姿势示范图&lt;/span&gt;（每个部位对应一张人形 / 侧脸 / 局部示意，取景框底部「示意」按钮可隐藏）。指导创作者时直接让对方「照着框里的姿势摆」，不要在电话里描述姿势。&lt;/Text&gt;&#13;&#10;    &lt;/Box&gt;&#13;&#10;  &lt;/Box&gt;&#13;&#10;  &lt;Image src=&quot;assets/bear_ch3.png&quot; style={{ position: 'absolute', right: 34, top: 14, width: 92, height: 100, objectFit: 'contain' }} /&gt;&#13;&#10;  &lt;Box style={{ position: 'absolute', left: 0, right: 0, bottom: 0, height: 60, padding: '0 60px', flexDirection: 'row', justifyContent: 'space-between', alignItems: 'center', borderTop: '1px solid rgba(0,229,255,0.14)' }}&gt;&#13;&#10;    &lt;Text style={{ fontFamily: 'Consolas, monospace', fontSize: 11, letterSpacing: 1, color: 'rgba(232,238,247,0.4)' }}&gt;MMB PORTRAITMART · 内部文件 禁止外传&lt;/Text&gt;&#13;&#10;    &lt;Text style={{ fontFamily: 'Consolas, monospace', fontSize: 11, color: 'rgba(232,238,247,0.4)' }}&gt;10 / 32&lt;/Text&gt;&#13;&#10;  &lt;/Box&gt;&#13;&#10;&lt;/Slide&gt;&#13;&#10;"/>
        <p:cNvGrpSpPr/>
        <p:nvPr/>
      </p:nvGrpSpPr>
      <p:grpSpPr>
        <a:xfrm>
          <a:off x="0" y="0"/>
          <a:ext cx="0" cy="0"/>
          <a:chOff x="0" y="0"/>
          <a:chExt cx="0" cy="0"/>
        </a:xfrm>
      </p:grpSpPr>
      <p:sp>
        <p:nvSpPr>
          <p:cNvPr id="17" name=""/>
          <p:cNvSpPr/>
          <p:nvPr/>
        </p:nvSpPr>
        <p:spPr>
          <a:xfrm rot="0" flipH="0" flipV="0">
            <a:off x="0" y="0"/>
            <a:ext cx="12192000" cy="6858000"/>
          </a:xfrm>
          <a:prstGeom prst="rect">
            <a:avLst/>
          </a:prstGeom>
          <a:solidFill>
            <a:srgbClr val="0A1220"/>
          </a:solidFill>
          <a:ln/>
        </p:spPr>
        <p:txBody>
          <a:bodyPr/>
          <a:p/>
        </p:txBody>
      </p:sp>
      <p:sp>
        <p:nvSpPr>
          <p:cNvPr id="18" name="" descr="{&quot;isTemplate&quot;:true,&quot;type&quot;:&quot;text&quot;}"/>
          <p:cNvSpPr txBox="1"/>
          <p:nvPr/>
        </p:nvSpPr>
        <p:spPr>
          <a:xfrm rot="0" flipH="0" flipV="0">
            <a:off x="571500" y="247650"/>
            <a:ext cx="11049000" cy="142875"/>
          </a:xfrm>
          <a:prstGeom prst="rect"/>
        </p:spPr>
        <p:txBody>
          <a:bodyPr wrap="none" lIns="0" tIns="0" rIns="0" bIns="0"/>
          <a:p>
            <a:pPr>
              <a:lnSpc>
                <a:spcPct val="100000"/>
              </a:lnSpc>
            </a:pPr>
            <a:r>
              <a:rPr lang="en-US" sz="900" spc="150">
                <a:solidFill>
                  <a:srgbClr val="FF2D78"/>
                </a:solidFill>
                <a:latin typeface="Consolas"/>
                <a:ea typeface="Consolas"/>
              </a:rPr>
              <a:t xml:space="preserve">LESSON 03 · </a:t>
            </a:r>
            <a:r>
              <a:rPr lang="zh-CN" sz="900" spc="150">
                <a:solidFill>
                  <a:srgbClr val="FF2D78"/>
                </a:solidFill>
                <a:latin typeface="Consolas"/>
                <a:ea typeface="Consolas"/>
              </a:rPr>
              <a:t>采集与质检</a:t>
            </a:r>
            <a:r>
              <a:rPr lang="en-US" sz="900" spc="150">
                <a:solidFill>
                  <a:srgbClr val="FF2D78"/>
                </a:solidFill>
                <a:latin typeface="Consolas"/>
                <a:ea typeface="Consolas"/>
              </a:rPr>
              <a:t xml:space="preserve"> · </a:t>
            </a:r>
            <a:r>
              <a:rPr lang="zh-CN" sz="900" spc="150">
                <a:solidFill>
                  <a:srgbClr val="FF2D78"/>
                </a:solidFill>
                <a:latin typeface="Consolas"/>
                <a:ea typeface="Consolas"/>
              </a:rPr>
              <a:t>采集标准</a:t>
            </a:r>
            <a:r>
              <a:rPr lang="en-US" sz="900" spc="150">
                <a:solidFill>
                  <a:srgbClr val="FF2D78"/>
                </a:solidFill>
                <a:latin typeface="Consolas"/>
                <a:ea typeface="Consolas"/>
              </a:rPr>
              <a:t xml:space="preserve"> V1.1</a:t>
            </a:r>
            <a:endParaRPr/>
          </a:p>
        </p:txBody>
      </p:sp>
      <p:sp>
        <p:nvSpPr>
          <p:cNvPr id="19" name="" descr="{&quot;isTemplate&quot;:true,&quot;type&quot;:&quot;text&quot;}"/>
          <p:cNvSpPr txBox="1"/>
          <p:nvPr/>
        </p:nvSpPr>
        <p:spPr>
          <a:xfrm rot="0" flipH="0" flipV="0">
            <a:off x="571500" y="447675"/>
            <a:ext cx="11049000" cy="390525"/>
          </a:xfrm>
          <a:prstGeom prst="rect"/>
        </p:spPr>
        <p:txBody>
          <a:bodyPr wrap="none" lIns="0" tIns="0" rIns="0" bIns="0"/>
          <a:p>
            <a:pPr>
              <a:lnSpc>
                <a:spcPct val="100000"/>
              </a:lnSpc>
            </a:pPr>
            <a:r>
              <a:rPr lang="en-US" sz="2550" b="1">
                <a:solidFill>
                  <a:srgbClr val="E8EEF7"/>
                </a:solidFill>
                <a:latin typeface="Microsoft YaHei"/>
                <a:ea typeface="Microsoft YaHei"/>
              </a:rPr>
              <a:t xml:space="preserve">17 </a:t>
            </a:r>
            <a:r>
              <a:rPr lang="zh-CN" sz="2550" b="1">
                <a:solidFill>
                  <a:srgbClr val="E8EEF7"/>
                </a:solidFill>
                <a:latin typeface="Microsoft YaHei"/>
                <a:ea typeface="Microsoft YaHei"/>
              </a:rPr>
              <a:t>项素材清单</a:t>
            </a:r>
            <a:endParaRPr/>
          </a:p>
        </p:txBody>
      </p:sp>
      <p:sp>
        <p:nvSpPr>
          <p:cNvPr id="20" name=""/>
          <p:cNvSpPr/>
          <p:nvPr/>
        </p:nvSpPr>
        <p:spPr>
          <a:xfrm rot="0" flipH="0" flipV="0">
            <a:off x="571500" y="1133475"/>
            <a:ext cx="11049000" cy="9525"/>
          </a:xfrm>
          <a:prstGeom prst="rect">
            <a:avLst/>
          </a:prstGeom>
          <a:gradFill>
            <a:gsLst>
              <a:gs pos="0">
                <a:srgbClr val="00E5FF">
                  <a:alpha val="50000"/>
                </a:srgbClr>
              </a:gs>
              <a:gs pos="100000">
                <a:srgbClr val="00E5FF">
                  <a:alpha val="0"/>
                </a:srgbClr>
              </a:gs>
            </a:gsLst>
            <a:lin ang="0" scaled="1"/>
          </a:gradFill>
          <a:ln/>
        </p:spPr>
        <p:txBody>
          <a:bodyPr/>
          <a:p/>
        </p:txBody>
      </p:sp>
      <p:graphicFrame>
        <p:nvGraphicFramePr>
          <p:cNvPr id="21" name=""/>
          <p:cNvGraphicFramePr/>
          <p:nvPr/>
        </p:nvGraphicFramePr>
        <p:xfrm rot="0" flipH="0" flipV="0">
          <a:off x="571500" y="1295400"/>
          <a:ext cx="11049000" cy="3619500"/>
        </p:xfrm>
        <a:graphic>
          <a:graphicData uri="http://schemas.openxmlformats.org/drawingml/2006/table">
            <a:tbl>
              <a:tblGrid>
                <a:gridCol w="1210278">
                  <a:extLst>
                    <a:ext uri="{9D8B030D-6E8A-4147-A177-3AD203B41FA5}">
                      <a16:colId val="1"/>
                    </a:ext>
                  </a:extLst>
                </a:gridCol>
                <a:gridCol w="688606">
                  <a:extLst>
                    <a:ext uri="{9D8B030D-6E8A-4147-A177-3AD203B41FA5}">
                      <a16:colId val="2"/>
                    </a:ext>
                  </a:extLst>
                </a:gridCol>
                <a:gridCol w="3470854">
                  <a:extLst>
                    <a:ext uri="{9D8B030D-6E8A-4147-A177-3AD203B41FA5}">
                      <a16:colId val="3"/>
                    </a:ext>
                  </a:extLst>
                </a:gridCol>
                <a:gridCol w="5679263">
                  <a:extLst>
                    <a:ext uri="{9D8B030D-6E8A-4147-A177-3AD203B41FA5}">
                      <a16:colId val="4"/>
                    </a:ext>
                  </a:extLst>
                </a:gridCol>
              </a:tblGrid>
              <a:tr h="603250">
                <a:tc>
                  <a:txBody>
                    <a:bodyPr wrap="square" lIns="0" tIns="0" rIns="0" bIns="0" anchor="ctr">
                      <a:normAutofit/>
                    </a:bodyPr>
                    <a:p>
                      <a:pPr marL="114300" marR="114300" algn="l">
                        <a:lnSpc>
                          <a:spcPct val="120000"/>
                        </a:lnSpc>
                      </a:pPr>
                      <a:r>
                        <a:rPr sz="1125" b="1">
                          <a:solidFill>
                            <a:srgbClr val="00E5FF"/>
                          </a:solidFill>
                          <a:latin typeface="Microsoft YaHei"/>
                          <a:ea typeface="Microsoft YaHei"/>
                        </a:rPr>
                        <a:t>组别</a:t>
                      </a:r>
                      <a:endParaRPr/>
                    </a:p>
                  </a:txBody>
                  <a:tcPr marL="45720" marR="45720" marT="45720" marB="45720" anchor="ctr">
                    <a:lnL>
                      <a:noFill/>
                    </a:lnL>
                    <a:lnR>
                      <a:noFill/>
                    </a:lnR>
                    <a:lnT>
                      <a:noFill/>
                    </a:lnT>
                    <a:lnB>
                      <a:noFill/>
                    </a:lnB>
                    <a:solidFill>
                      <a:srgbClr val="00E5FF">
                        <a:alpha val="12000"/>
                      </a:srgbClr>
                    </a:solidFill>
                  </a:tcPr>
                </a:tc>
                <a:tc>
                  <a:txBody>
                    <a:bodyPr wrap="square" lIns="0" tIns="0" rIns="0" bIns="0" anchor="ctr">
                      <a:normAutofit/>
                    </a:bodyPr>
                    <a:p>
                      <a:pPr marL="114300" marR="114300" algn="l">
                        <a:lnSpc>
                          <a:spcPct val="120000"/>
                        </a:lnSpc>
                      </a:pPr>
                      <a:r>
                        <a:rPr sz="1125" b="1">
                          <a:solidFill>
                            <a:srgbClr val="00E5FF"/>
                          </a:solidFill>
                          <a:latin typeface="Microsoft YaHei"/>
                          <a:ea typeface="Microsoft YaHei"/>
                        </a:rPr>
                        <a:t>项数</a:t>
                      </a:r>
                      <a:endParaRPr/>
                    </a:p>
                  </a:txBody>
                  <a:tcPr marL="45720" marR="45720" marT="45720" marB="45720" anchor="ctr">
                    <a:lnL>
                      <a:noFill/>
                    </a:lnL>
                    <a:lnR>
                      <a:noFill/>
                    </a:lnR>
                    <a:lnT>
                      <a:noFill/>
                    </a:lnT>
                    <a:lnB>
                      <a:noFill/>
                    </a:lnB>
                    <a:solidFill>
                      <a:srgbClr val="00E5FF">
                        <a:alpha val="12000"/>
                      </a:srgbClr>
                    </a:solidFill>
                  </a:tcPr>
                </a:tc>
                <a:tc>
                  <a:txBody>
                    <a:bodyPr wrap="square" lIns="0" tIns="0" rIns="0" bIns="0" anchor="ctr">
                      <a:normAutofit/>
                    </a:bodyPr>
                    <a:p>
                      <a:pPr marL="114300" marR="114300" algn="l">
                        <a:lnSpc>
                          <a:spcPct val="120000"/>
                        </a:lnSpc>
                      </a:pPr>
                      <a:r>
                        <a:rPr sz="1125" b="1">
                          <a:solidFill>
                            <a:srgbClr val="00E5FF"/>
                          </a:solidFill>
                          <a:latin typeface="Microsoft YaHei"/>
                          <a:ea typeface="Microsoft YaHei"/>
                        </a:rPr>
                        <a:t>明细</a:t>
                      </a:r>
                      <a:endParaRPr/>
                    </a:p>
                  </a:txBody>
                  <a:tcPr marL="45720" marR="45720" marT="45720" marB="45720" anchor="ctr">
                    <a:lnL>
                      <a:noFill/>
                    </a:lnL>
                    <a:lnR>
                      <a:noFill/>
                    </a:lnR>
                    <a:lnT>
                      <a:noFill/>
                    </a:lnT>
                    <a:lnB>
                      <a:noFill/>
                    </a:lnB>
                    <a:solidFill>
                      <a:srgbClr val="00E5FF">
                        <a:alpha val="12000"/>
                      </a:srgbClr>
                    </a:solidFill>
                  </a:tcPr>
                </a:tc>
                <a:tc>
                  <a:txBody>
                    <a:bodyPr wrap="square" lIns="0" tIns="0" rIns="0" bIns="0" anchor="ctr">
                      <a:normAutofit/>
                    </a:bodyPr>
                    <a:p>
                      <a:pPr marL="114300" marR="114300" algn="l">
                        <a:lnSpc>
                          <a:spcPct val="120000"/>
                        </a:lnSpc>
                      </a:pPr>
                      <a:r>
                        <a:rPr sz="1125" b="1">
                          <a:solidFill>
                            <a:srgbClr val="00E5FF"/>
                          </a:solidFill>
                          <a:latin typeface="Microsoft YaHei"/>
                          <a:ea typeface="Microsoft YaHei"/>
                        </a:rPr>
                        <a:t>关键要求</a:t>
                      </a:r>
                      <a:endParaRPr/>
                    </a:p>
                  </a:txBody>
                  <a:tcPr marL="45720" marR="45720" marT="45720" marB="45720" anchor="ctr">
                    <a:lnL>
                      <a:noFill/>
                    </a:lnL>
                    <a:lnR>
                      <a:noFill/>
                    </a:lnR>
                    <a:lnT>
                      <a:noFill/>
                    </a:lnT>
                    <a:lnB>
                      <a:noFill/>
                    </a:lnB>
                    <a:solidFill>
                      <a:srgbClr val="00E5FF">
                        <a:alpha val="12000"/>
                      </a:srgbClr>
                    </a:solidFill>
                  </a:tcPr>
                </a:tc>
                <a:extLst>
                  <a:ext uri="{0D108BD9-81ED-4DB2-BD59-A6C34878D82A}">
                    <a16:rowId val="1"/>
                  </a:ext>
                </a:extLst>
              </a:tr>
              <a:tr h="603250">
                <a:tc>
                  <a:txBody>
                    <a:bodyPr wrap="square" lIns="0" tIns="0" rIns="0" bIns="0" anchor="ctr">
                      <a:normAutofit/>
                    </a:bodyPr>
                    <a:p>
                      <a:pPr marL="114300" marR="114300" algn="l">
                        <a:lnSpc>
                          <a:spcPct val="120000"/>
                        </a:lnSpc>
                      </a:pPr>
                      <a:r>
                        <a:rPr sz="1125" b="1">
                          <a:solidFill>
                            <a:srgbClr val="E8EEF7"/>
                          </a:solidFill>
                          <a:latin typeface="Microsoft YaHei"/>
                          <a:ea typeface="Microsoft YaHei"/>
                        </a:rPr>
                        <a:t>全身视图</a:t>
                      </a:r>
                      <a:endParaRPr/>
                    </a:p>
                  </a:txBody>
                  <a:tcPr marL="45720" marR="45720" marT="45720" marB="45720" anchor="ctr">
                    <a:lnL>
                      <a:noFill/>
                    </a:lnL>
                    <a:lnR>
                      <a:noFill/>
                    </a:lnR>
                    <a:lnT>
                      <a:noFill/>
                    </a:lnT>
                    <a:lnB>
                      <a:noFill/>
                    </a:lnB>
                  </a:tcPr>
                </a:tc>
                <a:tc>
                  <a:txBody>
                    <a:bodyPr wrap="square" lIns="0" tIns="0" rIns="0" bIns="0" anchor="ctr">
                      <a:normAutofit/>
                    </a:bodyPr>
                    <a:p>
                      <a:pPr marL="114300" marR="114300" algn="l">
                        <a:lnSpc>
                          <a:spcPct val="120000"/>
                        </a:lnSpc>
                      </a:pPr>
                      <a:r>
                        <a:rPr sz="1125">
                          <a:solidFill>
                            <a:srgbClr val="E8EEF7"/>
                          </a:solidFill>
                          <a:latin typeface="Microsoft YaHei"/>
                          <a:ea typeface="Microsoft YaHei"/>
                        </a:rPr>
                        <a:t>4</a:t>
                      </a:r>
                      <a:endParaRPr/>
                    </a:p>
                  </a:txBody>
                  <a:tcPr marL="45720" marR="45720" marT="45720" marB="45720" anchor="ctr">
                    <a:lnL>
                      <a:noFill/>
                    </a:lnL>
                    <a:lnR>
                      <a:noFill/>
                    </a:lnR>
                    <a:lnT>
                      <a:noFill/>
                    </a:lnT>
                    <a:lnB>
                      <a:noFill/>
                    </a:lnB>
                  </a:tcPr>
                </a:tc>
                <a:tc>
                  <a:txBody>
                    <a:bodyPr wrap="square" lIns="0" tIns="0" rIns="0" bIns="0" anchor="ctr">
                      <a:normAutofit/>
                    </a:bodyPr>
                    <a:p>
                      <a:pPr marL="114300" marR="114300" algn="l">
                        <a:lnSpc>
                          <a:spcPct val="120000"/>
                        </a:lnSpc>
                      </a:pPr>
                      <a:r>
                        <a:rPr sz="1125">
                          <a:solidFill>
                            <a:srgbClr val="E8EEF7"/>
                          </a:solidFill>
                          <a:latin typeface="Microsoft YaHei"/>
                          <a:ea typeface="Microsoft YaHei"/>
                        </a:rPr>
                        <a:t>正面 / 侧面 / 背面 / 斜 45°</a:t>
                      </a:r>
                      <a:endParaRPr/>
                    </a:p>
                  </a:txBody>
                  <a:tcPr marL="45720" marR="45720" marT="45720" marB="45720" anchor="ctr">
                    <a:lnL>
                      <a:noFill/>
                    </a:lnL>
                    <a:lnR>
                      <a:noFill/>
                    </a:lnR>
                    <a:lnT>
                      <a:noFill/>
                    </a:lnT>
                    <a:lnB>
                      <a:noFill/>
                    </a:lnB>
                  </a:tcPr>
                </a:tc>
                <a:tc>
                  <a:txBody>
                    <a:bodyPr wrap="square" lIns="0" tIns="0" rIns="0" bIns="0" anchor="ctr">
                      <a:normAutofit/>
                    </a:bodyPr>
                    <a:p>
                      <a:pPr marL="114300" marR="114300" algn="l">
                        <a:lnSpc>
                          <a:spcPct val="120000"/>
                        </a:lnSpc>
                      </a:pPr>
                      <a:r>
                        <a:rPr sz="1125">
                          <a:solidFill>
                            <a:srgbClr val="E8EEF7"/>
                          </a:solidFill>
                          <a:latin typeface="Microsoft YaHei"/>
                          <a:ea typeface="Microsoft YaHei"/>
                        </a:rPr>
                        <a:t>A-pose，头顶到脚底完整入镜</a:t>
                      </a:r>
                      <a:endParaRPr/>
                    </a:p>
                  </a:txBody>
                  <a:tcPr marL="45720" marR="45720" marT="45720" marB="45720" anchor="ctr">
                    <a:lnL>
                      <a:noFill/>
                    </a:lnL>
                    <a:lnR>
                      <a:noFill/>
                    </a:lnR>
                    <a:lnT>
                      <a:noFill/>
                    </a:lnT>
                    <a:lnB>
                      <a:noFill/>
                    </a:lnB>
                  </a:tcPr>
                </a:tc>
                <a:extLst>
                  <a:ext uri="{0D108BD9-81ED-4DB2-BD59-A6C34878D82A}">
                    <a16:rowId val="2"/>
                  </a:ext>
                </a:extLst>
              </a:tr>
              <a:tr h="603250">
                <a:tc>
                  <a:txBody>
                    <a:bodyPr wrap="square" lIns="0" tIns="0" rIns="0" bIns="0" anchor="ctr">
                      <a:normAutofit/>
                    </a:bodyPr>
                    <a:p>
                      <a:pPr marL="114300" marR="114300" algn="l">
                        <a:lnSpc>
                          <a:spcPct val="120000"/>
                        </a:lnSpc>
                      </a:pPr>
                      <a:r>
                        <a:rPr sz="1125" b="1">
                          <a:solidFill>
                            <a:srgbClr val="E8EEF7"/>
                          </a:solidFill>
                          <a:latin typeface="Microsoft YaHei"/>
                          <a:ea typeface="Microsoft YaHei"/>
                        </a:rPr>
                        <a:t>脸部视图</a:t>
                      </a:r>
                      <a:endParaRPr/>
                    </a:p>
                  </a:txBody>
                  <a:tcPr marL="45720" marR="45720" marT="45720" marB="45720" anchor="ctr">
                    <a:lnL>
                      <a:noFill/>
                    </a:lnL>
                    <a:lnR>
                      <a:noFill/>
                    </a:lnR>
                    <a:lnT>
                      <a:noFill/>
                    </a:lnT>
                    <a:lnB>
                      <a:noFill/>
                    </a:lnB>
                    <a:solidFill>
                      <a:srgbClr val="E8EEF7">
                        <a:alpha val="3000"/>
                      </a:srgbClr>
                    </a:solidFill>
                  </a:tcPr>
                </a:tc>
                <a:tc>
                  <a:txBody>
                    <a:bodyPr wrap="square" lIns="0" tIns="0" rIns="0" bIns="0" anchor="ctr">
                      <a:normAutofit/>
                    </a:bodyPr>
                    <a:p>
                      <a:pPr marL="114300" marR="114300" algn="l">
                        <a:lnSpc>
                          <a:spcPct val="120000"/>
                        </a:lnSpc>
                      </a:pPr>
                      <a:r>
                        <a:rPr sz="1125">
                          <a:solidFill>
                            <a:srgbClr val="E8EEF7"/>
                          </a:solidFill>
                          <a:latin typeface="Microsoft YaHei"/>
                          <a:ea typeface="Microsoft YaHei"/>
                        </a:rPr>
                        <a:t>4</a:t>
                      </a:r>
                      <a:endParaRPr/>
                    </a:p>
                  </a:txBody>
                  <a:tcPr marL="45720" marR="45720" marT="45720" marB="45720" anchor="ctr">
                    <a:lnL>
                      <a:noFill/>
                    </a:lnL>
                    <a:lnR>
                      <a:noFill/>
                    </a:lnR>
                    <a:lnT>
                      <a:noFill/>
                    </a:lnT>
                    <a:lnB>
                      <a:noFill/>
                    </a:lnB>
                    <a:solidFill>
                      <a:srgbClr val="E8EEF7">
                        <a:alpha val="3000"/>
                      </a:srgbClr>
                    </a:solidFill>
                  </a:tcPr>
                </a:tc>
                <a:tc>
                  <a:txBody>
                    <a:bodyPr wrap="square" lIns="0" tIns="0" rIns="0" bIns="0" anchor="ctr">
                      <a:normAutofit/>
                    </a:bodyPr>
                    <a:p>
                      <a:pPr marL="114300" marR="114300" algn="l">
                        <a:lnSpc>
                          <a:spcPct val="120000"/>
                        </a:lnSpc>
                      </a:pPr>
                      <a:r>
                        <a:rPr sz="1125">
                          <a:solidFill>
                            <a:srgbClr val="E8EEF7"/>
                          </a:solidFill>
                          <a:latin typeface="Microsoft YaHei"/>
                          <a:ea typeface="Microsoft YaHei"/>
                        </a:rPr>
                        <a:t>正面 / 左侧 / 右侧 / 背面</a:t>
                      </a:r>
                      <a:endParaRPr/>
                    </a:p>
                  </a:txBody>
                  <a:tcPr marL="45720" marR="45720" marT="45720" marB="45720" anchor="ctr">
                    <a:lnL>
                      <a:noFill/>
                    </a:lnL>
                    <a:lnR>
                      <a:noFill/>
                    </a:lnR>
                    <a:lnT>
                      <a:noFill/>
                    </a:lnT>
                    <a:lnB>
                      <a:noFill/>
                    </a:lnB>
                    <a:solidFill>
                      <a:srgbClr val="E8EEF7">
                        <a:alpha val="3000"/>
                      </a:srgbClr>
                    </a:solidFill>
                  </a:tcPr>
                </a:tc>
                <a:tc>
                  <a:txBody>
                    <a:bodyPr wrap="square" lIns="0" tIns="0" rIns="0" bIns="0" anchor="ctr">
                      <a:normAutofit/>
                    </a:bodyPr>
                    <a:p>
                      <a:pPr marL="114300" marR="114300" algn="l">
                        <a:lnSpc>
                          <a:spcPct val="120000"/>
                        </a:lnSpc>
                      </a:pPr>
                      <a:r>
                        <a:rPr sz="1125">
                          <a:solidFill>
                            <a:srgbClr val="E8EEF7"/>
                          </a:solidFill>
                          <a:latin typeface="Microsoft YaHei"/>
                          <a:ea typeface="Microsoft YaHei"/>
                        </a:rPr>
                        <a:t>中性表情，露双耳不遮额，头部占画面 60–70%</a:t>
                      </a:r>
                      <a:endParaRPr/>
                    </a:p>
                  </a:txBody>
                  <a:tcPr marL="45720" marR="45720" marT="45720" marB="45720" anchor="ctr">
                    <a:lnL>
                      <a:noFill/>
                    </a:lnL>
                    <a:lnR>
                      <a:noFill/>
                    </a:lnR>
                    <a:lnT>
                      <a:noFill/>
                    </a:lnT>
                    <a:lnB>
                      <a:noFill/>
                    </a:lnB>
                    <a:solidFill>
                      <a:srgbClr val="E8EEF7">
                        <a:alpha val="3000"/>
                      </a:srgbClr>
                    </a:solidFill>
                  </a:tcPr>
                </a:tc>
                <a:extLst>
                  <a:ext uri="{0D108BD9-81ED-4DB2-BD59-A6C34878D82A}">
                    <a16:rowId val="3"/>
                  </a:ext>
                </a:extLst>
              </a:tr>
              <a:tr h="603250">
                <a:tc>
                  <a:txBody>
                    <a:bodyPr wrap="square" lIns="0" tIns="0" rIns="0" bIns="0" anchor="ctr">
                      <a:normAutofit/>
                    </a:bodyPr>
                    <a:p>
                      <a:pPr marL="114300" marR="114300" algn="l">
                        <a:lnSpc>
                          <a:spcPct val="120000"/>
                        </a:lnSpc>
                      </a:pPr>
                      <a:r>
                        <a:rPr sz="1125" b="1">
                          <a:solidFill>
                            <a:srgbClr val="E8EEF7"/>
                          </a:solidFill>
                          <a:latin typeface="Microsoft YaHei"/>
                          <a:ea typeface="Microsoft YaHei"/>
                        </a:rPr>
                        <a:t>五官细节</a:t>
                      </a:r>
                      <a:endParaRPr/>
                    </a:p>
                  </a:txBody>
                  <a:tcPr marL="45720" marR="45720" marT="45720" marB="45720" anchor="ctr">
                    <a:lnL>
                      <a:noFill/>
                    </a:lnL>
                    <a:lnR>
                      <a:noFill/>
                    </a:lnR>
                    <a:lnT>
                      <a:noFill/>
                    </a:lnT>
                    <a:lnB>
                      <a:noFill/>
                    </a:lnB>
                  </a:tcPr>
                </a:tc>
                <a:tc>
                  <a:txBody>
                    <a:bodyPr wrap="square" lIns="0" tIns="0" rIns="0" bIns="0" anchor="ctr">
                      <a:normAutofit/>
                    </a:bodyPr>
                    <a:p>
                      <a:pPr marL="114300" marR="114300" algn="l">
                        <a:lnSpc>
                          <a:spcPct val="120000"/>
                        </a:lnSpc>
                      </a:pPr>
                      <a:r>
                        <a:rPr sz="1125">
                          <a:solidFill>
                            <a:srgbClr val="E8EEF7"/>
                          </a:solidFill>
                          <a:latin typeface="Microsoft YaHei"/>
                          <a:ea typeface="Microsoft YaHei"/>
                        </a:rPr>
                        <a:t>5</a:t>
                      </a:r>
                      <a:endParaRPr/>
                    </a:p>
                  </a:txBody>
                  <a:tcPr marL="45720" marR="45720" marT="45720" marB="45720" anchor="ctr">
                    <a:lnL>
                      <a:noFill/>
                    </a:lnL>
                    <a:lnR>
                      <a:noFill/>
                    </a:lnR>
                    <a:lnT>
                      <a:noFill/>
                    </a:lnT>
                    <a:lnB>
                      <a:noFill/>
                    </a:lnB>
                  </a:tcPr>
                </a:tc>
                <a:tc>
                  <a:txBody>
                    <a:bodyPr wrap="square" lIns="0" tIns="0" rIns="0" bIns="0" anchor="ctr">
                      <a:normAutofit/>
                    </a:bodyPr>
                    <a:p>
                      <a:pPr marL="114300" marR="114300" algn="l">
                        <a:lnSpc>
                          <a:spcPct val="120000"/>
                        </a:lnSpc>
                      </a:pPr>
                      <a:r>
                        <a:rPr sz="1125">
                          <a:solidFill>
                            <a:srgbClr val="E8EEF7"/>
                          </a:solidFill>
                          <a:latin typeface="Microsoft YaHei"/>
                          <a:ea typeface="Microsoft YaHei"/>
                        </a:rPr>
                        <a:t>眼 / 鼻 / 嘴 / 耳 / 眉</a:t>
                      </a:r>
                      <a:endParaRPr/>
                    </a:p>
                  </a:txBody>
                  <a:tcPr marL="45720" marR="45720" marT="45720" marB="45720" anchor="ctr">
                    <a:lnL>
                      <a:noFill/>
                    </a:lnL>
                    <a:lnR>
                      <a:noFill/>
                    </a:lnR>
                    <a:lnT>
                      <a:noFill/>
                    </a:lnT>
                    <a:lnB>
                      <a:noFill/>
                    </a:lnB>
                  </a:tcPr>
                </a:tc>
                <a:tc>
                  <a:txBody>
                    <a:bodyPr wrap="square" lIns="0" tIns="0" rIns="0" bIns="0" anchor="ctr">
                      <a:normAutofit/>
                    </a:bodyPr>
                    <a:p>
                      <a:pPr marL="114300" marR="114300" algn="l">
                        <a:lnSpc>
                          <a:spcPct val="120000"/>
                        </a:lnSpc>
                      </a:pPr>
                      <a:r>
                        <a:rPr sz="1125">
                          <a:solidFill>
                            <a:srgbClr val="E8EEF7"/>
                          </a:solidFill>
                          <a:latin typeface="Microsoft YaHei"/>
                          <a:ea typeface="Microsoft YaHei"/>
                        </a:rPr>
                        <a:t>微距对焦，纹理清晰，不被遮挡</a:t>
                      </a:r>
                      <a:endParaRPr/>
                    </a:p>
                  </a:txBody>
                  <a:tcPr marL="45720" marR="45720" marT="45720" marB="45720" anchor="ctr">
                    <a:lnL>
                      <a:noFill/>
                    </a:lnL>
                    <a:lnR>
                      <a:noFill/>
                    </a:lnR>
                    <a:lnT>
                      <a:noFill/>
                    </a:lnT>
                    <a:lnB>
                      <a:noFill/>
                    </a:lnB>
                  </a:tcPr>
                </a:tc>
                <a:extLst>
                  <a:ext uri="{0D108BD9-81ED-4DB2-BD59-A6C34878D82A}">
                    <a16:rowId val="4"/>
                  </a:ext>
                </a:extLst>
              </a:tr>
              <a:tr h="603250">
                <a:tc>
                  <a:txBody>
                    <a:bodyPr wrap="square" lIns="0" tIns="0" rIns="0" bIns="0" anchor="ctr">
                      <a:normAutofit/>
                    </a:bodyPr>
                    <a:p>
                      <a:pPr marL="114300" marR="114300" algn="l">
                        <a:lnSpc>
                          <a:spcPct val="120000"/>
                        </a:lnSpc>
                      </a:pPr>
                      <a:r>
                        <a:rPr sz="1125" b="1">
                          <a:solidFill>
                            <a:srgbClr val="E8EEF7"/>
                          </a:solidFill>
                          <a:latin typeface="Microsoft YaHei"/>
                          <a:ea typeface="Microsoft YaHei"/>
                        </a:rPr>
                        <a:t>肢体手脚</a:t>
                      </a:r>
                      <a:endParaRPr/>
                    </a:p>
                  </a:txBody>
                  <a:tcPr marL="45720" marR="45720" marT="45720" marB="45720" anchor="ctr">
                    <a:lnL>
                      <a:noFill/>
                    </a:lnL>
                    <a:lnR>
                      <a:noFill/>
                    </a:lnR>
                    <a:lnT>
                      <a:noFill/>
                    </a:lnT>
                    <a:lnB>
                      <a:noFill/>
                    </a:lnB>
                    <a:solidFill>
                      <a:srgbClr val="E8EEF7">
                        <a:alpha val="3000"/>
                      </a:srgbClr>
                    </a:solidFill>
                  </a:tcPr>
                </a:tc>
                <a:tc>
                  <a:txBody>
                    <a:bodyPr wrap="square" lIns="0" tIns="0" rIns="0" bIns="0" anchor="ctr">
                      <a:normAutofit/>
                    </a:bodyPr>
                    <a:p>
                      <a:pPr marL="114300" marR="114300" algn="l">
                        <a:lnSpc>
                          <a:spcPct val="120000"/>
                        </a:lnSpc>
                      </a:pPr>
                      <a:r>
                        <a:rPr sz="1125">
                          <a:solidFill>
                            <a:srgbClr val="E8EEF7"/>
                          </a:solidFill>
                          <a:latin typeface="Microsoft YaHei"/>
                          <a:ea typeface="Microsoft YaHei"/>
                        </a:rPr>
                        <a:t>4</a:t>
                      </a:r>
                      <a:endParaRPr/>
                    </a:p>
                  </a:txBody>
                  <a:tcPr marL="45720" marR="45720" marT="45720" marB="45720" anchor="ctr">
                    <a:lnL>
                      <a:noFill/>
                    </a:lnL>
                    <a:lnR>
                      <a:noFill/>
                    </a:lnR>
                    <a:lnT>
                      <a:noFill/>
                    </a:lnT>
                    <a:lnB>
                      <a:noFill/>
                    </a:lnB>
                    <a:solidFill>
                      <a:srgbClr val="E8EEF7">
                        <a:alpha val="3000"/>
                      </a:srgbClr>
                    </a:solidFill>
                  </a:tcPr>
                </a:tc>
                <a:tc>
                  <a:txBody>
                    <a:bodyPr wrap="square" lIns="0" tIns="0" rIns="0" bIns="0" anchor="ctr">
                      <a:normAutofit/>
                    </a:bodyPr>
                    <a:p>
                      <a:pPr marL="114300" marR="114300" algn="l">
                        <a:lnSpc>
                          <a:spcPct val="120000"/>
                        </a:lnSpc>
                      </a:pPr>
                      <a:r>
                        <a:rPr sz="1125">
                          <a:solidFill>
                            <a:srgbClr val="E8EEF7"/>
                          </a:solidFill>
                          <a:latin typeface="Microsoft YaHei"/>
                          <a:ea typeface="Microsoft YaHei"/>
                        </a:rPr>
                        <a:t>手掌 / 脚掌 / 手臂 / 腿部</a:t>
                      </a:r>
                      <a:endParaRPr/>
                    </a:p>
                  </a:txBody>
                  <a:tcPr marL="45720" marR="45720" marT="45720" marB="45720" anchor="ctr">
                    <a:lnL>
                      <a:noFill/>
                    </a:lnL>
                    <a:lnR>
                      <a:noFill/>
                    </a:lnR>
                    <a:lnT>
                      <a:noFill/>
                    </a:lnT>
                    <a:lnB>
                      <a:noFill/>
                    </a:lnB>
                    <a:solidFill>
                      <a:srgbClr val="E8EEF7">
                        <a:alpha val="3000"/>
                      </a:srgbClr>
                    </a:solidFill>
                  </a:tcPr>
                </a:tc>
                <a:tc>
                  <a:txBody>
                    <a:bodyPr wrap="square" lIns="0" tIns="0" rIns="0" bIns="0" anchor="ctr">
                      <a:normAutofit/>
                    </a:bodyPr>
                    <a:p>
                      <a:pPr marL="114300" marR="114300" algn="l">
                        <a:lnSpc>
                          <a:spcPct val="120000"/>
                        </a:lnSpc>
                      </a:pPr>
                      <a:r>
                        <a:rPr sz="1125">
                          <a:solidFill>
                            <a:srgbClr val="E8EEF7"/>
                          </a:solidFill>
                          <a:latin typeface="Microsoft YaHei"/>
                          <a:ea typeface="Microsoft YaHei"/>
                        </a:rPr>
                        <a:t>五指张开不戴饰物；疤痕胎记如实呈现</a:t>
                      </a:r>
                      <a:endParaRPr/>
                    </a:p>
                  </a:txBody>
                  <a:tcPr marL="45720" marR="45720" marT="45720" marB="45720" anchor="ctr">
                    <a:lnL>
                      <a:noFill/>
                    </a:lnL>
                    <a:lnR>
                      <a:noFill/>
                    </a:lnR>
                    <a:lnT>
                      <a:noFill/>
                    </a:lnT>
                    <a:lnB>
                      <a:noFill/>
                    </a:lnB>
                    <a:solidFill>
                      <a:srgbClr val="E8EEF7">
                        <a:alpha val="3000"/>
                      </a:srgbClr>
                    </a:solidFill>
                  </a:tcPr>
                </a:tc>
                <a:extLst>
                  <a:ext uri="{0D108BD9-81ED-4DB2-BD59-A6C34878D82A}">
                    <a16:rowId val="5"/>
                  </a:ext>
                </a:extLst>
              </a:tr>
              <a:tr h="603250">
                <a:tc>
                  <a:txBody>
                    <a:bodyPr wrap="square" lIns="0" tIns="0" rIns="0" bIns="0" anchor="ctr">
                      <a:normAutofit/>
                    </a:bodyPr>
                    <a:p>
                      <a:pPr marL="114300" marR="114300" algn="l">
                        <a:lnSpc>
                          <a:spcPct val="120000"/>
                        </a:lnSpc>
                      </a:pPr>
                      <a:r>
                        <a:rPr sz="1125" b="1">
                          <a:solidFill>
                            <a:srgbClr val="00E5FF"/>
                          </a:solidFill>
                          <a:latin typeface="Microsoft YaHei"/>
                          <a:ea typeface="Microsoft YaHei"/>
                        </a:rPr>
                        <a:t>合计</a:t>
                      </a:r>
                      <a:endParaRPr/>
                    </a:p>
                  </a:txBody>
                  <a:tcPr marL="45720" marR="45720" marT="45720" marB="45720" anchor="ctr">
                    <a:lnL>
                      <a:noFill/>
                    </a:lnL>
                    <a:lnR>
                      <a:noFill/>
                    </a:lnR>
                    <a:lnT>
                      <a:noFill/>
                    </a:lnT>
                    <a:lnB>
                      <a:noFill/>
                    </a:lnB>
                    <a:solidFill>
                      <a:srgbClr val="00E5FF">
                        <a:alpha val="8000"/>
                      </a:srgbClr>
                    </a:solidFill>
                  </a:tcPr>
                </a:tc>
                <a:tc>
                  <a:txBody>
                    <a:bodyPr wrap="square" lIns="0" tIns="0" rIns="0" bIns="0" anchor="ctr">
                      <a:normAutofit/>
                    </a:bodyPr>
                    <a:p>
                      <a:pPr marL="114300" marR="114300" algn="l">
                        <a:lnSpc>
                          <a:spcPct val="120000"/>
                        </a:lnSpc>
                      </a:pPr>
                      <a:r>
                        <a:rPr sz="1125" b="1">
                          <a:solidFill>
                            <a:srgbClr val="00E5FF"/>
                          </a:solidFill>
                          <a:latin typeface="Microsoft YaHei"/>
                          <a:ea typeface="Microsoft YaHei"/>
                        </a:rPr>
                        <a:t>17</a:t>
                      </a:r>
                      <a:endParaRPr/>
                    </a:p>
                  </a:txBody>
                  <a:tcPr marL="45720" marR="45720" marT="45720" marB="45720" anchor="ctr">
                    <a:lnL>
                      <a:noFill/>
                    </a:lnL>
                    <a:lnR>
                      <a:noFill/>
                    </a:lnR>
                    <a:lnT>
                      <a:noFill/>
                    </a:lnT>
                    <a:lnB>
                      <a:noFill/>
                    </a:lnB>
                    <a:solidFill>
                      <a:srgbClr val="00E5FF">
                        <a:alpha val="8000"/>
                      </a:srgbClr>
                    </a:solidFill>
                  </a:tcPr>
                </a:tc>
                <a:tc>
                  <a:txBody>
                    <a:bodyPr wrap="square" lIns="0" tIns="0" rIns="0" bIns="0" anchor="ctr">
                      <a:normAutofit/>
                    </a:bodyPr>
                    <a:p>
                      <a:pPr marL="114300" marR="114300" algn="l">
                        <a:lnSpc>
                          <a:spcPct val="120000"/>
                        </a:lnSpc>
                      </a:pPr>
                      <a:r>
                        <a:rPr sz="1125" b="1">
                          <a:solidFill>
                            <a:srgbClr val="E8EEF7"/>
                          </a:solidFill>
                          <a:latin typeface="Microsoft YaHei"/>
                          <a:ea typeface="Microsoft YaHei"/>
                        </a:rPr>
                        <a:t>全齐为 A 级，缺项降为 B 级</a:t>
                      </a:r>
                      <a:endParaRPr/>
                    </a:p>
                  </a:txBody>
                  <a:tcPr marL="45720" marR="45720" marT="45720" marB="45720" anchor="ctr">
                    <a:lnL>
                      <a:noFill/>
                    </a:lnL>
                    <a:lnR>
                      <a:noFill/>
                    </a:lnR>
                    <a:lnT>
                      <a:noFill/>
                    </a:lnT>
                    <a:lnB>
                      <a:noFill/>
                    </a:lnB>
                    <a:solidFill>
                      <a:srgbClr val="00E5FF">
                        <a:alpha val="8000"/>
                      </a:srgbClr>
                    </a:solidFill>
                  </a:tcPr>
                </a:tc>
                <a:tc>
                  <a:txBody>
                    <a:bodyPr wrap="square" lIns="0" tIns="0" rIns="0" bIns="0" anchor="ctr">
                      <a:normAutofit/>
                    </a:bodyPr>
                    <a:p>
                      <a:pPr marL="114300" marR="114300" algn="l">
                        <a:lnSpc>
                          <a:spcPct val="120000"/>
                        </a:lnSpc>
                      </a:pPr>
                      <a:r>
                        <a:rPr sz="1125">
                          <a:solidFill>
                            <a:srgbClr val="E8EEF7"/>
                          </a:solidFill>
                          <a:latin typeface="Microsoft YaHei"/>
                          <a:ea typeface="Microsoft YaHei"/>
                        </a:rPr>
                        <a:t>缺项不拦路（降 B 级），但会限制曝光</a:t>
                      </a:r>
                      <a:endParaRPr/>
                    </a:p>
                  </a:txBody>
                  <a:tcPr marL="45720" marR="45720" marT="45720" marB="45720" anchor="ctr">
                    <a:lnL>
                      <a:noFill/>
                    </a:lnL>
                    <a:lnR>
                      <a:noFill/>
                    </a:lnR>
                    <a:lnT>
                      <a:noFill/>
                    </a:lnT>
                    <a:lnB>
                      <a:noFill/>
                    </a:lnB>
                    <a:solidFill>
                      <a:srgbClr val="00E5FF">
                        <a:alpha val="8000"/>
                      </a:srgbClr>
                    </a:solidFill>
                  </a:tcPr>
                </a:tc>
                <a:extLst>
                  <a:ext uri="{0D108BD9-81ED-4DB2-BD59-A6C34878D82A}">
                    <a16:rowId val="6"/>
                  </a:ext>
                </a:extLst>
              </a:tr>
            </a:tbl>
          </a:graphicData>
        </a:graphic>
      </p:graphicFrame>
      <p:sp>
        <p:nvSpPr>
          <p:cNvPr id="22" name=""/>
          <p:cNvSpPr/>
          <p:nvPr/>
        </p:nvSpPr>
        <p:spPr>
          <a:xfrm rot="0" flipH="0" flipV="0">
            <a:off x="571500" y="5124450"/>
            <a:ext cx="11049000" cy="800100"/>
          </a:xfrm>
          <a:prstGeom prst="roundRect">
            <a:avLst>
              <a:gd name="adj" fmla="val 14286"/>
            </a:avLst>
          </a:prstGeom>
          <a:solidFill>
            <a:srgbClr val="00E5FF">
              <a:alpha val="5000"/>
            </a:srgbClr>
          </a:solidFill>
          <a:ln w="12700">
            <a:solidFill>
              <a:srgbClr val="00E5FF">
                <a:alpha val="28000"/>
              </a:srgbClr>
            </a:solidFill>
            <a:prstDash val="solid"/>
          </a:ln>
        </p:spPr>
        <p:txBody>
          <a:bodyPr/>
          <a:p/>
        </p:txBody>
      </p:sp>
      <p:pic>
        <p:nvPicPr>
          <p:cNvPr id="23" name=""/>
          <p:cNvPicPr>
            <a:picLocks noChangeAspect="1"/>
          </p:cNvPicPr>
          <p:nvPr/>
        </p:nvPicPr>
        <p:blipFill>
          <a:blip r:embed="rId1">
            <a:extLst>
              <a:ext uri="{96DAC541-7B7A-43D3-8B79-37D633B846F1}">
                <asvg:svgBlip r:embed="rId1"/>
              </a:ext>
            </a:extLst>
          </a:blip>
          <a:stretch>
            <a:fillRect/>
          </a:stretch>
        </p:blipFill>
        <p:spPr>
          <a:xfrm rot="0" flipH="0" flipV="0">
            <a:off x="762000" y="5400675"/>
            <a:ext cx="247650" cy="247650"/>
          </a:xfrm>
          <a:prstGeom prst="rect">
            <a:avLst/>
          </a:prstGeom>
          <a:ln/>
        </p:spPr>
      </p:pic>
      <p:sp>
        <p:nvSpPr>
          <p:cNvPr id="24" name="" descr="{&quot;isTemplate&quot;:true,&quot;type&quot;:&quot;text&quot;}"/>
          <p:cNvSpPr txBox="1"/>
          <p:nvPr/>
        </p:nvSpPr>
        <p:spPr>
          <a:xfrm rot="0" flipH="0" flipV="0">
            <a:off x="1143000" y="5257800"/>
            <a:ext cx="10287000" cy="533400"/>
          </a:xfrm>
          <a:prstGeom prst="rect"/>
        </p:spPr>
        <p:txBody>
          <a:bodyPr wrap="square" lIns="0" tIns="0" rIns="0" bIns="0">
            <a:normAutofit/>
          </a:bodyPr>
          <a:p>
            <a:pPr>
              <a:lnSpc>
                <a:spcPct val="160000"/>
              </a:lnSpc>
            </a:pPr>
            <a:r>
              <a:rPr lang="en-US" sz="1088" b="1">
                <a:solidFill>
                  <a:srgbClr val="00E5FF"/>
                </a:solidFill>
                <a:latin typeface="Microsoft YaHei"/>
                <a:ea typeface="Microsoft YaHei"/>
              </a:rPr>
              <a:t xml:space="preserve">APP </a:t>
            </a:r>
            <a:r>
              <a:rPr lang="zh-CN" sz="1088" b="1">
                <a:solidFill>
                  <a:srgbClr val="00E5FF"/>
                </a:solidFill>
                <a:latin typeface="Microsoft YaHei"/>
                <a:ea typeface="Microsoft YaHei"/>
              </a:rPr>
              <a:t>已内置取景框姿势示范图</a:t>
            </a:r>
            <a:r>
              <a:rPr lang="zh-CN" sz="1088">
                <a:solidFill>
                  <a:srgbClr val="E8EEF7">
                    <a:alpha val="75000"/>
                  </a:srgbClr>
                </a:solidFill>
                <a:latin typeface="Microsoft YaHei"/>
                <a:ea typeface="Microsoft YaHei"/>
              </a:rPr>
              <a:t>（每个部位对应一张人形</a:t>
            </a:r>
            <a:r>
              <a:rPr lang="en-US" sz="1088">
                <a:solidFill>
                  <a:srgbClr val="E8EEF7">
                    <a:alpha val="75000"/>
                  </a:srgbClr>
                </a:solidFill>
                <a:latin typeface="Microsoft YaHei"/>
                <a:ea typeface="Microsoft YaHei"/>
              </a:rPr>
              <a:t xml:space="preserve"> / </a:t>
            </a:r>
            <a:r>
              <a:rPr lang="zh-CN" sz="1088">
                <a:solidFill>
                  <a:srgbClr val="E8EEF7">
                    <a:alpha val="75000"/>
                  </a:srgbClr>
                </a:solidFill>
                <a:latin typeface="Microsoft YaHei"/>
                <a:ea typeface="Microsoft YaHei"/>
              </a:rPr>
              <a:t>侧脸</a:t>
            </a:r>
            <a:r>
              <a:rPr lang="en-US" sz="1088">
                <a:solidFill>
                  <a:srgbClr val="E8EEF7">
                    <a:alpha val="75000"/>
                  </a:srgbClr>
                </a:solidFill>
                <a:latin typeface="Microsoft YaHei"/>
                <a:ea typeface="Microsoft YaHei"/>
              </a:rPr>
              <a:t xml:space="preserve"> / </a:t>
            </a:r>
            <a:r>
              <a:rPr lang="zh-CN" sz="1088">
                <a:solidFill>
                  <a:srgbClr val="E8EEF7">
                    <a:alpha val="75000"/>
                  </a:srgbClr>
                </a:solidFill>
                <a:latin typeface="Microsoft YaHei"/>
                <a:ea typeface="Microsoft YaHei"/>
              </a:rPr>
              <a:t>局部示意，取景框底部「示意」按钮可隐藏）。指导创作者时直接让对方「照着框里的姿势摆」，不要在电话里描述姿势。</a:t>
            </a:r>
            <a:endParaRPr/>
          </a:p>
        </p:txBody>
      </p:sp>
      <p:pic>
        <p:nvPicPr>
          <p:cNvPr id="25" name=""/>
          <p:cNvPicPr>
            <a:picLocks noChangeAspect="1"/>
          </p:cNvPicPr>
          <p:nvPr/>
        </p:nvPicPr>
        <p:blipFill>
          <a:blip r:embed="rId2"/>
          <a:srcRect l="3999" t="0" r="3999" b="0"/>
          <a:stretch>
            <a:fillRect/>
          </a:stretch>
        </p:blipFill>
        <p:spPr>
          <a:xfrm rot="0" flipH="0" flipV="0">
            <a:off x="10991850" y="133350"/>
            <a:ext cx="876300" cy="952500"/>
          </a:xfrm>
          <a:prstGeom prst="rect">
            <a:avLst/>
          </a:prstGeom>
          <a:ln/>
        </p:spPr>
      </p:pic>
      <p:sp>
        <p:nvSpPr>
          <p:cNvPr id="26" name=""/>
          <p:cNvSpPr/>
          <p:nvPr/>
        </p:nvSpPr>
        <p:spPr>
          <a:xfrm rot="0" flipH="0" flipV="0">
            <a:off x="0" y="6286500"/>
            <a:ext cx="12192000" cy="571500"/>
          </a:xfrm>
          <a:custGeom>
            <a:pathLst>
              <a:path w="1280" h="60">
                <a:moveTo>
                  <a:pt x="0" y="0"/>
                </a:moveTo>
                <a:lnTo>
                  <a:pt x="1280" y="0"/>
                </a:lnTo>
                <a:lnTo>
                  <a:pt x="1280" y="1"/>
                </a:lnTo>
                <a:lnTo>
                  <a:pt x="0" y="1"/>
                </a:lnTo>
                <a:close/>
              </a:path>
            </a:pathLst>
          </a:custGeom>
          <a:solidFill>
            <a:srgbClr val="00E5FF">
              <a:alpha val="14000"/>
            </a:srgbClr>
          </a:solidFill>
          <a:ln/>
        </p:spPr>
        <p:txBody>
          <a:bodyPr/>
          <a:p/>
        </p:txBody>
      </p:sp>
      <p:sp>
        <p:nvSpPr>
          <p:cNvPr id="27" name="" descr="{&quot;isTemplate&quot;:true,&quot;type&quot;:&quot;text&quot;}"/>
          <p:cNvSpPr txBox="1"/>
          <p:nvPr/>
        </p:nvSpPr>
        <p:spPr>
          <a:xfrm rot="0" flipH="0" flipV="0">
            <a:off x="571500" y="6515100"/>
            <a:ext cx="2257425" cy="133350"/>
          </a:xfrm>
          <a:prstGeom prst="rect"/>
        </p:spPr>
        <p:txBody>
          <a:bodyPr wrap="none" lIns="0" tIns="0" rIns="0" bIns="0"/>
          <a:p>
            <a:pPr>
              <a:lnSpc>
                <a:spcPct val="100000"/>
              </a:lnSpc>
            </a:pPr>
            <a:r>
              <a:rPr lang="en-US" sz="825" spc="75">
                <a:solidFill>
                  <a:srgbClr val="E8EEF7">
                    <a:alpha val="40000"/>
                  </a:srgbClr>
                </a:solidFill>
                <a:latin typeface="Consolas"/>
                <a:ea typeface="Consolas"/>
              </a:rPr>
              <a:t xml:space="preserve">MMB PORTRAITMART · </a:t>
            </a:r>
            <a:r>
              <a:rPr lang="zh-CN" sz="825" spc="75">
                <a:solidFill>
                  <a:srgbClr val="E8EEF7">
                    <a:alpha val="40000"/>
                  </a:srgbClr>
                </a:solidFill>
                <a:latin typeface="Consolas"/>
                <a:ea typeface="Consolas"/>
              </a:rPr>
              <a:t>内部文件</a:t>
            </a:r>
            <a:r>
              <a:rPr lang="en-US" sz="825" spc="75">
                <a:solidFill>
                  <a:srgbClr val="E8EEF7">
                    <a:alpha val="40000"/>
                  </a:srgbClr>
                </a:solidFill>
                <a:latin typeface="Consolas"/>
                <a:ea typeface="Consolas"/>
              </a:rPr>
              <a:t xml:space="preserve"> </a:t>
            </a:r>
            <a:r>
              <a:rPr lang="zh-CN" sz="825" spc="75">
                <a:solidFill>
                  <a:srgbClr val="E8EEF7">
                    <a:alpha val="40000"/>
                  </a:srgbClr>
                </a:solidFill>
                <a:latin typeface="Consolas"/>
                <a:ea typeface="Consolas"/>
              </a:rPr>
              <a:t>禁止外传</a:t>
            </a:r>
            <a:endParaRPr/>
          </a:p>
        </p:txBody>
      </p:sp>
      <p:sp>
        <p:nvSpPr>
          <p:cNvPr id="28" name="" descr="{&quot;isTemplate&quot;:true,&quot;type&quot;:&quot;text&quot;}"/>
          <p:cNvSpPr txBox="1"/>
          <p:nvPr/>
        </p:nvSpPr>
        <p:spPr>
          <a:xfrm rot="0" flipH="0" flipV="0">
            <a:off x="11210925" y="6515100"/>
            <a:ext cx="409575" cy="133350"/>
          </a:xfrm>
          <a:prstGeom prst="rect"/>
        </p:spPr>
        <p:txBody>
          <a:bodyPr wrap="none" lIns="0" tIns="0" rIns="0" bIns="0"/>
          <a:p>
            <a:pPr>
              <a:lnSpc>
                <a:spcPct val="100000"/>
              </a:lnSpc>
            </a:pPr>
            <a:r>
              <a:rPr lang="en-US" sz="825">
                <a:solidFill>
                  <a:srgbClr val="E8EEF7">
                    <a:alpha val="40000"/>
                  </a:srgbClr>
                </a:solidFill>
                <a:latin typeface="Consolas"/>
                <a:ea typeface="Consolas"/>
              </a:rPr>
              <a:t>10 / 32</a:t>
            </a:r>
            <a:endParaRPr/>
          </a:p>
        </p:txBody>
      </p:sp>
    </p:spTree>
  </p:cSld>
</p:sld>
</file>

<file path=ppt/slides/slide11.xml><?xml version="1.0" encoding="utf-8"?>
<p:sld xmlns:p="http://schemas.openxmlformats.org/presentationml/2006/main" xmlns:a="http://schemas.openxmlformats.org/drawingml/2006/main" xmlns:asvg="http://schemas.microsoft.com/office/drawing/2016/SVG/main" xmlns:r="http://schemas.openxmlformats.org/officeDocument/2006/relationships" xmlns:mc="http://schemas.openxmlformats.org/markup-compatibility/2006" mc:Ignorable="asvg">
  <p:cSld>
    <p:spTree>
      <p:nvGrpSpPr>
        <p:cNvPr id="29" name="" descr="&lt;Slide style={{ width: 1280, height: 720, background: '#0A1220', position: 'relative', overflow: 'hidden', fontFamily: &quot;'Microsoft YaHei', 'PingFang SC', sans-serif&quot; }}&gt;&#13;&#10;  &lt;Box style={{ position: 'absolute', top: 0, left: 0, right: 0, height: 120, padding: '26px 60px 0' }}&gt;&#13;&#10;    &lt;Text style={{ fontFamily: 'Consolas, monospace', fontSize: 12, letterSpacing: 2, color: '#FF2D78' }}&gt;LESSON 03 · 采集与质检&lt;/Text&gt;&#13;&#10;    &lt;Text style={{ fontSize: 34, fontWeight: 'bold', color: '#E8EEF7', marginTop: 6 }}&gt;质检五关与 A / B 级判定&lt;/Text&gt;&#13;&#10;    &lt;Box style={{ position: 'absolute', left: 60, right: 60, bottom: 0, height: 1, background: 'linear-gradient(90deg, rgba(0,229,255,0.5), rgba(0,229,255,0))' }} /&gt;&#13;&#10;  &lt;/Box&gt;&#13;&#10;  &lt;Box style={{ position: 'absolute', top: 120, left: 60, width: 1160, height: 540, flexDirection: 'row', gap: 36 }}&gt;&#13;&#10;    &lt;svg width={700} height={520} viewBox='0 0 700 520' style={{ marginTop: 10 }}&gt;&#13;&#10;      &lt;rect x='10' y='210' width='120' height='80' rx='10' fill='rgba(0,229,255,0.05)' stroke='#00E5FF' strokeWidth='1.3' /&gt;&#13;&#10;      &lt;text x='70' y='244' textAnchor='middle' fill='#E8EEF7' fontSize='14' fontWeight='bold' fontFamily='Microsoft YaHei'&gt;17 项素材&lt;/text&gt;&#13;&#10;      &lt;text x='70' y='268' textAnchor='middle' fill='rgba(232,238,247,0.55)' fontSize='11' fontFamily='Microsoft YaHei'&gt;创作者提交&lt;/text&gt;&#13;&#10;      &lt;g stroke='rgba(232,238,247,0.45)' strokeWidth='1.4' fill='none'&gt;&#13;&#10;        &lt;line x1='130' y1='250' x2='158' y2='250' /&gt;&#13;&#10;        &lt;line x1='158' y1='62' x2='158' y2='438' /&gt;&#13;&#10;        &lt;line x1='158' y1='62' x2='184' y2='62' /&gt;&lt;line x1='158' y1='150' x2='184' y2='150' /&gt;&lt;line x1='158' y1='250' x2='184' y2='250' /&gt;&lt;line x1='158' y1='350' x2='184' y2='350' /&gt;&lt;line x1='158' y1='438' x2='184' y2='438' /&gt;&#13;&#10;      &lt;/g&gt;&#13;&#10;      &lt;g fontFamily='Microsoft YaHei'&gt;&#13;&#10;        &lt;rect x='190' y='40' width='210' height='44' rx='8' fill='rgba(0,229,255,0.05)' stroke='#00E5FF' strokeWidth='1.2' /&gt;&lt;text x='295' y='68' textAnchor='middle' fill='#E8EEF7' fontSize='15' fontWeight='bold'&gt;① 模糊度&lt;/text&gt;&#13;&#10;        &lt;rect x='190' y='128' width='210' height='44' rx='8' fill='rgba(0,229,255,0.05)' stroke='#00E5FF' strokeWidth='1.2' /&gt;&lt;text x='295' y='156' textAnchor='middle' fill='#E8EEF7' fontSize='15' fontWeight='bold'&gt;② 曝光&lt;/text&gt;&#13;&#10;        &lt;rect x='190' y='228' width='210' height='44' rx='8' fill='rgba(0,229,255,0.05)' stroke='#00E5FF' strokeWidth='1.2' /&gt;&lt;text x='295' y='256' textAnchor='middle' fill='#E8EEF7' fontSize='15' fontWeight='bold'&gt;③ 遮挡&lt;/text&gt;&#13;&#10;        &lt;rect x='190' y='328' width='210' height='44' rx='8' fill='rgba(0,229,255,0.05)' stroke='#00E5FF' strokeWidth='1.2' /&gt;&lt;text x='295' y='356' textAnchor='middle' fill='#E8EEF7' fontSize='15' fontWeight='bold'&gt;④ 人脸框&lt;/text&gt;&#13;&#10;        &lt;rect x='190' y='416' width='210' height='44' rx='8' fill='rgba(255,45,120,0.08)' stroke='#FF2D78' strokeWidth='1.4' /&gt;&lt;text x='295' y='444' textAnchor='middle' fill='#E8EEF7' fontSize='15' fontWeight='bold'&gt;⑤ AI 换脸检测&lt;/text&gt;&#13;&#10;      &lt;/g&gt;&#13;&#10;      &lt;g stroke='rgba(232,238,247,0.45)' strokeWidth='1.4' fill='none'&gt;&#13;&#10;        &lt;line x1='400' y1='62' x2='438' y2='62' /&gt;&lt;line x1='400' y1='150' x2='438' y2='150' /&gt;&lt;line x1='400' y1='250' x2='438' y2='250' /&gt;&lt;line x1='400' y1='350' x2='438' y2='350' /&gt;&lt;line x1='400' y1='438' x2='438' y2='438' /&gt;&#13;&#10;        &lt;line x1='438' y1='62' x2='438' y2='438' /&gt;&lt;line x1='438' y1='250' x2='452' y2='250' /&gt;&#13;&#10;      &lt;/g&gt;&#13;&#10;      &lt;polygon points='510,196 596,250 510,304 424,250' fill='rgba(0,229,255,0.06)' stroke='#00E5FF' strokeWidth='1.4' /&gt;&#13;&#10;      &lt;text x='510' y='246' textAnchor='middle' fill='#E8EEF7' fontSize='16' fontWeight='bold' fontFamily='Microsoft YaHei'&gt;判定&lt;/text&gt;&#13;&#10;      &lt;text x='510' y='270' textAnchor='middle' fill='rgba(232,238,247,0.55)' fontSize='11' fontFamily='Microsoft YaHei'&gt;五关结果&lt;/text&gt;&#13;&#10;      &lt;g stroke='none' fill='none'&gt;&#13;&#10;        &lt;path d='M596 250 L624 250 L624 200 L648 200' stroke='#00E5FF' strokeWidth='1.8' /&gt;&#13;&#10;        &lt;path d='M596 250 L624 250 L624 300 L648 300' stroke='#FF2D78' strokeWidth='1.8' /&gt;&#13;&#10;      &lt;/g&gt;&#13;&#10;      &lt;polygon points='646,195 652,200 646,205' fill='#00E5FF' /&gt;&lt;polygon points='646,295 652,300 646,305' fill='#FF2D78' /&gt;&#13;&#10;      &lt;rect x='654' y='170' width='40' height='60' rx='0' fill='none' /&gt;&#13;&#10;      &lt;text x='652' y='180' fill='#00E5FF' fontSize='14' fontWeight='bold' fontFamily='Microsoft YaHei'&gt;A 级&lt;/text&gt;&#13;&#10;      &lt;text x='652' y='200' fill='rgba(232,238,247,0.55)' fontSize='10.5' fontFamily='Microsoft YaHei'&gt;17 项全齐&lt;/text&gt;&#13;&#10;      &lt;text x='652' y='216' fill='rgba(232,238,247,0.55)' fontSize='10.5' fontFamily='Microsoft YaHei'&gt;精品池&lt;/text&gt;&#13;&#10;      &lt;text x='652' y='290' fill='#FF2D78' fontSize='14' fontWeight='bold' fontFamily='Microsoft YaHei'&gt;B 级&lt;/text&gt;&#13;&#10;      &lt;text x='652' y='310' fill='rgba(232,238,247,0.55)' fontSize='10.5' fontFamily='Microsoft YaHei'&gt;缺项 / 不达标&lt;/text&gt;&#13;&#10;      &lt;text x='652' y='326' fill='rgba(232,238,247,0.55)' fontSize='10.5' fontFamily='Microsoft YaHei'&gt;限制曝光&lt;/text&gt;&#13;&#10;    &lt;/svg&gt;&#13;&#10;    &lt;Box style={{ flex: 1, flexDirection: 'column', justifyContent: 'center', gap: 20 }}&gt;&#13;&#10;      &lt;Box style={{ background: 'rgba(0,229,255,0.05)', border: '1px solid rgba(0,229,255,0.28)', borderRadius: 12, padding: '18px 22px' }}&gt;&#13;&#10;        &lt;Text style={{ fontSize: 17, fontWeight: 'bold', color: '#00E5FF' }}&gt;A 级 · 精品池&lt;/Text&gt;&#13;&#10;        &lt;Text style={{ fontSize: 14, color: 'rgba(232,238,247,0.68)', lineHeight: 1.65, marginTop: 8 }}&gt;17 项全齐 + 五关通过。享受更高曝光与优先推荐。&lt;/Text&gt;&#13;&#10;      &lt;/Box&gt;&#13;&#10;      &lt;Box style={{ background: 'rgba(255,45,120,0.07)', border: '1px solid rgba(255,45,120,0.45)', borderRadius: 12, padding: '18px 22px' }}&gt;&#13;&#10;        &lt;Text style={{ fontSize: 17, fontWeight: 'bold', color: '#FF2D78' }}&gt;B 级 · 限制曝光&lt;/Text&gt;&#13;&#10;        &lt;Text style={{ fontSize: 14, color: 'rgba(232,238,247,0.68)', lineHeight: 1.65, marginTop: 8 }}&gt;存在缺项或单项不达标。可上架但曝光受限，系统会提示补拍。&lt;/Text&gt;&#13;&#10;      &lt;/Box&gt;&#13;&#10;      &lt;Box style={{ borderLeft: '3px solid #FF2D78', paddingLeft: 16 }}&gt;&#13;&#10;        &lt;Text style={{ fontSize: 14.5, color: 'rgba(232,238,247,0.75)', lineHeight: 1.7 }}&gt;&lt;span style={{ color: '#FF2D78', fontWeight: 'bold' }}&gt;硬规则：&lt;/span&gt;缺项不拦路（降 B 级），但 ⑤ AI 换脸检测异常必须退回重采 —— 这是安全底线，没有商量空间。&lt;/Text&gt;&#13;&#10;      &lt;/Box&gt;&#13;&#10;    &lt;/Box&gt;&#13;&#10;  &lt;/Box&gt;&#13;&#10;  &lt;Image src=&quot;assets/bear_ch3.png&quot; style={{ position: 'absolute', right: 34, top: 14, width: 92, height: 100, objectFit: 'contain' }} /&gt;&#13;&#10;  &lt;Box style={{ position: 'absolute', left: 0, right: 0, bottom: 0, height: 60, padding: '0 60px', flexDirection: 'row', justifyContent: 'space-between', alignItems: 'center', borderTop: '1px solid rgba(0,229,255,0.14)' }}&gt;&#13;&#10;    &lt;Text style={{ fontFamily: 'Consolas, monospace', fontSize: 11, letterSpacing: 1, color: 'rgba(232,238,247,0.4)' }}&gt;MMB PORTRAITMART · 内部文件 禁止外传&lt;/Text&gt;&#13;&#10;    &lt;Text style={{ fontFamily: 'Consolas, monospace', fontSize: 11, color: 'rgba(232,238,247,0.4)' }}&gt;11 / 32&lt;/Text&gt;&#13;&#10;  &lt;/Box&gt;&#13;&#10;&lt;/Slide&gt;&#13;&#10;"/>
        <p:cNvGrpSpPr/>
        <p:nvPr/>
      </p:nvGrpSpPr>
      <p:grpSpPr>
        <a:xfrm>
          <a:off x="0" y="0"/>
          <a:ext cx="0" cy="0"/>
          <a:chOff x="0" y="0"/>
          <a:chExt cx="0" cy="0"/>
        </a:xfrm>
      </p:grpSpPr>
      <p:sp>
        <p:nvSpPr>
          <p:cNvPr id="30" name=""/>
          <p:cNvSpPr/>
          <p:nvPr/>
        </p:nvSpPr>
        <p:spPr>
          <a:xfrm rot="0" flipH="0" flipV="0">
            <a:off x="0" y="0"/>
            <a:ext cx="12192000" cy="6858000"/>
          </a:xfrm>
          <a:prstGeom prst="rect">
            <a:avLst/>
          </a:prstGeom>
          <a:solidFill>
            <a:srgbClr val="0A1220"/>
          </a:solidFill>
          <a:ln/>
        </p:spPr>
        <p:txBody>
          <a:bodyPr/>
          <a:p/>
        </p:txBody>
      </p:sp>
      <p:sp>
        <p:nvSpPr>
          <p:cNvPr id="31" name="" descr="{&quot;isTemplate&quot;:true,&quot;type&quot;:&quot;text&quot;}"/>
          <p:cNvSpPr txBox="1"/>
          <p:nvPr/>
        </p:nvSpPr>
        <p:spPr>
          <a:xfrm rot="0" flipH="0" flipV="0">
            <a:off x="571500" y="247650"/>
            <a:ext cx="11049000" cy="142875"/>
          </a:xfrm>
          <a:prstGeom prst="rect"/>
        </p:spPr>
        <p:txBody>
          <a:bodyPr wrap="none" lIns="0" tIns="0" rIns="0" bIns="0"/>
          <a:p>
            <a:pPr>
              <a:lnSpc>
                <a:spcPct val="100000"/>
              </a:lnSpc>
            </a:pPr>
            <a:r>
              <a:rPr lang="en-US" sz="900" spc="150">
                <a:solidFill>
                  <a:srgbClr val="FF2D78"/>
                </a:solidFill>
                <a:latin typeface="Consolas"/>
                <a:ea typeface="Consolas"/>
              </a:rPr>
              <a:t xml:space="preserve">LESSON 03 · </a:t>
            </a:r>
            <a:r>
              <a:rPr lang="zh-CN" sz="900" spc="150">
                <a:solidFill>
                  <a:srgbClr val="FF2D78"/>
                </a:solidFill>
                <a:latin typeface="Consolas"/>
                <a:ea typeface="Consolas"/>
              </a:rPr>
              <a:t>采集与质检</a:t>
            </a:r>
            <a:endParaRPr/>
          </a:p>
        </p:txBody>
      </p:sp>
      <p:sp>
        <p:nvSpPr>
          <p:cNvPr id="32" name="" descr="{&quot;isTemplate&quot;:true,&quot;type&quot;:&quot;text&quot;}"/>
          <p:cNvSpPr txBox="1"/>
          <p:nvPr/>
        </p:nvSpPr>
        <p:spPr>
          <a:xfrm rot="0" flipH="0" flipV="0">
            <a:off x="571500" y="447675"/>
            <a:ext cx="11049000" cy="390525"/>
          </a:xfrm>
          <a:prstGeom prst="rect"/>
        </p:spPr>
        <p:txBody>
          <a:bodyPr wrap="none" lIns="0" tIns="0" rIns="0" bIns="0"/>
          <a:p>
            <a:pPr>
              <a:lnSpc>
                <a:spcPct val="100000"/>
              </a:lnSpc>
            </a:pPr>
            <a:r>
              <a:rPr lang="zh-CN" sz="2550" b="1">
                <a:solidFill>
                  <a:srgbClr val="E8EEF7"/>
                </a:solidFill>
                <a:latin typeface="Microsoft YaHei"/>
                <a:ea typeface="Microsoft YaHei"/>
              </a:rPr>
              <a:t>质检五关与</a:t>
            </a:r>
            <a:r>
              <a:rPr lang="en-US" sz="2550" b="1">
                <a:solidFill>
                  <a:srgbClr val="E8EEF7"/>
                </a:solidFill>
                <a:latin typeface="Microsoft YaHei"/>
                <a:ea typeface="Microsoft YaHei"/>
              </a:rPr>
              <a:t xml:space="preserve"> A / B </a:t>
            </a:r>
            <a:r>
              <a:rPr lang="zh-CN" sz="2550" b="1">
                <a:solidFill>
                  <a:srgbClr val="E8EEF7"/>
                </a:solidFill>
                <a:latin typeface="Microsoft YaHei"/>
                <a:ea typeface="Microsoft YaHei"/>
              </a:rPr>
              <a:t>级判定</a:t>
            </a:r>
            <a:endParaRPr/>
          </a:p>
        </p:txBody>
      </p:sp>
      <p:sp>
        <p:nvSpPr>
          <p:cNvPr id="33" name=""/>
          <p:cNvSpPr/>
          <p:nvPr/>
        </p:nvSpPr>
        <p:spPr>
          <a:xfrm rot="0" flipH="0" flipV="0">
            <a:off x="571500" y="1133475"/>
            <a:ext cx="11049000" cy="9525"/>
          </a:xfrm>
          <a:prstGeom prst="rect">
            <a:avLst/>
          </a:prstGeom>
          <a:gradFill>
            <a:gsLst>
              <a:gs pos="0">
                <a:srgbClr val="00E5FF">
                  <a:alpha val="50000"/>
                </a:srgbClr>
              </a:gs>
              <a:gs pos="100000">
                <a:srgbClr val="00E5FF">
                  <a:alpha val="0"/>
                </a:srgbClr>
              </a:gs>
            </a:gsLst>
            <a:lin ang="0" scaled="1"/>
          </a:gradFill>
          <a:ln/>
        </p:spPr>
        <p:txBody>
          <a:bodyPr/>
          <a:p/>
        </p:txBody>
      </p:sp>
      <p:pic>
        <p:nvPicPr>
          <p:cNvPr id="34" name=""/>
          <p:cNvPicPr>
            <a:picLocks noChangeAspect="1"/>
          </p:cNvPicPr>
          <p:nvPr/>
        </p:nvPicPr>
        <p:blipFill>
          <a:blip r:embed="rId1">
            <a:extLst>
              <a:ext uri="{96DAC541-7B7A-43D3-8B79-37D633B846F1}">
                <asvg:svgBlip r:embed="rId1"/>
              </a:ext>
            </a:extLst>
          </a:blip>
          <a:stretch>
            <a:fillRect/>
          </a:stretch>
        </p:blipFill>
        <p:spPr>
          <a:xfrm rot="0" flipH="0" flipV="0">
            <a:off x="571500" y="1238250"/>
            <a:ext cx="6667500" cy="4953000"/>
          </a:xfrm>
          <a:prstGeom prst="rect">
            <a:avLst/>
          </a:prstGeom>
          <a:ln/>
        </p:spPr>
      </p:pic>
      <p:sp>
        <p:nvSpPr>
          <p:cNvPr id="35" name=""/>
          <p:cNvSpPr/>
          <p:nvPr/>
        </p:nvSpPr>
        <p:spPr>
          <a:xfrm rot="0" flipH="0" flipV="0">
            <a:off x="7581900" y="2219325"/>
            <a:ext cx="4038600" cy="885825"/>
          </a:xfrm>
          <a:prstGeom prst="roundRect">
            <a:avLst>
              <a:gd name="adj" fmla="val 12903"/>
            </a:avLst>
          </a:prstGeom>
          <a:solidFill>
            <a:srgbClr val="00E5FF">
              <a:alpha val="5000"/>
            </a:srgbClr>
          </a:solidFill>
          <a:ln w="12700">
            <a:solidFill>
              <a:srgbClr val="00E5FF">
                <a:alpha val="28000"/>
              </a:srgbClr>
            </a:solidFill>
            <a:prstDash val="solid"/>
          </a:ln>
        </p:spPr>
        <p:txBody>
          <a:bodyPr/>
          <a:p/>
        </p:txBody>
      </p:sp>
      <p:sp>
        <p:nvSpPr>
          <p:cNvPr id="36" name="" descr="{&quot;isTemplate&quot;:true,&quot;type&quot;:&quot;text&quot;}"/>
          <p:cNvSpPr txBox="1"/>
          <p:nvPr/>
        </p:nvSpPr>
        <p:spPr>
          <a:xfrm rot="0" flipH="0" flipV="0">
            <a:off x="7791450" y="2390775"/>
            <a:ext cx="3619500" cy="200025"/>
          </a:xfrm>
          <a:prstGeom prst="rect"/>
        </p:spPr>
        <p:txBody>
          <a:bodyPr wrap="none" lIns="0" tIns="0" rIns="0" bIns="0"/>
          <a:p>
            <a:pPr>
              <a:lnSpc>
                <a:spcPct val="100000"/>
              </a:lnSpc>
            </a:pPr>
            <a:r>
              <a:rPr lang="en-US" sz="1275" b="1">
                <a:solidFill>
                  <a:srgbClr val="00E5FF"/>
                </a:solidFill>
                <a:latin typeface="Microsoft YaHei"/>
                <a:ea typeface="Microsoft YaHei"/>
              </a:rPr>
              <a:t xml:space="preserve">A </a:t>
            </a:r>
            <a:r>
              <a:rPr lang="zh-CN" sz="1275" b="1">
                <a:solidFill>
                  <a:srgbClr val="00E5FF"/>
                </a:solidFill>
                <a:latin typeface="Microsoft YaHei"/>
                <a:ea typeface="Microsoft YaHei"/>
              </a:rPr>
              <a:t>级</a:t>
            </a:r>
            <a:r>
              <a:rPr lang="en-US" sz="1275" b="1">
                <a:solidFill>
                  <a:srgbClr val="00E5FF"/>
                </a:solidFill>
                <a:latin typeface="Microsoft YaHei"/>
                <a:ea typeface="Microsoft YaHei"/>
              </a:rPr>
              <a:t xml:space="preserve"> · </a:t>
            </a:r>
            <a:r>
              <a:rPr lang="zh-CN" sz="1275" b="1">
                <a:solidFill>
                  <a:srgbClr val="00E5FF"/>
                </a:solidFill>
                <a:latin typeface="Microsoft YaHei"/>
                <a:ea typeface="Microsoft YaHei"/>
              </a:rPr>
              <a:t>精品池</a:t>
            </a:r>
            <a:endParaRPr/>
          </a:p>
        </p:txBody>
      </p:sp>
      <p:sp>
        <p:nvSpPr>
          <p:cNvPr id="37" name="" descr="{&quot;isTemplate&quot;:true,&quot;type&quot;:&quot;text&quot;}"/>
          <p:cNvSpPr txBox="1"/>
          <p:nvPr/>
        </p:nvSpPr>
        <p:spPr>
          <a:xfrm rot="0" flipH="0" flipV="0">
            <a:off x="7791450" y="2667000"/>
            <a:ext cx="3619500" cy="266700"/>
          </a:xfrm>
          <a:prstGeom prst="rect"/>
        </p:spPr>
        <p:txBody>
          <a:bodyPr wrap="none" lIns="0" tIns="0" rIns="0" bIns="0"/>
          <a:p>
            <a:pPr>
              <a:lnSpc>
                <a:spcPct val="165000"/>
              </a:lnSpc>
            </a:pPr>
            <a:r>
              <a:rPr lang="en-US" sz="1050">
                <a:solidFill>
                  <a:srgbClr val="E8EEF7">
                    <a:alpha val="68000"/>
                  </a:srgbClr>
                </a:solidFill>
                <a:latin typeface="Microsoft YaHei"/>
                <a:ea typeface="Microsoft YaHei"/>
              </a:rPr>
              <a:t xml:space="preserve">17 </a:t>
            </a:r>
            <a:r>
              <a:rPr lang="zh-CN" sz="1050">
                <a:solidFill>
                  <a:srgbClr val="E8EEF7">
                    <a:alpha val="68000"/>
                  </a:srgbClr>
                </a:solidFill>
                <a:latin typeface="Microsoft YaHei"/>
                <a:ea typeface="Microsoft YaHei"/>
              </a:rPr>
              <a:t>项全齐</a:t>
            </a:r>
            <a:r>
              <a:rPr lang="en-US" sz="1050">
                <a:solidFill>
                  <a:srgbClr val="E8EEF7">
                    <a:alpha val="68000"/>
                  </a:srgbClr>
                </a:solidFill>
                <a:latin typeface="Microsoft YaHei"/>
                <a:ea typeface="Microsoft YaHei"/>
              </a:rPr>
              <a:t xml:space="preserve"> + </a:t>
            </a:r>
            <a:r>
              <a:rPr lang="zh-CN" sz="1050">
                <a:solidFill>
                  <a:srgbClr val="E8EEF7">
                    <a:alpha val="68000"/>
                  </a:srgbClr>
                </a:solidFill>
                <a:latin typeface="Microsoft YaHei"/>
                <a:ea typeface="Microsoft YaHei"/>
              </a:rPr>
              <a:t>五关通过。享受更高曝光与优先推荐。</a:t>
            </a:r>
            <a:endParaRPr/>
          </a:p>
        </p:txBody>
      </p:sp>
      <p:sp>
        <p:nvSpPr>
          <p:cNvPr id="38" name=""/>
          <p:cNvSpPr/>
          <p:nvPr/>
        </p:nvSpPr>
        <p:spPr>
          <a:xfrm rot="0" flipH="0" flipV="0">
            <a:off x="7581900" y="3295650"/>
            <a:ext cx="4038600" cy="1152525"/>
          </a:xfrm>
          <a:prstGeom prst="roundRect">
            <a:avLst>
              <a:gd name="adj" fmla="val 9917"/>
            </a:avLst>
          </a:prstGeom>
          <a:solidFill>
            <a:srgbClr val="FF2D78">
              <a:alpha val="7000"/>
            </a:srgbClr>
          </a:solidFill>
          <a:ln w="12700">
            <a:solidFill>
              <a:srgbClr val="FF2D78">
                <a:alpha val="45000"/>
              </a:srgbClr>
            </a:solidFill>
            <a:prstDash val="solid"/>
          </a:ln>
        </p:spPr>
        <p:txBody>
          <a:bodyPr/>
          <a:p/>
        </p:txBody>
      </p:sp>
      <p:sp>
        <p:nvSpPr>
          <p:cNvPr id="39" name="" descr="{&quot;isTemplate&quot;:true,&quot;type&quot;:&quot;text&quot;}"/>
          <p:cNvSpPr txBox="1"/>
          <p:nvPr/>
        </p:nvSpPr>
        <p:spPr>
          <a:xfrm rot="0" flipH="0" flipV="0">
            <a:off x="7791450" y="3467100"/>
            <a:ext cx="3619500" cy="200025"/>
          </a:xfrm>
          <a:prstGeom prst="rect"/>
        </p:spPr>
        <p:txBody>
          <a:bodyPr wrap="none" lIns="0" tIns="0" rIns="0" bIns="0"/>
          <a:p>
            <a:pPr>
              <a:lnSpc>
                <a:spcPct val="100000"/>
              </a:lnSpc>
            </a:pPr>
            <a:r>
              <a:rPr lang="en-US" sz="1275" b="1">
                <a:solidFill>
                  <a:srgbClr val="FF2D78"/>
                </a:solidFill>
                <a:latin typeface="Microsoft YaHei"/>
                <a:ea typeface="Microsoft YaHei"/>
              </a:rPr>
              <a:t xml:space="preserve">B </a:t>
            </a:r>
            <a:r>
              <a:rPr lang="zh-CN" sz="1275" b="1">
                <a:solidFill>
                  <a:srgbClr val="FF2D78"/>
                </a:solidFill>
                <a:latin typeface="Microsoft YaHei"/>
                <a:ea typeface="Microsoft YaHei"/>
              </a:rPr>
              <a:t>级</a:t>
            </a:r>
            <a:r>
              <a:rPr lang="en-US" sz="1275" b="1">
                <a:solidFill>
                  <a:srgbClr val="FF2D78"/>
                </a:solidFill>
                <a:latin typeface="Microsoft YaHei"/>
                <a:ea typeface="Microsoft YaHei"/>
              </a:rPr>
              <a:t xml:space="preserve"> · </a:t>
            </a:r>
            <a:r>
              <a:rPr lang="zh-CN" sz="1275" b="1">
                <a:solidFill>
                  <a:srgbClr val="FF2D78"/>
                </a:solidFill>
                <a:latin typeface="Microsoft YaHei"/>
                <a:ea typeface="Microsoft YaHei"/>
              </a:rPr>
              <a:t>限制曝光</a:t>
            </a:r>
            <a:endParaRPr/>
          </a:p>
        </p:txBody>
      </p:sp>
      <p:sp>
        <p:nvSpPr>
          <p:cNvPr id="40" name="" descr="{&quot;isTemplate&quot;:true,&quot;type&quot;:&quot;text&quot;}"/>
          <p:cNvSpPr txBox="1"/>
          <p:nvPr/>
        </p:nvSpPr>
        <p:spPr>
          <a:xfrm rot="0" flipH="0" flipV="0">
            <a:off x="7791450" y="3743325"/>
            <a:ext cx="3619500" cy="533400"/>
          </a:xfrm>
          <a:prstGeom prst="rect"/>
        </p:spPr>
        <p:txBody>
          <a:bodyPr wrap="square" lIns="0" tIns="0" rIns="0" bIns="0">
            <a:normAutofit/>
          </a:bodyPr>
          <a:p>
            <a:pPr>
              <a:lnSpc>
                <a:spcPct val="165000"/>
              </a:lnSpc>
            </a:pPr>
            <a:r>
              <a:rPr lang="zh-CN" sz="1050">
                <a:solidFill>
                  <a:srgbClr val="E8EEF7">
                    <a:alpha val="68000"/>
                  </a:srgbClr>
                </a:solidFill>
                <a:latin typeface="Microsoft YaHei"/>
                <a:ea typeface="Microsoft YaHei"/>
              </a:rPr>
              <a:t>存在缺项或单项不达标。可上架但曝光受限，系统会提示补拍。</a:t>
            </a:r>
            <a:endParaRPr/>
          </a:p>
        </p:txBody>
      </p:sp>
      <p:sp>
        <p:nvSpPr>
          <p:cNvPr id="41" name=""/>
          <p:cNvSpPr/>
          <p:nvPr/>
        </p:nvSpPr>
        <p:spPr>
          <a:xfrm rot="0" flipH="0" flipV="0">
            <a:off x="7581900" y="4638675"/>
            <a:ext cx="4067175" cy="571500"/>
          </a:xfrm>
          <a:custGeom>
            <a:pathLst>
              <a:path w="427" h="60">
                <a:moveTo>
                  <a:pt x="0" y="0"/>
                </a:moveTo>
                <a:lnTo>
                  <a:pt x="3" y="0"/>
                </a:lnTo>
                <a:lnTo>
                  <a:pt x="3" y="60"/>
                </a:lnTo>
                <a:lnTo>
                  <a:pt x="0" y="60"/>
                </a:lnTo>
                <a:close/>
              </a:path>
            </a:pathLst>
          </a:custGeom>
          <a:solidFill>
            <a:srgbClr val="FF2D78"/>
          </a:solidFill>
          <a:ln/>
        </p:spPr>
        <p:txBody>
          <a:bodyPr/>
          <a:p/>
        </p:txBody>
      </p:sp>
      <p:sp>
        <p:nvSpPr>
          <p:cNvPr id="42" name="" descr="{&quot;isTemplate&quot;:true,&quot;type&quot;:&quot;text&quot;}"/>
          <p:cNvSpPr txBox="1"/>
          <p:nvPr/>
        </p:nvSpPr>
        <p:spPr>
          <a:xfrm rot="0" flipH="0" flipV="0">
            <a:off x="7762875" y="4638675"/>
            <a:ext cx="3857625" cy="571500"/>
          </a:xfrm>
          <a:prstGeom prst="rect"/>
        </p:spPr>
        <p:txBody>
          <a:bodyPr wrap="square" lIns="0" tIns="0" rIns="0" bIns="0">
            <a:normAutofit/>
          </a:bodyPr>
          <a:p>
            <a:pPr>
              <a:lnSpc>
                <a:spcPct val="170000"/>
              </a:lnSpc>
            </a:pPr>
            <a:r>
              <a:rPr lang="zh-CN" sz="1088" b="1">
                <a:solidFill>
                  <a:srgbClr val="FF2D78"/>
                </a:solidFill>
                <a:latin typeface="Microsoft YaHei"/>
                <a:ea typeface="Microsoft YaHei"/>
              </a:rPr>
              <a:t>硬规则：</a:t>
            </a:r>
            <a:r>
              <a:rPr lang="zh-CN" sz="1088">
                <a:solidFill>
                  <a:srgbClr val="E8EEF7">
                    <a:alpha val="75000"/>
                  </a:srgbClr>
                </a:solidFill>
                <a:latin typeface="Microsoft YaHei"/>
                <a:ea typeface="Microsoft YaHei"/>
              </a:rPr>
              <a:t>缺项不拦路（降</a:t>
            </a:r>
            <a:r>
              <a:rPr lang="en-US" sz="1088">
                <a:solidFill>
                  <a:srgbClr val="E8EEF7">
                    <a:alpha val="75000"/>
                  </a:srgbClr>
                </a:solidFill>
                <a:latin typeface="Microsoft YaHei"/>
                <a:ea typeface="Microsoft YaHei"/>
              </a:rPr>
              <a:t xml:space="preserve"> B </a:t>
            </a:r>
            <a:r>
              <a:rPr lang="zh-CN" sz="1088">
                <a:solidFill>
                  <a:srgbClr val="E8EEF7">
                    <a:alpha val="75000"/>
                  </a:srgbClr>
                </a:solidFill>
                <a:latin typeface="Microsoft YaHei"/>
                <a:ea typeface="Microsoft YaHei"/>
              </a:rPr>
              <a:t>级），但</a:t>
            </a:r>
            <a:r>
              <a:rPr lang="en-US" sz="1088">
                <a:solidFill>
                  <a:srgbClr val="E8EEF7">
                    <a:alpha val="75000"/>
                  </a:srgbClr>
                </a:solidFill>
                <a:latin typeface="Microsoft YaHei"/>
                <a:ea typeface="Microsoft YaHei"/>
              </a:rPr>
              <a:t xml:space="preserve"> ⑤ AI </a:t>
            </a:r>
            <a:r>
              <a:rPr lang="zh-CN" sz="1088">
                <a:solidFill>
                  <a:srgbClr val="E8EEF7">
                    <a:alpha val="75000"/>
                  </a:srgbClr>
                </a:solidFill>
                <a:latin typeface="Microsoft YaHei"/>
                <a:ea typeface="Microsoft YaHei"/>
              </a:rPr>
              <a:t>换脸检测异常必须退回重采</a:t>
            </a:r>
            <a:r>
              <a:rPr lang="en-US" sz="1088">
                <a:solidFill>
                  <a:srgbClr val="E8EEF7">
                    <a:alpha val="75000"/>
                  </a:srgbClr>
                </a:solidFill>
                <a:latin typeface="Microsoft YaHei"/>
                <a:ea typeface="Microsoft YaHei"/>
              </a:rPr>
              <a:t xml:space="preserve"> —— </a:t>
            </a:r>
            <a:r>
              <a:rPr lang="zh-CN" sz="1088">
                <a:solidFill>
                  <a:srgbClr val="E8EEF7">
                    <a:alpha val="75000"/>
                  </a:srgbClr>
                </a:solidFill>
                <a:latin typeface="Microsoft YaHei"/>
                <a:ea typeface="Microsoft YaHei"/>
              </a:rPr>
              <a:t>这是安全底线，没有商量空间。</a:t>
            </a:r>
            <a:endParaRPr/>
          </a:p>
        </p:txBody>
      </p:sp>
      <p:pic>
        <p:nvPicPr>
          <p:cNvPr id="43" name=""/>
          <p:cNvPicPr>
            <a:picLocks noChangeAspect="1"/>
          </p:cNvPicPr>
          <p:nvPr/>
        </p:nvPicPr>
        <p:blipFill>
          <a:blip r:embed="rId2"/>
          <a:srcRect l="3999" t="0" r="3999" b="0"/>
          <a:stretch>
            <a:fillRect/>
          </a:stretch>
        </p:blipFill>
        <p:spPr>
          <a:xfrm rot="0" flipH="0" flipV="0">
            <a:off x="10991850" y="133350"/>
            <a:ext cx="876300" cy="952500"/>
          </a:xfrm>
          <a:prstGeom prst="rect">
            <a:avLst/>
          </a:prstGeom>
          <a:ln/>
        </p:spPr>
      </p:pic>
      <p:sp>
        <p:nvSpPr>
          <p:cNvPr id="44" name=""/>
          <p:cNvSpPr/>
          <p:nvPr/>
        </p:nvSpPr>
        <p:spPr>
          <a:xfrm rot="0" flipH="0" flipV="0">
            <a:off x="0" y="6286500"/>
            <a:ext cx="12192000" cy="571500"/>
          </a:xfrm>
          <a:custGeom>
            <a:pathLst>
              <a:path w="1280" h="60">
                <a:moveTo>
                  <a:pt x="0" y="0"/>
                </a:moveTo>
                <a:lnTo>
                  <a:pt x="1280" y="0"/>
                </a:lnTo>
                <a:lnTo>
                  <a:pt x="1280" y="1"/>
                </a:lnTo>
                <a:lnTo>
                  <a:pt x="0" y="1"/>
                </a:lnTo>
                <a:close/>
              </a:path>
            </a:pathLst>
          </a:custGeom>
          <a:solidFill>
            <a:srgbClr val="00E5FF">
              <a:alpha val="14000"/>
            </a:srgbClr>
          </a:solidFill>
          <a:ln/>
        </p:spPr>
        <p:txBody>
          <a:bodyPr/>
          <a:p/>
        </p:txBody>
      </p:sp>
      <p:sp>
        <p:nvSpPr>
          <p:cNvPr id="45" name="" descr="{&quot;isTemplate&quot;:true,&quot;type&quot;:&quot;text&quot;}"/>
          <p:cNvSpPr txBox="1"/>
          <p:nvPr/>
        </p:nvSpPr>
        <p:spPr>
          <a:xfrm rot="0" flipH="0" flipV="0">
            <a:off x="571500" y="6515100"/>
            <a:ext cx="2257425" cy="133350"/>
          </a:xfrm>
          <a:prstGeom prst="rect"/>
        </p:spPr>
        <p:txBody>
          <a:bodyPr wrap="none" lIns="0" tIns="0" rIns="0" bIns="0"/>
          <a:p>
            <a:pPr>
              <a:lnSpc>
                <a:spcPct val="100000"/>
              </a:lnSpc>
            </a:pPr>
            <a:r>
              <a:rPr lang="en-US" sz="825" spc="75">
                <a:solidFill>
                  <a:srgbClr val="E8EEF7">
                    <a:alpha val="40000"/>
                  </a:srgbClr>
                </a:solidFill>
                <a:latin typeface="Consolas"/>
                <a:ea typeface="Consolas"/>
              </a:rPr>
              <a:t xml:space="preserve">MMB PORTRAITMART · </a:t>
            </a:r>
            <a:r>
              <a:rPr lang="zh-CN" sz="825" spc="75">
                <a:solidFill>
                  <a:srgbClr val="E8EEF7">
                    <a:alpha val="40000"/>
                  </a:srgbClr>
                </a:solidFill>
                <a:latin typeface="Consolas"/>
                <a:ea typeface="Consolas"/>
              </a:rPr>
              <a:t>内部文件</a:t>
            </a:r>
            <a:r>
              <a:rPr lang="en-US" sz="825" spc="75">
                <a:solidFill>
                  <a:srgbClr val="E8EEF7">
                    <a:alpha val="40000"/>
                  </a:srgbClr>
                </a:solidFill>
                <a:latin typeface="Consolas"/>
                <a:ea typeface="Consolas"/>
              </a:rPr>
              <a:t xml:space="preserve"> </a:t>
            </a:r>
            <a:r>
              <a:rPr lang="zh-CN" sz="825" spc="75">
                <a:solidFill>
                  <a:srgbClr val="E8EEF7">
                    <a:alpha val="40000"/>
                  </a:srgbClr>
                </a:solidFill>
                <a:latin typeface="Consolas"/>
                <a:ea typeface="Consolas"/>
              </a:rPr>
              <a:t>禁止外传</a:t>
            </a:r>
            <a:endParaRPr/>
          </a:p>
        </p:txBody>
      </p:sp>
      <p:sp>
        <p:nvSpPr>
          <p:cNvPr id="46" name="" descr="{&quot;isTemplate&quot;:true,&quot;type&quot;:&quot;text&quot;}"/>
          <p:cNvSpPr txBox="1"/>
          <p:nvPr/>
        </p:nvSpPr>
        <p:spPr>
          <a:xfrm rot="0" flipH="0" flipV="0">
            <a:off x="11210925" y="6515100"/>
            <a:ext cx="409575" cy="133350"/>
          </a:xfrm>
          <a:prstGeom prst="rect"/>
        </p:spPr>
        <p:txBody>
          <a:bodyPr wrap="none" lIns="0" tIns="0" rIns="0" bIns="0"/>
          <a:p>
            <a:pPr>
              <a:lnSpc>
                <a:spcPct val="100000"/>
              </a:lnSpc>
            </a:pPr>
            <a:r>
              <a:rPr lang="en-US" sz="825">
                <a:solidFill>
                  <a:srgbClr val="E8EEF7">
                    <a:alpha val="40000"/>
                  </a:srgbClr>
                </a:solidFill>
                <a:latin typeface="Consolas"/>
                <a:ea typeface="Consolas"/>
              </a:rPr>
              <a:t>11 / 32</a:t>
            </a:r>
            <a:endParaRPr/>
          </a:p>
        </p:txBody>
      </p:sp>
    </p:spTree>
  </p:cSld>
</p:sld>
</file>

<file path=ppt/slides/slide12.xml><?xml version="1.0" encoding="utf-8"?>
<p:sld xmlns:p="http://schemas.openxmlformats.org/presentationml/2006/main" xmlns:a="http://schemas.openxmlformats.org/drawingml/2006/main" xmlns:asvg="http://schemas.microsoft.com/office/drawing/2016/SVG/main" xmlns:r="http://schemas.openxmlformats.org/officeDocument/2006/relationships" xmlns:mc="http://schemas.openxmlformats.org/markup-compatibility/2006" mc:Ignorable="asvg">
  <p:cSld>
    <p:spTree>
      <p:nvGrpSpPr>
        <p:cNvPr id="47" name="" descr="&lt;Slide style={{ width: 1280, height: 720, background: '#0A1220', position: 'relative', overflow: 'hidden', fontFamily: &quot;'Microsoft YaHei', 'PingFang SC', sans-serif&quot; }}&gt;&#13;&#10;  &lt;Box style={{ position: 'absolute', top: 0, left: 0, right: 0, height: 120, padding: '26px 60px 0' }}&gt;&#13;&#10;    &lt;Text style={{ fontFamily: 'Consolas, monospace', fontSize: 12, letterSpacing: 2, color: '#FF2D78' }}&gt;LESSON 03 · 采集与质检&lt;/Text&gt;&#13;&#10;    &lt;Text style={{ fontSize: 34, fontWeight: 'bold', color: '#E8EEF7', marginTop: 6 }}&gt;六个常见退回原因（审核岗标准用语）&lt;/Text&gt;&#13;&#10;    &lt;Box style={{ position: 'absolute', left: 60, right: 60, bottom: 0, height: 1, background: 'linear-gradient(90deg, rgba(0,229,255,0.5), rgba(0,229,255,0))' }} /&gt;&#13;&#10;  &lt;/Box&gt;&#13;&#10;  &lt;Box style={{ position: 'absolute', top: 120, left: 60, width: 1160, height: 540, flexDirection: 'row', gap: 40 }}&gt;&#13;&#10;    &lt;Box style={{ flex: 1, flexDirection: 'column', justifyContent: 'center', gap: 16 }}&gt;&#13;&#10;      {[&#13;&#10;        ['01', '模糊', '对焦不实或手的抖动，请重新拍摄。'],&#13;&#10;        ['02', '曝光异常', '过曝 / 欠曝，请在均匀自然光下重拍。'],&#13;&#10;        ['03', '遮挡', '头发、口罩、眼镜、手部遮挡关键部位。'],&#13;&#10;        ['04', '人脸框不符', '头部占画面比例不足或超出取景框。'],&#13;&#10;        ['05', '疑似 AI 换脸', '检测到非原始真实影像，须重新采集并说明。'],&#13;&#10;        ['06', '缺项', '17 项未拍齐，请在「我的肖像资产」里查看缺哪些。'],&#13;&#10;      ].map((r, i) =&gt; (&#13;&#10;        &lt;Box key={i} style={{ flexDirection: 'row', gap: 16, alignItems: 'center', borderBottom: i &lt; 5 ? '1px dashed rgba(0,229,255,0.16)' : 'none', paddingBottom: 9 }}&gt;&#13;&#10;          &lt;Text style={{ fontFamily: 'Consolas, monospace', fontSize: 15, fontWeight: 'bold', color: i === 4 ? '#FF2D78' : '#00E5FF', width: 32 }}&gt;{r[0]}&lt;/Text&gt;&#13;&#10;          &lt;Text style={{ fontSize: 16.5, fontWeight: 'bold', color: '#E8EEF7', width: 140 }}&gt;{r[1]}&lt;/Text&gt;&#13;&#10;          &lt;Text style={{ fontSize: 13.5, color: 'rgba(232,238,247,0.62)', flex: 1 }}&gt;{r[2]}&lt;/Text&gt;&#13;&#10;        &lt;/Box&gt;&#13;&#10;      ))}&#13;&#10;    &lt;/Box&gt;&#13;&#10;    &lt;Box style={{ width: 400, flexDirection: 'column', justifyContent: 'center', gap: 18 }}&gt;&#13;&#10;      &lt;Box style={{ background: 'rgba(255,45,120,0.08)', border: '1px solid rgba(255,45,120,0.5)', borderRadius: 12, padding: '20px 24px' }}&gt;&#13;&#10;        &lt;Box style={{ flexDirection: 'row', gap: 12, alignItems: 'center' }}&gt;&#13;&#10;          &lt;FAIcon name='exclamation-circle' style={{ fill: '#FF2D78', width: 30, height: 30 }} /&gt;&#13;&#10;          &lt;Text style={{ fontSize: 17, fontWeight: 'bold', color: '#FF2D78' }}&gt;重要行为：只拍照 ≠ 入库&lt;/Text&gt;&#13;&#10;        &lt;/Box&gt;&#13;&#10;        &lt;Text style={{ fontSize: 14, color: 'rgba(232,238,247,0.72)', lineHeight: 1.7, marginTop: 12 }}&gt;创作者拍完 17 张，如果不点最后一步「提交审核」（需通过双因子验证），后台完全看不到这条记录。&lt;/Text&gt;&#13;&#10;        &lt;Text style={{ fontSize: 14, color: 'rgba(232,238,247,0.72)', lineHeight: 1.7, marginTop: 10 }}&gt;客服提醒创作者时，务必确认对方看到「提交成功」提示。&lt;/Text&gt;&#13;&#10;      &lt;/Box&gt;&#13;&#10;      &lt;Box style={{ background: 'rgba(0,229,255,0.05)', border: '1px solid rgba(0,229,255,0.28)', borderRadius: 12, padding: '18px 22px' }}&gt;&#13;&#10;        &lt;Text style={{ fontSize: 15, fontWeight: 'bold', color: '#00E5FF' }}&gt;标准用语纪律&lt;/Text&gt;&#13;&#10;        &lt;Text style={{ fontSize: 13.5, color: 'rgba(232,238,247,0.68)', lineHeight: 1.7, marginTop: 8 }}&gt;退回原因按上表表述，不得自行发挥「拍得太丑」「效果不好」等主观评价。&lt;/Text&gt;&#13;&#10;      &lt;/Box&gt;&#13;&#10;    &lt;/Box&gt;&#13;&#10;  &lt;/Box&gt;&#13;&#10;  &lt;Image src=&quot;assets/bear_ch3.png&quot; style={{ position: 'absolute', right: 34, top: 14, width: 92, height: 100, objectFit: 'contain' }} /&gt;&#13;&#10;  &lt;Box style={{ position: 'absolute', left: 0, right: 0, bottom: 0, height: 60, padding: '0 60px', flexDirection: 'row', justifyContent: 'space-between', alignItems: 'center', borderTop: '1px solid rgba(0,229,255,0.14)' }}&gt;&#13;&#10;    &lt;Text style={{ fontFamily: 'Consolas, monospace', fontSize: 11, letterSpacing: 1, color: 'rgba(232,238,247,0.4)' }}&gt;MMB PORTRAITMART · 内部文件 禁止外传&lt;/Text&gt;&#13;&#10;    &lt;Text style={{ fontFamily: 'Consolas, monospace', fontSize: 11, color: 'rgba(232,238,247,0.4)' }}&gt;12 / 32&lt;/Text&gt;&#13;&#10;  &lt;/Box&gt;&#13;&#10;&lt;/Slide&gt;&#13;&#10;"/>
        <p:cNvGrpSpPr/>
        <p:nvPr/>
      </p:nvGrpSpPr>
      <p:grpSpPr>
        <a:xfrm>
          <a:off x="0" y="0"/>
          <a:ext cx="0" cy="0"/>
          <a:chOff x="0" y="0"/>
          <a:chExt cx="0" cy="0"/>
        </a:xfrm>
      </p:grpSpPr>
      <p:sp>
        <p:nvSpPr>
          <p:cNvPr id="48" name=""/>
          <p:cNvSpPr/>
          <p:nvPr/>
        </p:nvSpPr>
        <p:spPr>
          <a:xfrm rot="0" flipH="0" flipV="0">
            <a:off x="0" y="0"/>
            <a:ext cx="12192000" cy="6858000"/>
          </a:xfrm>
          <a:prstGeom prst="rect">
            <a:avLst/>
          </a:prstGeom>
          <a:solidFill>
            <a:srgbClr val="0A1220"/>
          </a:solidFill>
          <a:ln/>
        </p:spPr>
        <p:txBody>
          <a:bodyPr/>
          <a:p/>
        </p:txBody>
      </p:sp>
      <p:sp>
        <p:nvSpPr>
          <p:cNvPr id="49" name="" descr="{&quot;isTemplate&quot;:true,&quot;type&quot;:&quot;text&quot;}"/>
          <p:cNvSpPr txBox="1"/>
          <p:nvPr/>
        </p:nvSpPr>
        <p:spPr>
          <a:xfrm rot="0" flipH="0" flipV="0">
            <a:off x="571500" y="247650"/>
            <a:ext cx="11049000" cy="142875"/>
          </a:xfrm>
          <a:prstGeom prst="rect"/>
        </p:spPr>
        <p:txBody>
          <a:bodyPr wrap="none" lIns="0" tIns="0" rIns="0" bIns="0"/>
          <a:p>
            <a:pPr>
              <a:lnSpc>
                <a:spcPct val="100000"/>
              </a:lnSpc>
            </a:pPr>
            <a:r>
              <a:rPr lang="en-US" sz="900" spc="150">
                <a:solidFill>
                  <a:srgbClr val="FF2D78"/>
                </a:solidFill>
                <a:latin typeface="Consolas"/>
                <a:ea typeface="Consolas"/>
              </a:rPr>
              <a:t xml:space="preserve">LESSON 03 · </a:t>
            </a:r>
            <a:r>
              <a:rPr lang="zh-CN" sz="900" spc="150">
                <a:solidFill>
                  <a:srgbClr val="FF2D78"/>
                </a:solidFill>
                <a:latin typeface="Consolas"/>
                <a:ea typeface="Consolas"/>
              </a:rPr>
              <a:t>采集与质检</a:t>
            </a:r>
            <a:endParaRPr/>
          </a:p>
        </p:txBody>
      </p:sp>
      <p:sp>
        <p:nvSpPr>
          <p:cNvPr id="50" name="" descr="{&quot;isTemplate&quot;:true,&quot;type&quot;:&quot;text&quot;}"/>
          <p:cNvSpPr txBox="1"/>
          <p:nvPr/>
        </p:nvSpPr>
        <p:spPr>
          <a:xfrm rot="0" flipH="0" flipV="0">
            <a:off x="571500" y="447675"/>
            <a:ext cx="11049000" cy="390525"/>
          </a:xfrm>
          <a:prstGeom prst="rect"/>
        </p:spPr>
        <p:txBody>
          <a:bodyPr wrap="none" lIns="0" tIns="0" rIns="0" bIns="0"/>
          <a:p>
            <a:pPr>
              <a:lnSpc>
                <a:spcPct val="100000"/>
              </a:lnSpc>
            </a:pPr>
            <a:r>
              <a:rPr lang="zh-CN" sz="2550" b="1">
                <a:solidFill>
                  <a:srgbClr val="E8EEF7"/>
                </a:solidFill>
                <a:latin typeface="Microsoft YaHei"/>
                <a:ea typeface="Microsoft YaHei"/>
              </a:rPr>
              <a:t>六个常见退回原因（审核岗标准用语）</a:t>
            </a:r>
            <a:endParaRPr/>
          </a:p>
        </p:txBody>
      </p:sp>
      <p:sp>
        <p:nvSpPr>
          <p:cNvPr id="51" name=""/>
          <p:cNvSpPr/>
          <p:nvPr/>
        </p:nvSpPr>
        <p:spPr>
          <a:xfrm rot="0" flipH="0" flipV="0">
            <a:off x="571500" y="1133475"/>
            <a:ext cx="11049000" cy="9525"/>
          </a:xfrm>
          <a:prstGeom prst="rect">
            <a:avLst/>
          </a:prstGeom>
          <a:gradFill>
            <a:gsLst>
              <a:gs pos="0">
                <a:srgbClr val="00E5FF">
                  <a:alpha val="50000"/>
                </a:srgbClr>
              </a:gs>
              <a:gs pos="100000">
                <a:srgbClr val="00E5FF">
                  <a:alpha val="0"/>
                </a:srgbClr>
              </a:gs>
            </a:gsLst>
            <a:lin ang="0" scaled="1"/>
          </a:gradFill>
          <a:ln/>
        </p:spPr>
        <p:txBody>
          <a:bodyPr/>
          <a:p/>
        </p:txBody>
      </p:sp>
      <p:sp>
        <p:nvSpPr>
          <p:cNvPr id="52" name=""/>
          <p:cNvSpPr/>
          <p:nvPr/>
        </p:nvSpPr>
        <p:spPr>
          <a:xfrm rot="0" flipH="0" flipV="0">
            <a:off x="571500" y="2486025"/>
            <a:ext cx="6858000" cy="295275"/>
          </a:xfrm>
          <a:custGeom>
            <a:pathLst>
              <a:path w="720" h="31">
                <a:moveTo>
                  <a:pt x="0" y="30"/>
                </a:moveTo>
                <a:lnTo>
                  <a:pt x="720" y="30"/>
                </a:lnTo>
                <a:lnTo>
                  <a:pt x="720" y="31"/>
                </a:lnTo>
                <a:lnTo>
                  <a:pt x="0" y="31"/>
                </a:lnTo>
                <a:close/>
              </a:path>
            </a:pathLst>
          </a:custGeom>
          <a:solidFill>
            <a:srgbClr val="00E5FF">
              <a:alpha val="16000"/>
            </a:srgbClr>
          </a:solidFill>
          <a:ln/>
        </p:spPr>
        <p:txBody>
          <a:bodyPr/>
          <a:p/>
        </p:txBody>
      </p:sp>
      <p:sp>
        <p:nvSpPr>
          <p:cNvPr id="53" name="" descr="{&quot;isTemplate&quot;:true,&quot;type&quot;:&quot;text&quot;}"/>
          <p:cNvSpPr txBox="1"/>
          <p:nvPr/>
        </p:nvSpPr>
        <p:spPr>
          <a:xfrm rot="0" flipH="0" flipV="0">
            <a:off x="571500" y="2495550"/>
            <a:ext cx="304800" cy="171450"/>
          </a:xfrm>
          <a:prstGeom prst="rect"/>
        </p:spPr>
        <p:txBody>
          <a:bodyPr wrap="none" lIns="0" tIns="0" rIns="0" bIns="0"/>
          <a:p>
            <a:pPr>
              <a:lnSpc>
                <a:spcPct val="100000"/>
              </a:lnSpc>
            </a:pPr>
            <a:r>
              <a:rPr lang="en-US" sz="1125" b="1">
                <a:solidFill>
                  <a:srgbClr val="00E5FF"/>
                </a:solidFill>
                <a:latin typeface="Consolas"/>
                <a:ea typeface="Consolas"/>
              </a:rPr>
              <a:t>01</a:t>
            </a:r>
            <a:endParaRPr/>
          </a:p>
        </p:txBody>
      </p:sp>
      <p:sp>
        <p:nvSpPr>
          <p:cNvPr id="54" name="" descr="{&quot;isTemplate&quot;:true,&quot;type&quot;:&quot;text&quot;}"/>
          <p:cNvSpPr txBox="1"/>
          <p:nvPr/>
        </p:nvSpPr>
        <p:spPr>
          <a:xfrm rot="0" flipH="0" flipV="0">
            <a:off x="1028700" y="2486025"/>
            <a:ext cx="1333500" cy="190500"/>
          </a:xfrm>
          <a:prstGeom prst="rect"/>
        </p:spPr>
        <p:txBody>
          <a:bodyPr wrap="none" lIns="0" tIns="0" rIns="0" bIns="0"/>
          <a:p>
            <a:pPr>
              <a:lnSpc>
                <a:spcPct val="100000"/>
              </a:lnSpc>
            </a:pPr>
            <a:r>
              <a:rPr lang="zh-CN" sz="1238" b="1">
                <a:solidFill>
                  <a:srgbClr val="E8EEF7"/>
                </a:solidFill>
                <a:latin typeface="Microsoft YaHei"/>
                <a:ea typeface="Microsoft YaHei"/>
              </a:rPr>
              <a:t>模糊</a:t>
            </a:r>
            <a:endParaRPr/>
          </a:p>
        </p:txBody>
      </p:sp>
      <p:sp>
        <p:nvSpPr>
          <p:cNvPr id="55" name="" descr="{&quot;isTemplate&quot;:true,&quot;type&quot;:&quot;text&quot;}"/>
          <p:cNvSpPr txBox="1"/>
          <p:nvPr/>
        </p:nvSpPr>
        <p:spPr>
          <a:xfrm rot="0" flipH="0" flipV="0">
            <a:off x="2514600" y="2505075"/>
            <a:ext cx="4914900" cy="161925"/>
          </a:xfrm>
          <a:prstGeom prst="rect"/>
        </p:spPr>
        <p:txBody>
          <a:bodyPr wrap="none" lIns="0" tIns="0" rIns="0" bIns="0"/>
          <a:p>
            <a:pPr>
              <a:lnSpc>
                <a:spcPct val="100000"/>
              </a:lnSpc>
            </a:pPr>
            <a:r>
              <a:rPr lang="zh-CN" sz="1013">
                <a:solidFill>
                  <a:srgbClr val="E8EEF7">
                    <a:alpha val="62000"/>
                  </a:srgbClr>
                </a:solidFill>
                <a:latin typeface="Microsoft YaHei"/>
                <a:ea typeface="Microsoft YaHei"/>
              </a:rPr>
              <a:t>对焦不实或手的抖动，请重新拍摄。</a:t>
            </a:r>
            <a:endParaRPr/>
          </a:p>
        </p:txBody>
      </p:sp>
      <p:sp>
        <p:nvSpPr>
          <p:cNvPr id="56" name=""/>
          <p:cNvSpPr/>
          <p:nvPr/>
        </p:nvSpPr>
        <p:spPr>
          <a:xfrm rot="0" flipH="0" flipV="0">
            <a:off x="571500" y="2924175"/>
            <a:ext cx="6858000" cy="295275"/>
          </a:xfrm>
          <a:custGeom>
            <a:pathLst>
              <a:path w="720" h="31">
                <a:moveTo>
                  <a:pt x="0" y="30"/>
                </a:moveTo>
                <a:lnTo>
                  <a:pt x="720" y="30"/>
                </a:lnTo>
                <a:lnTo>
                  <a:pt x="720" y="31"/>
                </a:lnTo>
                <a:lnTo>
                  <a:pt x="0" y="31"/>
                </a:lnTo>
                <a:close/>
              </a:path>
            </a:pathLst>
          </a:custGeom>
          <a:solidFill>
            <a:srgbClr val="00E5FF">
              <a:alpha val="16000"/>
            </a:srgbClr>
          </a:solidFill>
          <a:ln/>
        </p:spPr>
        <p:txBody>
          <a:bodyPr/>
          <a:p/>
        </p:txBody>
      </p:sp>
      <p:sp>
        <p:nvSpPr>
          <p:cNvPr id="57" name="" descr="{&quot;isTemplate&quot;:true,&quot;type&quot;:&quot;text&quot;}"/>
          <p:cNvSpPr txBox="1"/>
          <p:nvPr/>
        </p:nvSpPr>
        <p:spPr>
          <a:xfrm rot="0" flipH="0" flipV="0">
            <a:off x="571500" y="2933700"/>
            <a:ext cx="304800" cy="171450"/>
          </a:xfrm>
          <a:prstGeom prst="rect"/>
        </p:spPr>
        <p:txBody>
          <a:bodyPr wrap="none" lIns="0" tIns="0" rIns="0" bIns="0"/>
          <a:p>
            <a:pPr>
              <a:lnSpc>
                <a:spcPct val="100000"/>
              </a:lnSpc>
            </a:pPr>
            <a:r>
              <a:rPr lang="en-US" sz="1125" b="1">
                <a:solidFill>
                  <a:srgbClr val="00E5FF"/>
                </a:solidFill>
                <a:latin typeface="Consolas"/>
                <a:ea typeface="Consolas"/>
              </a:rPr>
              <a:t>02</a:t>
            </a:r>
            <a:endParaRPr/>
          </a:p>
        </p:txBody>
      </p:sp>
      <p:sp>
        <p:nvSpPr>
          <p:cNvPr id="58" name="" descr="{&quot;isTemplate&quot;:true,&quot;type&quot;:&quot;text&quot;}"/>
          <p:cNvSpPr txBox="1"/>
          <p:nvPr/>
        </p:nvSpPr>
        <p:spPr>
          <a:xfrm rot="0" flipH="0" flipV="0">
            <a:off x="1028700" y="2924175"/>
            <a:ext cx="1333500" cy="190500"/>
          </a:xfrm>
          <a:prstGeom prst="rect"/>
        </p:spPr>
        <p:txBody>
          <a:bodyPr wrap="none" lIns="0" tIns="0" rIns="0" bIns="0"/>
          <a:p>
            <a:pPr>
              <a:lnSpc>
                <a:spcPct val="100000"/>
              </a:lnSpc>
            </a:pPr>
            <a:r>
              <a:rPr lang="zh-CN" sz="1238" b="1">
                <a:solidFill>
                  <a:srgbClr val="E8EEF7"/>
                </a:solidFill>
                <a:latin typeface="Microsoft YaHei"/>
                <a:ea typeface="Microsoft YaHei"/>
              </a:rPr>
              <a:t>曝光异常</a:t>
            </a:r>
            <a:endParaRPr/>
          </a:p>
        </p:txBody>
      </p:sp>
      <p:sp>
        <p:nvSpPr>
          <p:cNvPr id="59" name="" descr="{&quot;isTemplate&quot;:true,&quot;type&quot;:&quot;text&quot;}"/>
          <p:cNvSpPr txBox="1"/>
          <p:nvPr/>
        </p:nvSpPr>
        <p:spPr>
          <a:xfrm rot="0" flipH="0" flipV="0">
            <a:off x="2514600" y="2943225"/>
            <a:ext cx="4914900" cy="161925"/>
          </a:xfrm>
          <a:prstGeom prst="rect"/>
        </p:spPr>
        <p:txBody>
          <a:bodyPr wrap="none" lIns="0" tIns="0" rIns="0" bIns="0"/>
          <a:p>
            <a:pPr>
              <a:lnSpc>
                <a:spcPct val="100000"/>
              </a:lnSpc>
            </a:pPr>
            <a:r>
              <a:rPr lang="zh-CN" sz="1013">
                <a:solidFill>
                  <a:srgbClr val="E8EEF7">
                    <a:alpha val="62000"/>
                  </a:srgbClr>
                </a:solidFill>
                <a:latin typeface="Microsoft YaHei"/>
                <a:ea typeface="Microsoft YaHei"/>
              </a:rPr>
              <a:t>过曝</a:t>
            </a:r>
            <a:r>
              <a:rPr lang="en-US" sz="1013">
                <a:solidFill>
                  <a:srgbClr val="E8EEF7">
                    <a:alpha val="62000"/>
                  </a:srgbClr>
                </a:solidFill>
                <a:latin typeface="Microsoft YaHei"/>
                <a:ea typeface="Microsoft YaHei"/>
              </a:rPr>
              <a:t xml:space="preserve"> / </a:t>
            </a:r>
            <a:r>
              <a:rPr lang="zh-CN" sz="1013">
                <a:solidFill>
                  <a:srgbClr val="E8EEF7">
                    <a:alpha val="62000"/>
                  </a:srgbClr>
                </a:solidFill>
                <a:latin typeface="Microsoft YaHei"/>
                <a:ea typeface="Microsoft YaHei"/>
              </a:rPr>
              <a:t>欠曝，请在均匀自然光下重拍。</a:t>
            </a:r>
            <a:endParaRPr/>
          </a:p>
        </p:txBody>
      </p:sp>
      <p:sp>
        <p:nvSpPr>
          <p:cNvPr id="60" name=""/>
          <p:cNvSpPr/>
          <p:nvPr/>
        </p:nvSpPr>
        <p:spPr>
          <a:xfrm rot="0" flipH="0" flipV="0">
            <a:off x="571500" y="3362325"/>
            <a:ext cx="6858000" cy="295275"/>
          </a:xfrm>
          <a:custGeom>
            <a:pathLst>
              <a:path w="720" h="31">
                <a:moveTo>
                  <a:pt x="0" y="30"/>
                </a:moveTo>
                <a:lnTo>
                  <a:pt x="720" y="30"/>
                </a:lnTo>
                <a:lnTo>
                  <a:pt x="720" y="31"/>
                </a:lnTo>
                <a:lnTo>
                  <a:pt x="0" y="31"/>
                </a:lnTo>
                <a:close/>
              </a:path>
            </a:pathLst>
          </a:custGeom>
          <a:solidFill>
            <a:srgbClr val="00E5FF">
              <a:alpha val="16000"/>
            </a:srgbClr>
          </a:solidFill>
          <a:ln/>
        </p:spPr>
        <p:txBody>
          <a:bodyPr/>
          <a:p/>
        </p:txBody>
      </p:sp>
      <p:sp>
        <p:nvSpPr>
          <p:cNvPr id="61" name="" descr="{&quot;isTemplate&quot;:true,&quot;type&quot;:&quot;text&quot;}"/>
          <p:cNvSpPr txBox="1"/>
          <p:nvPr/>
        </p:nvSpPr>
        <p:spPr>
          <a:xfrm rot="0" flipH="0" flipV="0">
            <a:off x="571500" y="3371850"/>
            <a:ext cx="304800" cy="171450"/>
          </a:xfrm>
          <a:prstGeom prst="rect"/>
        </p:spPr>
        <p:txBody>
          <a:bodyPr wrap="none" lIns="0" tIns="0" rIns="0" bIns="0"/>
          <a:p>
            <a:pPr>
              <a:lnSpc>
                <a:spcPct val="100000"/>
              </a:lnSpc>
            </a:pPr>
            <a:r>
              <a:rPr lang="en-US" sz="1125" b="1">
                <a:solidFill>
                  <a:srgbClr val="00E5FF"/>
                </a:solidFill>
                <a:latin typeface="Consolas"/>
                <a:ea typeface="Consolas"/>
              </a:rPr>
              <a:t>03</a:t>
            </a:r>
            <a:endParaRPr/>
          </a:p>
        </p:txBody>
      </p:sp>
      <p:sp>
        <p:nvSpPr>
          <p:cNvPr id="62" name="" descr="{&quot;isTemplate&quot;:true,&quot;type&quot;:&quot;text&quot;}"/>
          <p:cNvSpPr txBox="1"/>
          <p:nvPr/>
        </p:nvSpPr>
        <p:spPr>
          <a:xfrm rot="0" flipH="0" flipV="0">
            <a:off x="1028700" y="3362325"/>
            <a:ext cx="1333500" cy="190500"/>
          </a:xfrm>
          <a:prstGeom prst="rect"/>
        </p:spPr>
        <p:txBody>
          <a:bodyPr wrap="none" lIns="0" tIns="0" rIns="0" bIns="0"/>
          <a:p>
            <a:pPr>
              <a:lnSpc>
                <a:spcPct val="100000"/>
              </a:lnSpc>
            </a:pPr>
            <a:r>
              <a:rPr lang="zh-CN" sz="1238" b="1">
                <a:solidFill>
                  <a:srgbClr val="E8EEF7"/>
                </a:solidFill>
                <a:latin typeface="Microsoft YaHei"/>
                <a:ea typeface="Microsoft YaHei"/>
              </a:rPr>
              <a:t>遮挡</a:t>
            </a:r>
            <a:endParaRPr/>
          </a:p>
        </p:txBody>
      </p:sp>
      <p:sp>
        <p:nvSpPr>
          <p:cNvPr id="63" name="" descr="{&quot;isTemplate&quot;:true,&quot;type&quot;:&quot;text&quot;}"/>
          <p:cNvSpPr txBox="1"/>
          <p:nvPr/>
        </p:nvSpPr>
        <p:spPr>
          <a:xfrm rot="0" flipH="0" flipV="0">
            <a:off x="2514600" y="3381375"/>
            <a:ext cx="4914900" cy="161925"/>
          </a:xfrm>
          <a:prstGeom prst="rect"/>
        </p:spPr>
        <p:txBody>
          <a:bodyPr wrap="none" lIns="0" tIns="0" rIns="0" bIns="0"/>
          <a:p>
            <a:pPr>
              <a:lnSpc>
                <a:spcPct val="100000"/>
              </a:lnSpc>
            </a:pPr>
            <a:r>
              <a:rPr lang="zh-CN" sz="1013">
                <a:solidFill>
                  <a:srgbClr val="E8EEF7">
                    <a:alpha val="62000"/>
                  </a:srgbClr>
                </a:solidFill>
                <a:latin typeface="Microsoft YaHei"/>
                <a:ea typeface="Microsoft YaHei"/>
              </a:rPr>
              <a:t>头发、口罩、眼镜、手部遮挡关键部位。</a:t>
            </a:r>
            <a:endParaRPr/>
          </a:p>
        </p:txBody>
      </p:sp>
      <p:sp>
        <p:nvSpPr>
          <p:cNvPr id="64" name=""/>
          <p:cNvSpPr/>
          <p:nvPr/>
        </p:nvSpPr>
        <p:spPr>
          <a:xfrm rot="0" flipH="0" flipV="0">
            <a:off x="571500" y="3800475"/>
            <a:ext cx="6858000" cy="295275"/>
          </a:xfrm>
          <a:custGeom>
            <a:pathLst>
              <a:path w="720" h="31">
                <a:moveTo>
                  <a:pt x="0" y="30"/>
                </a:moveTo>
                <a:lnTo>
                  <a:pt x="720" y="30"/>
                </a:lnTo>
                <a:lnTo>
                  <a:pt x="720" y="31"/>
                </a:lnTo>
                <a:lnTo>
                  <a:pt x="0" y="31"/>
                </a:lnTo>
                <a:close/>
              </a:path>
            </a:pathLst>
          </a:custGeom>
          <a:solidFill>
            <a:srgbClr val="00E5FF">
              <a:alpha val="16000"/>
            </a:srgbClr>
          </a:solidFill>
          <a:ln/>
        </p:spPr>
        <p:txBody>
          <a:bodyPr/>
          <a:p/>
        </p:txBody>
      </p:sp>
      <p:sp>
        <p:nvSpPr>
          <p:cNvPr id="65" name="" descr="{&quot;isTemplate&quot;:true,&quot;type&quot;:&quot;text&quot;}"/>
          <p:cNvSpPr txBox="1"/>
          <p:nvPr/>
        </p:nvSpPr>
        <p:spPr>
          <a:xfrm rot="0" flipH="0" flipV="0">
            <a:off x="571500" y="3810000"/>
            <a:ext cx="304800" cy="171450"/>
          </a:xfrm>
          <a:prstGeom prst="rect"/>
        </p:spPr>
        <p:txBody>
          <a:bodyPr wrap="none" lIns="0" tIns="0" rIns="0" bIns="0"/>
          <a:p>
            <a:pPr>
              <a:lnSpc>
                <a:spcPct val="100000"/>
              </a:lnSpc>
            </a:pPr>
            <a:r>
              <a:rPr lang="en-US" sz="1125" b="1">
                <a:solidFill>
                  <a:srgbClr val="00E5FF"/>
                </a:solidFill>
                <a:latin typeface="Consolas"/>
                <a:ea typeface="Consolas"/>
              </a:rPr>
              <a:t>04</a:t>
            </a:r>
            <a:endParaRPr/>
          </a:p>
        </p:txBody>
      </p:sp>
      <p:sp>
        <p:nvSpPr>
          <p:cNvPr id="66" name="" descr="{&quot;isTemplate&quot;:true,&quot;type&quot;:&quot;text&quot;}"/>
          <p:cNvSpPr txBox="1"/>
          <p:nvPr/>
        </p:nvSpPr>
        <p:spPr>
          <a:xfrm rot="0" flipH="0" flipV="0">
            <a:off x="1028700" y="3800475"/>
            <a:ext cx="1333500" cy="190500"/>
          </a:xfrm>
          <a:prstGeom prst="rect"/>
        </p:spPr>
        <p:txBody>
          <a:bodyPr wrap="none" lIns="0" tIns="0" rIns="0" bIns="0"/>
          <a:p>
            <a:pPr>
              <a:lnSpc>
                <a:spcPct val="100000"/>
              </a:lnSpc>
            </a:pPr>
            <a:r>
              <a:rPr lang="zh-CN" sz="1238" b="1">
                <a:solidFill>
                  <a:srgbClr val="E8EEF7"/>
                </a:solidFill>
                <a:latin typeface="Microsoft YaHei"/>
                <a:ea typeface="Microsoft YaHei"/>
              </a:rPr>
              <a:t>人脸框不符</a:t>
            </a:r>
            <a:endParaRPr/>
          </a:p>
        </p:txBody>
      </p:sp>
      <p:sp>
        <p:nvSpPr>
          <p:cNvPr id="67" name="" descr="{&quot;isTemplate&quot;:true,&quot;type&quot;:&quot;text&quot;}"/>
          <p:cNvSpPr txBox="1"/>
          <p:nvPr/>
        </p:nvSpPr>
        <p:spPr>
          <a:xfrm rot="0" flipH="0" flipV="0">
            <a:off x="2514600" y="3819525"/>
            <a:ext cx="4914900" cy="161925"/>
          </a:xfrm>
          <a:prstGeom prst="rect"/>
        </p:spPr>
        <p:txBody>
          <a:bodyPr wrap="none" lIns="0" tIns="0" rIns="0" bIns="0"/>
          <a:p>
            <a:pPr>
              <a:lnSpc>
                <a:spcPct val="100000"/>
              </a:lnSpc>
            </a:pPr>
            <a:r>
              <a:rPr lang="zh-CN" sz="1013">
                <a:solidFill>
                  <a:srgbClr val="E8EEF7">
                    <a:alpha val="62000"/>
                  </a:srgbClr>
                </a:solidFill>
                <a:latin typeface="Microsoft YaHei"/>
                <a:ea typeface="Microsoft YaHei"/>
              </a:rPr>
              <a:t>头部占画面比例不足或超出取景框。</a:t>
            </a:r>
            <a:endParaRPr/>
          </a:p>
        </p:txBody>
      </p:sp>
      <p:sp>
        <p:nvSpPr>
          <p:cNvPr id="68" name=""/>
          <p:cNvSpPr/>
          <p:nvPr/>
        </p:nvSpPr>
        <p:spPr>
          <a:xfrm rot="0" flipH="0" flipV="0">
            <a:off x="571500" y="4238625"/>
            <a:ext cx="6858000" cy="295275"/>
          </a:xfrm>
          <a:custGeom>
            <a:pathLst>
              <a:path w="720" h="31">
                <a:moveTo>
                  <a:pt x="0" y="30"/>
                </a:moveTo>
                <a:lnTo>
                  <a:pt x="720" y="30"/>
                </a:lnTo>
                <a:lnTo>
                  <a:pt x="720" y="31"/>
                </a:lnTo>
                <a:lnTo>
                  <a:pt x="0" y="31"/>
                </a:lnTo>
                <a:close/>
              </a:path>
            </a:pathLst>
          </a:custGeom>
          <a:solidFill>
            <a:srgbClr val="00E5FF">
              <a:alpha val="16000"/>
            </a:srgbClr>
          </a:solidFill>
          <a:ln/>
        </p:spPr>
        <p:txBody>
          <a:bodyPr/>
          <a:p/>
        </p:txBody>
      </p:sp>
      <p:sp>
        <p:nvSpPr>
          <p:cNvPr id="69" name="" descr="{&quot;isTemplate&quot;:true,&quot;type&quot;:&quot;text&quot;}"/>
          <p:cNvSpPr txBox="1"/>
          <p:nvPr/>
        </p:nvSpPr>
        <p:spPr>
          <a:xfrm rot="0" flipH="0" flipV="0">
            <a:off x="571500" y="4248150"/>
            <a:ext cx="304800" cy="171450"/>
          </a:xfrm>
          <a:prstGeom prst="rect"/>
        </p:spPr>
        <p:txBody>
          <a:bodyPr wrap="none" lIns="0" tIns="0" rIns="0" bIns="0"/>
          <a:p>
            <a:pPr>
              <a:lnSpc>
                <a:spcPct val="100000"/>
              </a:lnSpc>
            </a:pPr>
            <a:r>
              <a:rPr lang="en-US" sz="1125" b="1">
                <a:solidFill>
                  <a:srgbClr val="FF2D78"/>
                </a:solidFill>
                <a:latin typeface="Consolas"/>
                <a:ea typeface="Consolas"/>
              </a:rPr>
              <a:t>05</a:t>
            </a:r>
            <a:endParaRPr/>
          </a:p>
        </p:txBody>
      </p:sp>
      <p:sp>
        <p:nvSpPr>
          <p:cNvPr id="70" name="" descr="{&quot;isTemplate&quot;:true,&quot;type&quot;:&quot;text&quot;}"/>
          <p:cNvSpPr txBox="1"/>
          <p:nvPr/>
        </p:nvSpPr>
        <p:spPr>
          <a:xfrm rot="0" flipH="0" flipV="0">
            <a:off x="1028700" y="4238625"/>
            <a:ext cx="1333500" cy="190500"/>
          </a:xfrm>
          <a:prstGeom prst="rect"/>
        </p:spPr>
        <p:txBody>
          <a:bodyPr wrap="none" lIns="0" tIns="0" rIns="0" bIns="0"/>
          <a:p>
            <a:pPr>
              <a:lnSpc>
                <a:spcPct val="100000"/>
              </a:lnSpc>
            </a:pPr>
            <a:r>
              <a:rPr lang="zh-CN" sz="1238" b="1">
                <a:solidFill>
                  <a:srgbClr val="E8EEF7"/>
                </a:solidFill>
                <a:latin typeface="Microsoft YaHei"/>
                <a:ea typeface="Microsoft YaHei"/>
              </a:rPr>
              <a:t>疑似</a:t>
            </a:r>
            <a:r>
              <a:rPr lang="en-US" sz="1238" b="1">
                <a:solidFill>
                  <a:srgbClr val="E8EEF7"/>
                </a:solidFill>
                <a:latin typeface="Microsoft YaHei"/>
                <a:ea typeface="Microsoft YaHei"/>
              </a:rPr>
              <a:t xml:space="preserve"> AI </a:t>
            </a:r>
            <a:r>
              <a:rPr lang="zh-CN" sz="1238" b="1">
                <a:solidFill>
                  <a:srgbClr val="E8EEF7"/>
                </a:solidFill>
                <a:latin typeface="Microsoft YaHei"/>
                <a:ea typeface="Microsoft YaHei"/>
              </a:rPr>
              <a:t>换脸</a:t>
            </a:r>
            <a:endParaRPr/>
          </a:p>
        </p:txBody>
      </p:sp>
      <p:sp>
        <p:nvSpPr>
          <p:cNvPr id="71" name="" descr="{&quot;isTemplate&quot;:true,&quot;type&quot;:&quot;text&quot;}"/>
          <p:cNvSpPr txBox="1"/>
          <p:nvPr/>
        </p:nvSpPr>
        <p:spPr>
          <a:xfrm rot="0" flipH="0" flipV="0">
            <a:off x="2514600" y="4257675"/>
            <a:ext cx="4914900" cy="161925"/>
          </a:xfrm>
          <a:prstGeom prst="rect"/>
        </p:spPr>
        <p:txBody>
          <a:bodyPr wrap="none" lIns="0" tIns="0" rIns="0" bIns="0"/>
          <a:p>
            <a:pPr>
              <a:lnSpc>
                <a:spcPct val="100000"/>
              </a:lnSpc>
            </a:pPr>
            <a:r>
              <a:rPr lang="zh-CN" sz="1013">
                <a:solidFill>
                  <a:srgbClr val="E8EEF7">
                    <a:alpha val="62000"/>
                  </a:srgbClr>
                </a:solidFill>
                <a:latin typeface="Microsoft YaHei"/>
                <a:ea typeface="Microsoft YaHei"/>
              </a:rPr>
              <a:t>检测到非原始真实影像，须重新采集并说明。</a:t>
            </a:r>
            <a:endParaRPr/>
          </a:p>
        </p:txBody>
      </p:sp>
      <p:sp>
        <p:nvSpPr>
          <p:cNvPr id="72" name="" descr="{&quot;isTemplate&quot;:true,&quot;type&quot;:&quot;text&quot;}"/>
          <p:cNvSpPr txBox="1"/>
          <p:nvPr/>
        </p:nvSpPr>
        <p:spPr>
          <a:xfrm rot="0" flipH="0" flipV="0">
            <a:off x="571500" y="4686300"/>
            <a:ext cx="304800" cy="171450"/>
          </a:xfrm>
          <a:prstGeom prst="rect"/>
        </p:spPr>
        <p:txBody>
          <a:bodyPr wrap="none" lIns="0" tIns="0" rIns="0" bIns="0"/>
          <a:p>
            <a:pPr>
              <a:lnSpc>
                <a:spcPct val="100000"/>
              </a:lnSpc>
            </a:pPr>
            <a:r>
              <a:rPr lang="en-US" sz="1125" b="1">
                <a:solidFill>
                  <a:srgbClr val="00E5FF"/>
                </a:solidFill>
                <a:latin typeface="Consolas"/>
                <a:ea typeface="Consolas"/>
              </a:rPr>
              <a:t>06</a:t>
            </a:r>
            <a:endParaRPr/>
          </a:p>
        </p:txBody>
      </p:sp>
      <p:sp>
        <p:nvSpPr>
          <p:cNvPr id="73" name="" descr="{&quot;isTemplate&quot;:true,&quot;type&quot;:&quot;text&quot;}"/>
          <p:cNvSpPr txBox="1"/>
          <p:nvPr/>
        </p:nvSpPr>
        <p:spPr>
          <a:xfrm rot="0" flipH="0" flipV="0">
            <a:off x="1028700" y="4676775"/>
            <a:ext cx="1333500" cy="190500"/>
          </a:xfrm>
          <a:prstGeom prst="rect"/>
        </p:spPr>
        <p:txBody>
          <a:bodyPr wrap="none" lIns="0" tIns="0" rIns="0" bIns="0"/>
          <a:p>
            <a:pPr>
              <a:lnSpc>
                <a:spcPct val="100000"/>
              </a:lnSpc>
            </a:pPr>
            <a:r>
              <a:rPr lang="zh-CN" sz="1238" b="1">
                <a:solidFill>
                  <a:srgbClr val="E8EEF7"/>
                </a:solidFill>
                <a:latin typeface="Microsoft YaHei"/>
                <a:ea typeface="Microsoft YaHei"/>
              </a:rPr>
              <a:t>缺项</a:t>
            </a:r>
            <a:endParaRPr/>
          </a:p>
        </p:txBody>
      </p:sp>
      <p:sp>
        <p:nvSpPr>
          <p:cNvPr id="74" name="" descr="{&quot;isTemplate&quot;:true,&quot;type&quot;:&quot;text&quot;}"/>
          <p:cNvSpPr txBox="1"/>
          <p:nvPr/>
        </p:nvSpPr>
        <p:spPr>
          <a:xfrm rot="0" flipH="0" flipV="0">
            <a:off x="2514600" y="4695825"/>
            <a:ext cx="4914900" cy="161925"/>
          </a:xfrm>
          <a:prstGeom prst="rect"/>
        </p:spPr>
        <p:txBody>
          <a:bodyPr wrap="none" lIns="0" tIns="0" rIns="0" bIns="0"/>
          <a:p>
            <a:pPr>
              <a:lnSpc>
                <a:spcPct val="100000"/>
              </a:lnSpc>
            </a:pPr>
            <a:r>
              <a:rPr lang="en-US" sz="1013">
                <a:solidFill>
                  <a:srgbClr val="E8EEF7">
                    <a:alpha val="62000"/>
                  </a:srgbClr>
                </a:solidFill>
                <a:latin typeface="Microsoft YaHei"/>
                <a:ea typeface="Microsoft YaHei"/>
              </a:rPr>
              <a:t xml:space="preserve">17 </a:t>
            </a:r>
            <a:r>
              <a:rPr lang="zh-CN" sz="1013">
                <a:solidFill>
                  <a:srgbClr val="E8EEF7">
                    <a:alpha val="62000"/>
                  </a:srgbClr>
                </a:solidFill>
                <a:latin typeface="Microsoft YaHei"/>
                <a:ea typeface="Microsoft YaHei"/>
              </a:rPr>
              <a:t>项未拍齐，请在「我的肖像资产」里查看缺哪些。</a:t>
            </a:r>
            <a:endParaRPr/>
          </a:p>
        </p:txBody>
      </p:sp>
      <p:sp>
        <p:nvSpPr>
          <p:cNvPr id="75" name=""/>
          <p:cNvSpPr/>
          <p:nvPr/>
        </p:nvSpPr>
        <p:spPr>
          <a:xfrm rot="0" flipH="0" flipV="0">
            <a:off x="7810500" y="2076450"/>
            <a:ext cx="3810000" cy="1981200"/>
          </a:xfrm>
          <a:prstGeom prst="roundRect">
            <a:avLst>
              <a:gd name="adj" fmla="val 5769"/>
            </a:avLst>
          </a:prstGeom>
          <a:solidFill>
            <a:srgbClr val="FF2D78">
              <a:alpha val="8000"/>
            </a:srgbClr>
          </a:solidFill>
          <a:ln w="12700">
            <a:solidFill>
              <a:srgbClr val="FF2D78">
                <a:alpha val="50000"/>
              </a:srgbClr>
            </a:solidFill>
            <a:prstDash val="solid"/>
          </a:ln>
        </p:spPr>
        <p:txBody>
          <a:bodyPr/>
          <a:p/>
        </p:txBody>
      </p:sp>
      <p:pic>
        <p:nvPicPr>
          <p:cNvPr id="76" name=""/>
          <p:cNvPicPr>
            <a:picLocks noChangeAspect="1"/>
          </p:cNvPicPr>
          <p:nvPr/>
        </p:nvPicPr>
        <p:blipFill>
          <a:blip r:embed="rId1">
            <a:extLst>
              <a:ext uri="{96DAC541-7B7A-43D3-8B79-37D633B846F1}">
                <asvg:svgBlip r:embed="rId1"/>
              </a:ext>
            </a:extLst>
          </a:blip>
          <a:stretch>
            <a:fillRect/>
          </a:stretch>
        </p:blipFill>
        <p:spPr>
          <a:xfrm rot="0" flipH="0" flipV="0">
            <a:off x="8039100" y="2266950"/>
            <a:ext cx="285750" cy="285750"/>
          </a:xfrm>
          <a:prstGeom prst="rect">
            <a:avLst/>
          </a:prstGeom>
          <a:ln/>
        </p:spPr>
      </p:pic>
      <p:sp>
        <p:nvSpPr>
          <p:cNvPr id="77" name="" descr="{&quot;isTemplate&quot;:true,&quot;type&quot;:&quot;text&quot;}"/>
          <p:cNvSpPr txBox="1"/>
          <p:nvPr/>
        </p:nvSpPr>
        <p:spPr>
          <a:xfrm rot="0" flipH="0" flipV="0">
            <a:off x="8439150" y="2314575"/>
            <a:ext cx="1847850" cy="200025"/>
          </a:xfrm>
          <a:prstGeom prst="rect"/>
        </p:spPr>
        <p:txBody>
          <a:bodyPr wrap="none" lIns="0" tIns="0" rIns="0" bIns="0"/>
          <a:p>
            <a:pPr>
              <a:lnSpc>
                <a:spcPct val="100000"/>
              </a:lnSpc>
            </a:pPr>
            <a:r>
              <a:rPr lang="zh-CN" sz="1275" b="1">
                <a:solidFill>
                  <a:srgbClr val="FF2D78"/>
                </a:solidFill>
                <a:latin typeface="Microsoft YaHei"/>
                <a:ea typeface="Microsoft YaHei"/>
              </a:rPr>
              <a:t>重要行为：只拍照</a:t>
            </a:r>
            <a:r>
              <a:rPr lang="en-US" sz="1275" b="1">
                <a:solidFill>
                  <a:srgbClr val="FF2D78"/>
                </a:solidFill>
                <a:latin typeface="Microsoft YaHei"/>
                <a:ea typeface="Microsoft YaHei"/>
              </a:rPr>
              <a:t xml:space="preserve"> ≠ </a:t>
            </a:r>
            <a:r>
              <a:rPr lang="zh-CN" sz="1275" b="1">
                <a:solidFill>
                  <a:srgbClr val="FF2D78"/>
                </a:solidFill>
                <a:latin typeface="Microsoft YaHei"/>
                <a:ea typeface="Microsoft YaHei"/>
              </a:rPr>
              <a:t>入库</a:t>
            </a:r>
            <a:endParaRPr/>
          </a:p>
        </p:txBody>
      </p:sp>
      <p:sp>
        <p:nvSpPr>
          <p:cNvPr id="78" name="" descr="{&quot;isTemplate&quot;:true,&quot;type&quot;:&quot;text&quot;}"/>
          <p:cNvSpPr txBox="1"/>
          <p:nvPr/>
        </p:nvSpPr>
        <p:spPr>
          <a:xfrm rot="0" flipH="0" flipV="0">
            <a:off x="8039100" y="2667000"/>
            <a:ext cx="3352800" cy="552450"/>
          </a:xfrm>
          <a:prstGeom prst="rect"/>
        </p:spPr>
        <p:txBody>
          <a:bodyPr wrap="square" lIns="0" tIns="0" rIns="0" bIns="0">
            <a:normAutofit/>
          </a:bodyPr>
          <a:p>
            <a:pPr>
              <a:lnSpc>
                <a:spcPct val="170000"/>
              </a:lnSpc>
            </a:pPr>
            <a:r>
              <a:rPr lang="zh-CN" sz="1050">
                <a:solidFill>
                  <a:srgbClr val="E8EEF7">
                    <a:alpha val="72000"/>
                  </a:srgbClr>
                </a:solidFill>
                <a:latin typeface="Microsoft YaHei"/>
                <a:ea typeface="Microsoft YaHei"/>
              </a:rPr>
              <a:t>创作者拍完</a:t>
            </a:r>
            <a:r>
              <a:rPr lang="en-US" sz="1050">
                <a:solidFill>
                  <a:srgbClr val="E8EEF7">
                    <a:alpha val="72000"/>
                  </a:srgbClr>
                </a:solidFill>
                <a:latin typeface="Microsoft YaHei"/>
                <a:ea typeface="Microsoft YaHei"/>
              </a:rPr>
              <a:t xml:space="preserve"> 17 </a:t>
            </a:r>
            <a:r>
              <a:rPr lang="zh-CN" sz="1050">
                <a:solidFill>
                  <a:srgbClr val="E8EEF7">
                    <a:alpha val="72000"/>
                  </a:srgbClr>
                </a:solidFill>
                <a:latin typeface="Microsoft YaHei"/>
                <a:ea typeface="Microsoft YaHei"/>
              </a:rPr>
              <a:t>张，如果不点最后一步「提交审核」（需通过双因子验证），后台完全看不到这条记录。</a:t>
            </a:r>
            <a:endParaRPr/>
          </a:p>
        </p:txBody>
      </p:sp>
      <p:sp>
        <p:nvSpPr>
          <p:cNvPr id="79" name="" descr="{&quot;isTemplate&quot;:true,&quot;type&quot;:&quot;text&quot;}"/>
          <p:cNvSpPr txBox="1"/>
          <p:nvPr/>
        </p:nvSpPr>
        <p:spPr>
          <a:xfrm rot="0" flipH="0" flipV="0">
            <a:off x="8039100" y="3314700"/>
            <a:ext cx="3352800" cy="552450"/>
          </a:xfrm>
          <a:prstGeom prst="rect"/>
        </p:spPr>
        <p:txBody>
          <a:bodyPr wrap="square" lIns="0" tIns="0" rIns="0" bIns="0">
            <a:normAutofit/>
          </a:bodyPr>
          <a:p>
            <a:pPr>
              <a:lnSpc>
                <a:spcPct val="170000"/>
              </a:lnSpc>
            </a:pPr>
            <a:r>
              <a:rPr lang="zh-CN" sz="1050">
                <a:solidFill>
                  <a:srgbClr val="E8EEF7">
                    <a:alpha val="72000"/>
                  </a:srgbClr>
                </a:solidFill>
                <a:latin typeface="Microsoft YaHei"/>
                <a:ea typeface="Microsoft YaHei"/>
              </a:rPr>
              <a:t>客服提醒创作者时，务必确认对方看到「提交成功」提示。</a:t>
            </a:r>
            <a:endParaRPr/>
          </a:p>
        </p:txBody>
      </p:sp>
      <p:sp>
        <p:nvSpPr>
          <p:cNvPr id="80" name=""/>
          <p:cNvSpPr/>
          <p:nvPr/>
        </p:nvSpPr>
        <p:spPr>
          <a:xfrm rot="0" flipH="0" flipV="0">
            <a:off x="7810500" y="4229100"/>
            <a:ext cx="3810000" cy="1123950"/>
          </a:xfrm>
          <a:prstGeom prst="roundRect">
            <a:avLst>
              <a:gd name="adj" fmla="val 10169"/>
            </a:avLst>
          </a:prstGeom>
          <a:solidFill>
            <a:srgbClr val="00E5FF">
              <a:alpha val="5000"/>
            </a:srgbClr>
          </a:solidFill>
          <a:ln w="12700">
            <a:solidFill>
              <a:srgbClr val="00E5FF">
                <a:alpha val="28000"/>
              </a:srgbClr>
            </a:solidFill>
            <a:prstDash val="solid"/>
          </a:ln>
        </p:spPr>
        <p:txBody>
          <a:bodyPr/>
          <a:p/>
        </p:txBody>
      </p:sp>
      <p:sp>
        <p:nvSpPr>
          <p:cNvPr id="81" name="" descr="{&quot;isTemplate&quot;:true,&quot;type&quot;:&quot;text&quot;}"/>
          <p:cNvSpPr txBox="1"/>
          <p:nvPr/>
        </p:nvSpPr>
        <p:spPr>
          <a:xfrm rot="0" flipH="0" flipV="0">
            <a:off x="8020050" y="4400550"/>
            <a:ext cx="3390900" cy="171450"/>
          </a:xfrm>
          <a:prstGeom prst="rect"/>
        </p:spPr>
        <p:txBody>
          <a:bodyPr wrap="none" lIns="0" tIns="0" rIns="0" bIns="0"/>
          <a:p>
            <a:pPr>
              <a:lnSpc>
                <a:spcPct val="100000"/>
              </a:lnSpc>
            </a:pPr>
            <a:r>
              <a:rPr lang="zh-CN" sz="1125" b="1">
                <a:solidFill>
                  <a:srgbClr val="00E5FF"/>
                </a:solidFill>
                <a:latin typeface="Microsoft YaHei"/>
                <a:ea typeface="Microsoft YaHei"/>
              </a:rPr>
              <a:t>标准用语纪律</a:t>
            </a:r>
            <a:endParaRPr/>
          </a:p>
        </p:txBody>
      </p:sp>
      <p:sp>
        <p:nvSpPr>
          <p:cNvPr id="82" name="" descr="{&quot;isTemplate&quot;:true,&quot;type&quot;:&quot;text&quot;}"/>
          <p:cNvSpPr txBox="1"/>
          <p:nvPr/>
        </p:nvSpPr>
        <p:spPr>
          <a:xfrm rot="0" flipH="0" flipV="0">
            <a:off x="8020050" y="4648200"/>
            <a:ext cx="3390900" cy="533400"/>
          </a:xfrm>
          <a:prstGeom prst="rect"/>
        </p:spPr>
        <p:txBody>
          <a:bodyPr wrap="square" lIns="0" tIns="0" rIns="0" bIns="0">
            <a:normAutofit/>
          </a:bodyPr>
          <a:p>
            <a:pPr>
              <a:lnSpc>
                <a:spcPct val="170000"/>
              </a:lnSpc>
            </a:pPr>
            <a:r>
              <a:rPr lang="zh-CN" sz="1013">
                <a:solidFill>
                  <a:srgbClr val="E8EEF7">
                    <a:alpha val="68000"/>
                  </a:srgbClr>
                </a:solidFill>
                <a:latin typeface="Microsoft YaHei"/>
                <a:ea typeface="Microsoft YaHei"/>
              </a:rPr>
              <a:t>退回原因按上表表述，不得自行发挥「拍得太丑」「效果不好」等主观评价。</a:t>
            </a:r>
            <a:endParaRPr/>
          </a:p>
        </p:txBody>
      </p:sp>
      <p:pic>
        <p:nvPicPr>
          <p:cNvPr id="83" name=""/>
          <p:cNvPicPr>
            <a:picLocks noChangeAspect="1"/>
          </p:cNvPicPr>
          <p:nvPr/>
        </p:nvPicPr>
        <p:blipFill>
          <a:blip r:embed="rId2"/>
          <a:srcRect l="3999" t="0" r="3999" b="0"/>
          <a:stretch>
            <a:fillRect/>
          </a:stretch>
        </p:blipFill>
        <p:spPr>
          <a:xfrm rot="0" flipH="0" flipV="0">
            <a:off x="10991850" y="133350"/>
            <a:ext cx="876300" cy="952500"/>
          </a:xfrm>
          <a:prstGeom prst="rect">
            <a:avLst/>
          </a:prstGeom>
          <a:ln/>
        </p:spPr>
      </p:pic>
      <p:sp>
        <p:nvSpPr>
          <p:cNvPr id="84" name=""/>
          <p:cNvSpPr/>
          <p:nvPr/>
        </p:nvSpPr>
        <p:spPr>
          <a:xfrm rot="0" flipH="0" flipV="0">
            <a:off x="0" y="6286500"/>
            <a:ext cx="12192000" cy="571500"/>
          </a:xfrm>
          <a:custGeom>
            <a:pathLst>
              <a:path w="1280" h="60">
                <a:moveTo>
                  <a:pt x="0" y="0"/>
                </a:moveTo>
                <a:lnTo>
                  <a:pt x="1280" y="0"/>
                </a:lnTo>
                <a:lnTo>
                  <a:pt x="1280" y="1"/>
                </a:lnTo>
                <a:lnTo>
                  <a:pt x="0" y="1"/>
                </a:lnTo>
                <a:close/>
              </a:path>
            </a:pathLst>
          </a:custGeom>
          <a:solidFill>
            <a:srgbClr val="00E5FF">
              <a:alpha val="14000"/>
            </a:srgbClr>
          </a:solidFill>
          <a:ln/>
        </p:spPr>
        <p:txBody>
          <a:bodyPr/>
          <a:p/>
        </p:txBody>
      </p:sp>
      <p:sp>
        <p:nvSpPr>
          <p:cNvPr id="85" name="" descr="{&quot;isTemplate&quot;:true,&quot;type&quot;:&quot;text&quot;}"/>
          <p:cNvSpPr txBox="1"/>
          <p:nvPr/>
        </p:nvSpPr>
        <p:spPr>
          <a:xfrm rot="0" flipH="0" flipV="0">
            <a:off x="571500" y="6515100"/>
            <a:ext cx="2257425" cy="133350"/>
          </a:xfrm>
          <a:prstGeom prst="rect"/>
        </p:spPr>
        <p:txBody>
          <a:bodyPr wrap="none" lIns="0" tIns="0" rIns="0" bIns="0"/>
          <a:p>
            <a:pPr>
              <a:lnSpc>
                <a:spcPct val="100000"/>
              </a:lnSpc>
            </a:pPr>
            <a:r>
              <a:rPr lang="en-US" sz="825" spc="75">
                <a:solidFill>
                  <a:srgbClr val="E8EEF7">
                    <a:alpha val="40000"/>
                  </a:srgbClr>
                </a:solidFill>
                <a:latin typeface="Consolas"/>
                <a:ea typeface="Consolas"/>
              </a:rPr>
              <a:t xml:space="preserve">MMB PORTRAITMART · </a:t>
            </a:r>
            <a:r>
              <a:rPr lang="zh-CN" sz="825" spc="75">
                <a:solidFill>
                  <a:srgbClr val="E8EEF7">
                    <a:alpha val="40000"/>
                  </a:srgbClr>
                </a:solidFill>
                <a:latin typeface="Consolas"/>
                <a:ea typeface="Consolas"/>
              </a:rPr>
              <a:t>内部文件</a:t>
            </a:r>
            <a:r>
              <a:rPr lang="en-US" sz="825" spc="75">
                <a:solidFill>
                  <a:srgbClr val="E8EEF7">
                    <a:alpha val="40000"/>
                  </a:srgbClr>
                </a:solidFill>
                <a:latin typeface="Consolas"/>
                <a:ea typeface="Consolas"/>
              </a:rPr>
              <a:t xml:space="preserve"> </a:t>
            </a:r>
            <a:r>
              <a:rPr lang="zh-CN" sz="825" spc="75">
                <a:solidFill>
                  <a:srgbClr val="E8EEF7">
                    <a:alpha val="40000"/>
                  </a:srgbClr>
                </a:solidFill>
                <a:latin typeface="Consolas"/>
                <a:ea typeface="Consolas"/>
              </a:rPr>
              <a:t>禁止外传</a:t>
            </a:r>
            <a:endParaRPr/>
          </a:p>
        </p:txBody>
      </p:sp>
      <p:sp>
        <p:nvSpPr>
          <p:cNvPr id="86" name="" descr="{&quot;isTemplate&quot;:true,&quot;type&quot;:&quot;text&quot;}"/>
          <p:cNvSpPr txBox="1"/>
          <p:nvPr/>
        </p:nvSpPr>
        <p:spPr>
          <a:xfrm rot="0" flipH="0" flipV="0">
            <a:off x="11210925" y="6515100"/>
            <a:ext cx="409575" cy="133350"/>
          </a:xfrm>
          <a:prstGeom prst="rect"/>
        </p:spPr>
        <p:txBody>
          <a:bodyPr wrap="none" lIns="0" tIns="0" rIns="0" bIns="0"/>
          <a:p>
            <a:pPr>
              <a:lnSpc>
                <a:spcPct val="100000"/>
              </a:lnSpc>
            </a:pPr>
            <a:r>
              <a:rPr lang="en-US" sz="825">
                <a:solidFill>
                  <a:srgbClr val="E8EEF7">
                    <a:alpha val="40000"/>
                  </a:srgbClr>
                </a:solidFill>
                <a:latin typeface="Consolas"/>
                <a:ea typeface="Consolas"/>
              </a:rPr>
              <a:t>12 / 32</a:t>
            </a:r>
            <a:endParaRPr/>
          </a:p>
        </p:txBody>
      </p:sp>
    </p:spTree>
  </p:cSld>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87" name="" descr="&lt;Slide style={{ width: 1280, height: 720, background: '#0A1220', position: 'relative', overflow: 'hidden', fontFamily: &quot;'Microsoft YaHei', 'PingFang SC', sans-serif&quot; }}&gt;&#13;&#10;  &lt;Box style={{ position: 'absolute', top: 0, left: 0, right: 0, bottom: 0, background: 'linear-gradient(160deg, #0A1220 0%, #0E1B33 100%)' }} /&gt;&#13;&#10;  &lt;Text style={{ position: 'absolute', right: 60, top: 96, fontFamily: 'Consolas, monospace', fontSize: 300, fontWeight: 'bold', color: 'rgba(0,229,255,0.10)', lineHeight: 1 }}&gt;04&lt;/Text&gt;&#13;&#10;  &lt;Box style={{ position: 'absolute', left: 80, top: 250 }}&gt;&#13;&#10;    &lt;Text style={{ fontFamily: 'Consolas, monospace', fontSize: 15, letterSpacing: 6, color: '#00E5FF' }}&gt;LESSON 04 · 必修 · 全员 · 重点客服 / 商务&lt;/Text&gt;&#13;&#10;    &lt;Text style={{ fontSize: 62, fontWeight: 'bold', color: '#E8EEF7', marginTop: 22 }}&gt;安全体系与编号识别&lt;/Text&gt;&#13;&#10;    &lt;Box style={{ width: 110, height: 4, background: 'linear-gradient(90deg, #00E5FF, rgba(0,229,255,0))', marginTop: 28 }} /&gt;&#13;&#10;    &lt;Text style={{ fontSize: 18, color: 'rgba(232,238,247,0.62)', marginTop: 26 }}&gt;安全体系是核心卖点，也是客户最常追问的部分 —— 八道防线要能一口气说完&lt;/Text&gt;&#13;&#10;  &lt;/Box&gt;&#13;&#10;  &lt;Image src=&quot;assets/bear_ch4.png&quot; style={{ position: 'absolute', right: 130, bottom: 36, width: 310, height: 330, objectFit: 'contain' }} /&gt;&#13;&#10;  &lt;Text style={{ position: 'absolute', left: 80, bottom: 44, fontFamily: 'Consolas, monospace', fontSize: 11, letterSpacing: 1, color: 'rgba(232,238,247,0.4)' }}&gt;MMB PORTRAITMART · 内部文件 禁止外传 · 13 / 32&lt;/Text&gt;&#13;&#10;&lt;/Slide&gt;&#13;&#10;"/>
        <p:cNvGrpSpPr/>
        <p:nvPr/>
      </p:nvGrpSpPr>
      <p:grpSpPr>
        <a:xfrm>
          <a:off x="0" y="0"/>
          <a:ext cx="0" cy="0"/>
          <a:chOff x="0" y="0"/>
          <a:chExt cx="0" cy="0"/>
        </a:xfrm>
      </p:grpSpPr>
      <p:sp>
        <p:nvSpPr>
          <p:cNvPr id="88" name=""/>
          <p:cNvSpPr/>
          <p:nvPr/>
        </p:nvSpPr>
        <p:spPr>
          <a:xfrm rot="0" flipH="0" flipV="0">
            <a:off x="0" y="0"/>
            <a:ext cx="12192000" cy="6858000"/>
          </a:xfrm>
          <a:prstGeom prst="rect">
            <a:avLst/>
          </a:prstGeom>
          <a:solidFill>
            <a:srgbClr val="0A1220"/>
          </a:solidFill>
          <a:ln/>
        </p:spPr>
        <p:txBody>
          <a:bodyPr/>
          <a:p/>
        </p:txBody>
      </p:sp>
      <p:sp>
        <p:nvSpPr>
          <p:cNvPr id="89" name=""/>
          <p:cNvSpPr/>
          <p:nvPr/>
        </p:nvSpPr>
        <p:spPr>
          <a:xfrm rot="0" flipH="0" flipV="0">
            <a:off x="0" y="0"/>
            <a:ext cx="12192000" cy="6858000"/>
          </a:xfrm>
          <a:prstGeom prst="rect">
            <a:avLst/>
          </a:prstGeom>
          <a:gradFill>
            <a:gsLst>
              <a:gs pos="0">
                <a:srgbClr val="0A1220"/>
              </a:gs>
              <a:gs pos="100000">
                <a:srgbClr val="0E1B33"/>
              </a:gs>
            </a:gsLst>
            <a:lin ang="4200000" scaled="1"/>
          </a:gradFill>
          <a:ln/>
        </p:spPr>
        <p:txBody>
          <a:bodyPr/>
          <a:p/>
        </p:txBody>
      </p:sp>
      <p:sp>
        <p:nvSpPr>
          <p:cNvPr id="90" name="" descr="{&quot;isTemplate&quot;:true,&quot;type&quot;:&quot;text&quot;}"/>
          <p:cNvSpPr txBox="1"/>
          <p:nvPr/>
        </p:nvSpPr>
        <p:spPr>
          <a:xfrm rot="0" flipH="0" flipV="0">
            <a:off x="8477250" y="914400"/>
            <a:ext cx="3143250" cy="3429000"/>
          </a:xfrm>
          <a:prstGeom prst="rect"/>
        </p:spPr>
        <p:txBody>
          <a:bodyPr wrap="none" lIns="0" tIns="0" rIns="0" bIns="0"/>
          <a:p>
            <a:pPr>
              <a:lnSpc>
                <a:spcPct val="100000"/>
              </a:lnSpc>
            </a:pPr>
            <a:r>
              <a:rPr lang="en-US" sz="22500" b="1">
                <a:solidFill>
                  <a:srgbClr val="00E5FF">
                    <a:alpha val="10000"/>
                  </a:srgbClr>
                </a:solidFill>
                <a:latin typeface="Consolas"/>
                <a:ea typeface="Consolas"/>
              </a:rPr>
              <a:t>04</a:t>
            </a:r>
            <a:endParaRPr/>
          </a:p>
        </p:txBody>
      </p:sp>
      <p:sp>
        <p:nvSpPr>
          <p:cNvPr id="91" name="" descr="{&quot;isTemplate&quot;:true,&quot;type&quot;:&quot;text&quot;}"/>
          <p:cNvSpPr txBox="1"/>
          <p:nvPr/>
        </p:nvSpPr>
        <p:spPr>
          <a:xfrm rot="0" flipH="0" flipV="0">
            <a:off x="762000" y="2381250"/>
            <a:ext cx="5962650" cy="171450"/>
          </a:xfrm>
          <a:prstGeom prst="rect"/>
        </p:spPr>
        <p:txBody>
          <a:bodyPr wrap="none" lIns="0" tIns="0" rIns="0" bIns="0"/>
          <a:p>
            <a:pPr>
              <a:lnSpc>
                <a:spcPct val="100000"/>
              </a:lnSpc>
            </a:pPr>
            <a:r>
              <a:rPr lang="en-US" sz="1125" spc="450">
                <a:solidFill>
                  <a:srgbClr val="00E5FF"/>
                </a:solidFill>
                <a:latin typeface="Consolas"/>
                <a:ea typeface="Consolas"/>
              </a:rPr>
              <a:t xml:space="preserve">LESSON 04 · </a:t>
            </a:r>
            <a:r>
              <a:rPr lang="zh-CN" sz="1125" spc="450">
                <a:solidFill>
                  <a:srgbClr val="00E5FF"/>
                </a:solidFill>
                <a:latin typeface="Consolas"/>
                <a:ea typeface="Consolas"/>
              </a:rPr>
              <a:t>必修</a:t>
            </a:r>
            <a:r>
              <a:rPr lang="en-US" sz="1125" spc="450">
                <a:solidFill>
                  <a:srgbClr val="00E5FF"/>
                </a:solidFill>
                <a:latin typeface="Consolas"/>
                <a:ea typeface="Consolas"/>
              </a:rPr>
              <a:t xml:space="preserve"> · </a:t>
            </a:r>
            <a:r>
              <a:rPr lang="zh-CN" sz="1125" spc="450">
                <a:solidFill>
                  <a:srgbClr val="00E5FF"/>
                </a:solidFill>
                <a:latin typeface="Consolas"/>
                <a:ea typeface="Consolas"/>
              </a:rPr>
              <a:t>全员</a:t>
            </a:r>
            <a:r>
              <a:rPr lang="en-US" sz="1125" spc="450">
                <a:solidFill>
                  <a:srgbClr val="00E5FF"/>
                </a:solidFill>
                <a:latin typeface="Consolas"/>
                <a:ea typeface="Consolas"/>
              </a:rPr>
              <a:t xml:space="preserve"> · </a:t>
            </a:r>
            <a:r>
              <a:rPr lang="zh-CN" sz="1125" spc="450">
                <a:solidFill>
                  <a:srgbClr val="00E5FF"/>
                </a:solidFill>
                <a:latin typeface="Consolas"/>
                <a:ea typeface="Consolas"/>
              </a:rPr>
              <a:t>重点客服</a:t>
            </a:r>
            <a:r>
              <a:rPr lang="en-US" sz="1125" spc="450">
                <a:solidFill>
                  <a:srgbClr val="00E5FF"/>
                </a:solidFill>
                <a:latin typeface="Consolas"/>
                <a:ea typeface="Consolas"/>
              </a:rPr>
              <a:t xml:space="preserve"> / </a:t>
            </a:r>
            <a:r>
              <a:rPr lang="zh-CN" sz="1125" spc="450">
                <a:solidFill>
                  <a:srgbClr val="00E5FF"/>
                </a:solidFill>
                <a:latin typeface="Consolas"/>
                <a:ea typeface="Consolas"/>
              </a:rPr>
              <a:t>商务</a:t>
            </a:r>
            <a:endParaRPr/>
          </a:p>
        </p:txBody>
      </p:sp>
      <p:sp>
        <p:nvSpPr>
          <p:cNvPr id="92" name="" descr="{&quot;isTemplate&quot;:true,&quot;type&quot;:&quot;text&quot;}"/>
          <p:cNvSpPr txBox="1"/>
          <p:nvPr/>
        </p:nvSpPr>
        <p:spPr>
          <a:xfrm rot="0" flipH="0" flipV="0">
            <a:off x="762000" y="2762250"/>
            <a:ext cx="5962650" cy="714375"/>
          </a:xfrm>
          <a:prstGeom prst="rect"/>
        </p:spPr>
        <p:txBody>
          <a:bodyPr wrap="none" lIns="0" tIns="0" rIns="0" bIns="0"/>
          <a:p>
            <a:pPr>
              <a:lnSpc>
                <a:spcPct val="100000"/>
              </a:lnSpc>
            </a:pPr>
            <a:r>
              <a:rPr lang="zh-CN" sz="4650" b="1">
                <a:solidFill>
                  <a:srgbClr val="E8EEF7"/>
                </a:solidFill>
                <a:latin typeface="Microsoft YaHei"/>
                <a:ea typeface="Microsoft YaHei"/>
              </a:rPr>
              <a:t>安全体系与编号识别</a:t>
            </a:r>
            <a:endParaRPr/>
          </a:p>
        </p:txBody>
      </p:sp>
      <p:sp>
        <p:nvSpPr>
          <p:cNvPr id="93" name=""/>
          <p:cNvSpPr/>
          <p:nvPr/>
        </p:nvSpPr>
        <p:spPr>
          <a:xfrm rot="0" flipH="0" flipV="0">
            <a:off x="762000" y="3743325"/>
            <a:ext cx="1047750" cy="38100"/>
          </a:xfrm>
          <a:prstGeom prst="rect">
            <a:avLst/>
          </a:prstGeom>
          <a:gradFill>
            <a:gsLst>
              <a:gs pos="0">
                <a:srgbClr val="00E5FF"/>
              </a:gs>
              <a:gs pos="100000">
                <a:srgbClr val="00E5FF">
                  <a:alpha val="0"/>
                </a:srgbClr>
              </a:gs>
            </a:gsLst>
            <a:lin ang="0" scaled="1"/>
          </a:gradFill>
          <a:ln/>
        </p:spPr>
        <p:txBody>
          <a:bodyPr/>
          <a:p/>
        </p:txBody>
      </p:sp>
      <p:sp>
        <p:nvSpPr>
          <p:cNvPr id="94" name="" descr="{&quot;isTemplate&quot;:true,&quot;type&quot;:&quot;text&quot;}"/>
          <p:cNvSpPr txBox="1"/>
          <p:nvPr/>
        </p:nvSpPr>
        <p:spPr>
          <a:xfrm rot="0" flipH="0" flipV="0">
            <a:off x="762000" y="4029075"/>
            <a:ext cx="5962650" cy="209550"/>
          </a:xfrm>
          <a:prstGeom prst="rect"/>
        </p:spPr>
        <p:txBody>
          <a:bodyPr wrap="none" lIns="0" tIns="0" rIns="0" bIns="0"/>
          <a:p>
            <a:pPr>
              <a:lnSpc>
                <a:spcPct val="100000"/>
              </a:lnSpc>
            </a:pPr>
            <a:r>
              <a:rPr lang="zh-CN" sz="1350">
                <a:solidFill>
                  <a:srgbClr val="E8EEF7">
                    <a:alpha val="62000"/>
                  </a:srgbClr>
                </a:solidFill>
                <a:latin typeface="Microsoft YaHei"/>
                <a:ea typeface="Microsoft YaHei"/>
              </a:rPr>
              <a:t>安全体系是核心卖点，也是客户最常追问的部分</a:t>
            </a:r>
            <a:r>
              <a:rPr lang="en-US" sz="1350">
                <a:solidFill>
                  <a:srgbClr val="E8EEF7">
                    <a:alpha val="62000"/>
                  </a:srgbClr>
                </a:solidFill>
                <a:latin typeface="Microsoft YaHei"/>
                <a:ea typeface="Microsoft YaHei"/>
              </a:rPr>
              <a:t xml:space="preserve"> —— </a:t>
            </a:r>
            <a:r>
              <a:rPr lang="zh-CN" sz="1350">
                <a:solidFill>
                  <a:srgbClr val="E8EEF7">
                    <a:alpha val="62000"/>
                  </a:srgbClr>
                </a:solidFill>
                <a:latin typeface="Microsoft YaHei"/>
                <a:ea typeface="Microsoft YaHei"/>
              </a:rPr>
              <a:t>八道防线要能一口气说完</a:t>
            </a:r>
            <a:endParaRPr/>
          </a:p>
        </p:txBody>
      </p:sp>
      <p:pic>
        <p:nvPicPr>
          <p:cNvPr id="95" name=""/>
          <p:cNvPicPr>
            <a:picLocks noChangeAspect="1"/>
          </p:cNvPicPr>
          <p:nvPr/>
        </p:nvPicPr>
        <p:blipFill>
          <a:blip r:embed="rId1"/>
          <a:srcRect l="3030" t="0" r="3030" b="0"/>
          <a:stretch>
            <a:fillRect/>
          </a:stretch>
        </p:blipFill>
        <p:spPr>
          <a:xfrm rot="0" flipH="0" flipV="0">
            <a:off x="8001000" y="3371850"/>
            <a:ext cx="2952750" cy="3143250"/>
          </a:xfrm>
          <a:prstGeom prst="rect">
            <a:avLst/>
          </a:prstGeom>
          <a:ln/>
        </p:spPr>
      </p:pic>
      <p:sp>
        <p:nvSpPr>
          <p:cNvPr id="96" name="" descr="{&quot;isTemplate&quot;:true,&quot;type&quot;:&quot;text&quot;}"/>
          <p:cNvSpPr txBox="1"/>
          <p:nvPr/>
        </p:nvSpPr>
        <p:spPr>
          <a:xfrm rot="0" flipH="0" flipV="0">
            <a:off x="762000" y="6305550"/>
            <a:ext cx="2933700" cy="133350"/>
          </a:xfrm>
          <a:prstGeom prst="rect"/>
        </p:spPr>
        <p:txBody>
          <a:bodyPr wrap="none" lIns="0" tIns="0" rIns="0" bIns="0"/>
          <a:p>
            <a:pPr>
              <a:lnSpc>
                <a:spcPct val="100000"/>
              </a:lnSpc>
            </a:pPr>
            <a:r>
              <a:rPr lang="en-US" sz="825" spc="75">
                <a:solidFill>
                  <a:srgbClr val="E8EEF7">
                    <a:alpha val="40000"/>
                  </a:srgbClr>
                </a:solidFill>
                <a:latin typeface="Consolas"/>
                <a:ea typeface="Consolas"/>
              </a:rPr>
              <a:t xml:space="preserve">MMB PORTRAITMART · </a:t>
            </a:r>
            <a:r>
              <a:rPr lang="zh-CN" sz="825" spc="75">
                <a:solidFill>
                  <a:srgbClr val="E8EEF7">
                    <a:alpha val="40000"/>
                  </a:srgbClr>
                </a:solidFill>
                <a:latin typeface="Consolas"/>
                <a:ea typeface="Consolas"/>
              </a:rPr>
              <a:t>内部文件</a:t>
            </a:r>
            <a:r>
              <a:rPr lang="en-US" sz="825" spc="75">
                <a:solidFill>
                  <a:srgbClr val="E8EEF7">
                    <a:alpha val="40000"/>
                  </a:srgbClr>
                </a:solidFill>
                <a:latin typeface="Consolas"/>
                <a:ea typeface="Consolas"/>
              </a:rPr>
              <a:t xml:space="preserve"> </a:t>
            </a:r>
            <a:r>
              <a:rPr lang="zh-CN" sz="825" spc="75">
                <a:solidFill>
                  <a:srgbClr val="E8EEF7">
                    <a:alpha val="40000"/>
                  </a:srgbClr>
                </a:solidFill>
                <a:latin typeface="Consolas"/>
                <a:ea typeface="Consolas"/>
              </a:rPr>
              <a:t>禁止外传</a:t>
            </a:r>
            <a:r>
              <a:rPr lang="en-US" sz="825" spc="75">
                <a:solidFill>
                  <a:srgbClr val="E8EEF7">
                    <a:alpha val="40000"/>
                  </a:srgbClr>
                </a:solidFill>
                <a:latin typeface="Consolas"/>
                <a:ea typeface="Consolas"/>
              </a:rPr>
              <a:t xml:space="preserve"> · 13 / 32</a:t>
            </a:r>
            <a:endParaRPr/>
          </a:p>
        </p:txBody>
      </p:sp>
    </p:spTree>
  </p:cSld>
</p:sld>
</file>

<file path=ppt/slides/slide14.xml><?xml version="1.0" encoding="utf-8"?>
<p:sld xmlns:p="http://schemas.openxmlformats.org/presentationml/2006/main" xmlns:a="http://schemas.openxmlformats.org/drawingml/2006/main" xmlns:asvg="http://schemas.microsoft.com/office/drawing/2016/SVG/main" xmlns:r="http://schemas.openxmlformats.org/officeDocument/2006/relationships" xmlns:mc="http://schemas.openxmlformats.org/markup-compatibility/2006" mc:Ignorable="asvg">
  <p:cSld>
    <p:spTree>
      <p:nvGrpSpPr>
        <p:cNvPr id="97" name="" descr="&lt;Slide style={{ width: 1280, height: 720, background: '#0A1220', position: 'relative', overflow: 'hidden', fontFamily: &quot;'Microsoft YaHei', 'PingFang SC', sans-serif&quot; }}&gt;&#13;&#10;  &lt;Box style={{ position: 'absolute', top: 0, left: 0, right: 0, height: 120, padding: '26px 60px 0' }}&gt;&#13;&#10;    &lt;Text style={{ fontFamily: 'Consolas, monospace', fontSize: 12, letterSpacing: 2, color: '#FF2D78' }}&gt;LESSON 04 · 安全体系 · 对客讲解用图&lt;/Text&gt;&#13;&#10;    &lt;Text style={{ fontSize: 34, fontWeight: 'bold', color: '#E8EEF7', marginTop: 6 }}&gt;八道防线 · 纵深防御&lt;/Text&gt;&#13;&#10;    &lt;Box style={{ position: 'absolute', left: 60, right: 60, bottom: 0, height: 1, background: 'linear-gradient(90deg, rgba(0,229,255,0.5), rgba(0,229,255,0))' }} /&gt;&#13;&#10;  &lt;/Box&gt;&#13;&#10;  &lt;Box style={{ position: 'absolute', top: 120, left: 60, width: 1160, height: 540, flexDirection: 'column', justifyContent: 'center' }}&gt;&#13;&#10;    &lt;svg width={1160} height={430} viewBox='0 0 1160 430'&gt;&#13;&#10;      &lt;line x1='150' y1='30' x2='150' y2='392' stroke='#FF2D78' strokeWidth='1.8' strokeDasharray='7 6' /&gt;&#13;&#10;      &lt;polygon points='145,390 150,400 155,390' fill='#FF2D78' /&gt;&#13;&#10;      &lt;text x='128' y='215' fill='#FF2D78' fontSize='13' fontFamily='Microsoft YaHei' textAnchor='middle' transform='rotate(-90 128 215)'&gt;未授权访问 · 逐层拦截&lt;/text&gt;&#13;&#10;      &lt;line x1='1030' y1='30' x2='1030' y2='392' stroke='#00E5FF' strokeWidth='1.8' strokeDasharray='7 6' /&gt;&#13;&#10;      &lt;polygon points='1025,390 1030,400 1035,390' fill='#00E5FF' /&gt;&#13;&#10;      &lt;text x='1054' y='215' fill='#00E5FF' fontSize='13' fontFamily='Microsoft YaHei' textAnchor='middle' transform='rotate(90 1054 215)'&gt;合法授权 · 凭密钥直达&lt;/text&gt;&#13;&#10;      &lt;g fontFamily='Microsoft YaHei'&gt;&#13;&#10;        &lt;rect x='230' y='14' width='730' height='42' rx='7' fill='rgba(0,229,255,0.05)' stroke='rgba(0,229,255,0.35)' strokeWidth='1.1' /&gt;&#13;&#10;        &lt;text x='248' y='41' fill='#00E5FF' fontSize='12' fontFamily='Consolas' fontWeight='bold'&gt;D-01&lt;/text&gt;&lt;text x='310' y='41' fill='#E8EEF7' fontSize='15' fontWeight='bold'&gt;活体核验&lt;/text&gt;&lt;text x='944' y='41' fill='rgba(232,238,247,0.55)' fontSize='12.5' textAnchor='end'&gt;确认真人在场&lt;/text&gt;&#13;&#10;        &lt;rect x='230' y='62' width='730' height='42' rx='7' fill='rgba(0,229,255,0.05)' stroke='rgba(0,229,255,0.35)' strokeWidth='1.1' /&gt;&#13;&#10;        &lt;text x='248' y='89' fill='#00E5FF' fontSize='12' fontFamily='Consolas' fontWeight='bold'&gt;D-02&lt;/text&gt;&lt;text x='310' y='89' fill='#E8EEF7' fontSize='15' fontWeight='bold'&gt;AES-256 加密入库&lt;/text&gt;&lt;text x='944' y='89' fill='rgba(232,238,247,0.55)' fontSize='12.5' textAnchor='end'&gt;无授权不可读取&lt;/text&gt;&#13;&#10;        &lt;rect x='230' y='110' width='730' height='42' rx='7' fill='rgba(0,229,255,0.05)' stroke='rgba(0,229,255,0.35)' strokeWidth='1.1' /&gt;&#13;&#10;        &lt;text x='248' y='137' fill='#00E5FF' fontSize='12' fontFamily='Consolas' fontWeight='bold'&gt;D-03&lt;/text&gt;&lt;text x='310' y='137' fill='#E8EEF7' fontSize='15' fontWeight='bold'&gt;生物特征锁&lt;/text&gt;&lt;text x='944' y='137' fill='rgba(232,238,247,0.55)' fontSize='12.5' textAnchor='end'&gt;生物数据不出设备&lt;/text&gt;&#13;&#10;        &lt;rect x='230' y='158' width='730' height='42' rx='7' fill='rgba(255,45,120,0.08)' stroke='#FF2D78' strokeWidth='1.3' /&gt;&#13;&#10;        &lt;text x='248' y='185' fill='#FF2D78' fontSize='12' fontFamily='Consolas' fontWeight='bold'&gt;D-04&lt;/text&gt;&lt;text x='310' y='185' fill='#E8EEF7' fontSize='15' fontWeight='bold'&gt;一授权一密钥&lt;/text&gt;&lt;text x='944' y='185' fill='rgba(232,238,247,0.55)' fontSize='12.5' textAnchor='end'&gt;可撤销 · 撤销即 403&lt;/text&gt;&#13;&#10;        &lt;rect x='230' y='206' width='730' height='42' rx='7' fill='rgba(0,229,255,0.05)' stroke='rgba(0,229,255,0.35)' strokeWidth='1.1' /&gt;&#13;&#10;        &lt;text x='248' y='233' fill='#00E5FF' fontSize='12' fontFamily='Consolas' fontWeight='bold'&gt;D-05&lt;/text&gt;&lt;text x='310' y='233' fill='#E8EEF7' fontSize='15' fontWeight='bold'&gt;全链路追溯&lt;/text&gt;&lt;text x='944' y='233' fill='rgba(232,238,247,0.55)' fontSize='12.5' textAnchor='end'&gt;操作日志 + 数字水印&lt;/text&gt;&#13;&#10;        &lt;rect x='230' y='254' width='730' height='42' rx='7' fill='rgba(0,229,255,0.05)' stroke='rgba(0,229,255,0.35)' strokeWidth='1.1' /&gt;&#13;&#10;        &lt;text x='248' y='281' fill='#00E5FF' fontSize='12' fontFamily='Consolas' fontWeight='bold'&gt;D-06&lt;/text&gt;&lt;text x='310' y='281' fill='#E8EEF7' fontSize='15' fontWeight='bold'&gt;区块链确权&lt;/text&gt;&lt;text x='944' y='281' fill='rgba(232,238,247,0.55)' fontSize='12.5' textAnchor='end'&gt;只锚定哈希 · 原文不上链&lt;/text&gt;&#13;&#10;        &lt;rect x='230' y='302' width='730' height='42' rx='7' fill='rgba(0,229,255,0.05)' stroke='rgba(0,229,255,0.35)' strokeWidth='1.1' /&gt;&#13;&#10;        &lt;text x='248' y='329' fill='#00E5FF' fontSize='12' fontFamily='Consolas' fontWeight='bold'&gt;D-07&lt;/text&gt;&lt;text x='310' y='329' fill='#E8EEF7' fontSize='15' fontWeight='bold'&gt;四重证据链&lt;/text&gt;&lt;text x='944' y='329' fill='rgba(232,238,247,0.55)' fontSize='12.5' textAnchor='end'&gt;授权书+存证+日志+水印 → 司法举证&lt;/text&gt;&#13;&#10;        &lt;rect x='230' y='350' width='730' height='42' rx='7' fill='rgba(255,45,120,0.08)' stroke='#FF2D78' strokeWidth='1.3' /&gt;&#13;&#10;        &lt;text x='248' y='377' fill='#FF2D78' fontSize='12' fontFamily='Consolas' fontWeight='bold'&gt;D-08&lt;/text&gt;&lt;text x='310' y='377' fill='#E8EEF7' fontSize='15' fontWeight='bold'&gt;脱敏特征防换脸&lt;/text&gt;&lt;text x='944' y='377' fill='rgba(232,238,247,0.55)' fontSize='12.5' textAnchor='end'&gt;原始素材隔离 · 512 维带水印向量&lt;/text&gt;&#13;&#10;      &lt;/g&gt;&#13;&#10;    &lt;/svg&gt;&#13;&#10;    &lt;Box style={{ marginTop: 14, borderLeft: '4px solid #00E5FF', paddingLeft: 18 }}&gt;&#13;&#10;      &lt;Text style={{ fontSize: 18, fontWeight: 'bold', color: '#00E5FF' }}&gt;对客一句话：「我们不承诺 100% 技术保证，但承诺 —— 用了必留痕、盗了必可举证。」&lt;/Text&gt;&#13;&#10;      &lt;Text style={{ fontSize: 13.5, color: 'rgba(232,238,247,0.6)', marginTop: 8 }}&gt;向量水印 + 反向比对 + 审计权三层叠加。粉色两条（D-04 / D-08）是客户追问率最高的防线。&lt;/Text&gt;&#13;&#10;    &lt;/Box&gt;&#13;&#10;  &lt;/Box&gt;&#13;&#10;  &lt;Image src=&quot;assets/bear_ch4.png&quot; style={{ position: 'absolute', right: 34, top: 14, width: 92, height: 100, objectFit: 'contain' }} /&gt;&#13;&#10;  &lt;Box style={{ position: 'absolute', left: 0, right: 0, bottom: 0, height: 60, padding: '0 60px', flexDirection: 'row', justifyContent: 'space-between', alignItems: 'center', borderTop: '1px solid rgba(0,229,255,0.14)' }}&gt;&#13;&#10;    &lt;Text style={{ fontFamily: 'Consolas, monospace', fontSize: 11, letterSpacing: 1, color: 'rgba(232,238,247,0.4)' }}&gt;MMB PORTRAITMART · 内部文件 禁止外传&lt;/Text&gt;&#13;&#10;    &lt;Text style={{ fontFamily: 'Consolas, monospace', fontSize: 11, color: 'rgba(232,238,247,0.4)' }}&gt;14 / 32&lt;/Text&gt;&#13;&#10;  &lt;/Box&gt;&#13;&#10;&lt;/Slide&gt;&#13;&#10;"/>
        <p:cNvGrpSpPr/>
        <p:nvPr/>
      </p:nvGrpSpPr>
      <p:grpSpPr>
        <a:xfrm>
          <a:off x="0" y="0"/>
          <a:ext cx="0" cy="0"/>
          <a:chOff x="0" y="0"/>
          <a:chExt cx="0" cy="0"/>
        </a:xfrm>
      </p:grpSpPr>
      <p:sp>
        <p:nvSpPr>
          <p:cNvPr id="98" name=""/>
          <p:cNvSpPr/>
          <p:nvPr/>
        </p:nvSpPr>
        <p:spPr>
          <a:xfrm rot="0" flipH="0" flipV="0">
            <a:off x="0" y="0"/>
            <a:ext cx="12192000" cy="6858000"/>
          </a:xfrm>
          <a:prstGeom prst="rect">
            <a:avLst/>
          </a:prstGeom>
          <a:solidFill>
            <a:srgbClr val="0A1220"/>
          </a:solidFill>
          <a:ln/>
        </p:spPr>
        <p:txBody>
          <a:bodyPr/>
          <a:p/>
        </p:txBody>
      </p:sp>
      <p:sp>
        <p:nvSpPr>
          <p:cNvPr id="99" name="" descr="{&quot;isTemplate&quot;:true,&quot;type&quot;:&quot;text&quot;}"/>
          <p:cNvSpPr txBox="1"/>
          <p:nvPr/>
        </p:nvSpPr>
        <p:spPr>
          <a:xfrm rot="0" flipH="0" flipV="0">
            <a:off x="571500" y="247650"/>
            <a:ext cx="11049000" cy="142875"/>
          </a:xfrm>
          <a:prstGeom prst="rect"/>
        </p:spPr>
        <p:txBody>
          <a:bodyPr wrap="none" lIns="0" tIns="0" rIns="0" bIns="0"/>
          <a:p>
            <a:pPr>
              <a:lnSpc>
                <a:spcPct val="100000"/>
              </a:lnSpc>
            </a:pPr>
            <a:r>
              <a:rPr lang="en-US" sz="900" spc="150">
                <a:solidFill>
                  <a:srgbClr val="FF2D78"/>
                </a:solidFill>
                <a:latin typeface="Consolas"/>
                <a:ea typeface="Consolas"/>
              </a:rPr>
              <a:t xml:space="preserve">LESSON 04 · </a:t>
            </a:r>
            <a:r>
              <a:rPr lang="zh-CN" sz="900" spc="150">
                <a:solidFill>
                  <a:srgbClr val="FF2D78"/>
                </a:solidFill>
                <a:latin typeface="Consolas"/>
                <a:ea typeface="Consolas"/>
              </a:rPr>
              <a:t>安全体系</a:t>
            </a:r>
            <a:r>
              <a:rPr lang="en-US" sz="900" spc="150">
                <a:solidFill>
                  <a:srgbClr val="FF2D78"/>
                </a:solidFill>
                <a:latin typeface="Consolas"/>
                <a:ea typeface="Consolas"/>
              </a:rPr>
              <a:t xml:space="preserve"> · </a:t>
            </a:r>
            <a:r>
              <a:rPr lang="zh-CN" sz="900" spc="150">
                <a:solidFill>
                  <a:srgbClr val="FF2D78"/>
                </a:solidFill>
                <a:latin typeface="Consolas"/>
                <a:ea typeface="Consolas"/>
              </a:rPr>
              <a:t>对客讲解用图</a:t>
            </a:r>
            <a:endParaRPr/>
          </a:p>
        </p:txBody>
      </p:sp>
      <p:sp>
        <p:nvSpPr>
          <p:cNvPr id="100" name="" descr="{&quot;isTemplate&quot;:true,&quot;type&quot;:&quot;text&quot;}"/>
          <p:cNvSpPr txBox="1"/>
          <p:nvPr/>
        </p:nvSpPr>
        <p:spPr>
          <a:xfrm rot="0" flipH="0" flipV="0">
            <a:off x="571500" y="447675"/>
            <a:ext cx="11049000" cy="390525"/>
          </a:xfrm>
          <a:prstGeom prst="rect"/>
        </p:spPr>
        <p:txBody>
          <a:bodyPr wrap="none" lIns="0" tIns="0" rIns="0" bIns="0"/>
          <a:p>
            <a:pPr>
              <a:lnSpc>
                <a:spcPct val="100000"/>
              </a:lnSpc>
            </a:pPr>
            <a:r>
              <a:rPr lang="zh-CN" sz="2550" b="1">
                <a:solidFill>
                  <a:srgbClr val="E8EEF7"/>
                </a:solidFill>
                <a:latin typeface="Microsoft YaHei"/>
                <a:ea typeface="Microsoft YaHei"/>
              </a:rPr>
              <a:t>八道防线</a:t>
            </a:r>
            <a:r>
              <a:rPr lang="en-US" sz="2550" b="1">
                <a:solidFill>
                  <a:srgbClr val="E8EEF7"/>
                </a:solidFill>
                <a:latin typeface="Microsoft YaHei"/>
                <a:ea typeface="Microsoft YaHei"/>
              </a:rPr>
              <a:t xml:space="preserve"> · </a:t>
            </a:r>
            <a:r>
              <a:rPr lang="zh-CN" sz="2550" b="1">
                <a:solidFill>
                  <a:srgbClr val="E8EEF7"/>
                </a:solidFill>
                <a:latin typeface="Microsoft YaHei"/>
                <a:ea typeface="Microsoft YaHei"/>
              </a:rPr>
              <a:t>纵深防御</a:t>
            </a:r>
            <a:endParaRPr/>
          </a:p>
        </p:txBody>
      </p:sp>
      <p:sp>
        <p:nvSpPr>
          <p:cNvPr id="101" name=""/>
          <p:cNvSpPr/>
          <p:nvPr/>
        </p:nvSpPr>
        <p:spPr>
          <a:xfrm rot="0" flipH="0" flipV="0">
            <a:off x="571500" y="1133475"/>
            <a:ext cx="11049000" cy="9525"/>
          </a:xfrm>
          <a:prstGeom prst="rect">
            <a:avLst/>
          </a:prstGeom>
          <a:gradFill>
            <a:gsLst>
              <a:gs pos="0">
                <a:srgbClr val="00E5FF">
                  <a:alpha val="50000"/>
                </a:srgbClr>
              </a:gs>
              <a:gs pos="100000">
                <a:srgbClr val="00E5FF">
                  <a:alpha val="0"/>
                </a:srgbClr>
              </a:gs>
            </a:gsLst>
            <a:lin ang="0" scaled="1"/>
          </a:gradFill>
          <a:ln/>
        </p:spPr>
        <p:txBody>
          <a:bodyPr/>
          <a:p/>
        </p:txBody>
      </p:sp>
      <p:pic>
        <p:nvPicPr>
          <p:cNvPr id="102" name=""/>
          <p:cNvPicPr>
            <a:picLocks noChangeAspect="1"/>
          </p:cNvPicPr>
          <p:nvPr/>
        </p:nvPicPr>
        <p:blipFill>
          <a:blip r:embed="rId1">
            <a:extLst>
              <a:ext uri="{96DAC541-7B7A-43D3-8B79-37D633B846F1}">
                <asvg:svgBlip r:embed="rId1"/>
              </a:ext>
            </a:extLst>
          </a:blip>
          <a:stretch>
            <a:fillRect/>
          </a:stretch>
        </p:blipFill>
        <p:spPr>
          <a:xfrm rot="0" flipH="0" flipV="0">
            <a:off x="571500" y="1381125"/>
            <a:ext cx="11049000" cy="4095750"/>
          </a:xfrm>
          <a:prstGeom prst="rect">
            <a:avLst/>
          </a:prstGeom>
          <a:ln/>
        </p:spPr>
      </p:pic>
      <p:sp>
        <p:nvSpPr>
          <p:cNvPr id="103" name=""/>
          <p:cNvSpPr/>
          <p:nvPr/>
        </p:nvSpPr>
        <p:spPr>
          <a:xfrm rot="0" flipH="0" flipV="0">
            <a:off x="571500" y="5610225"/>
            <a:ext cx="11087100" cy="447675"/>
          </a:xfrm>
          <a:custGeom>
            <a:pathLst>
              <a:path w="1164" h="47">
                <a:moveTo>
                  <a:pt x="0" y="0"/>
                </a:moveTo>
                <a:lnTo>
                  <a:pt x="4" y="0"/>
                </a:lnTo>
                <a:lnTo>
                  <a:pt x="4" y="47"/>
                </a:lnTo>
                <a:lnTo>
                  <a:pt x="0" y="47"/>
                </a:lnTo>
                <a:close/>
              </a:path>
            </a:pathLst>
          </a:custGeom>
          <a:solidFill>
            <a:srgbClr val="00E5FF"/>
          </a:solidFill>
          <a:ln/>
        </p:spPr>
        <p:txBody>
          <a:bodyPr/>
          <a:p/>
        </p:txBody>
      </p:sp>
      <p:sp>
        <p:nvSpPr>
          <p:cNvPr id="104" name="" descr="{&quot;isTemplate&quot;:true,&quot;type&quot;:&quot;text&quot;}"/>
          <p:cNvSpPr txBox="1"/>
          <p:nvPr/>
        </p:nvSpPr>
        <p:spPr>
          <a:xfrm rot="0" flipH="0" flipV="0">
            <a:off x="781050" y="5610225"/>
            <a:ext cx="10839450" cy="209550"/>
          </a:xfrm>
          <a:prstGeom prst="rect"/>
        </p:spPr>
        <p:txBody>
          <a:bodyPr wrap="none" lIns="0" tIns="0" rIns="0" bIns="0"/>
          <a:p>
            <a:pPr>
              <a:lnSpc>
                <a:spcPct val="100000"/>
              </a:lnSpc>
            </a:pPr>
            <a:r>
              <a:rPr lang="zh-CN" sz="1350" b="1">
                <a:solidFill>
                  <a:srgbClr val="00E5FF"/>
                </a:solidFill>
                <a:latin typeface="Microsoft YaHei"/>
                <a:ea typeface="Microsoft YaHei"/>
              </a:rPr>
              <a:t>对客一句话：「我们不承诺</a:t>
            </a:r>
            <a:r>
              <a:rPr lang="en-US" sz="1350" b="1">
                <a:solidFill>
                  <a:srgbClr val="00E5FF"/>
                </a:solidFill>
                <a:latin typeface="Microsoft YaHei"/>
                <a:ea typeface="Microsoft YaHei"/>
              </a:rPr>
              <a:t xml:space="preserve"> 100% </a:t>
            </a:r>
            <a:r>
              <a:rPr lang="zh-CN" sz="1350" b="1">
                <a:solidFill>
                  <a:srgbClr val="00E5FF"/>
                </a:solidFill>
                <a:latin typeface="Microsoft YaHei"/>
                <a:ea typeface="Microsoft YaHei"/>
              </a:rPr>
              <a:t>技术保证，但承诺</a:t>
            </a:r>
            <a:r>
              <a:rPr lang="en-US" sz="1350" b="1">
                <a:solidFill>
                  <a:srgbClr val="00E5FF"/>
                </a:solidFill>
                <a:latin typeface="Microsoft YaHei"/>
                <a:ea typeface="Microsoft YaHei"/>
              </a:rPr>
              <a:t xml:space="preserve"> —— </a:t>
            </a:r>
            <a:r>
              <a:rPr lang="zh-CN" sz="1350" b="1">
                <a:solidFill>
                  <a:srgbClr val="00E5FF"/>
                </a:solidFill>
                <a:latin typeface="Microsoft YaHei"/>
                <a:ea typeface="Microsoft YaHei"/>
              </a:rPr>
              <a:t>用了必留痕、盗了必可举证。」</a:t>
            </a:r>
            <a:endParaRPr/>
          </a:p>
        </p:txBody>
      </p:sp>
      <p:sp>
        <p:nvSpPr>
          <p:cNvPr id="105" name="" descr="{&quot;isTemplate&quot;:true,&quot;type&quot;:&quot;text&quot;}"/>
          <p:cNvSpPr txBox="1"/>
          <p:nvPr/>
        </p:nvSpPr>
        <p:spPr>
          <a:xfrm rot="0" flipH="0" flipV="0">
            <a:off x="781050" y="5895975"/>
            <a:ext cx="10839450" cy="161925"/>
          </a:xfrm>
          <a:prstGeom prst="rect"/>
        </p:spPr>
        <p:txBody>
          <a:bodyPr wrap="none" lIns="0" tIns="0" rIns="0" bIns="0"/>
          <a:p>
            <a:pPr>
              <a:lnSpc>
                <a:spcPct val="100000"/>
              </a:lnSpc>
            </a:pPr>
            <a:r>
              <a:rPr lang="zh-CN" sz="1013">
                <a:solidFill>
                  <a:srgbClr val="E8EEF7">
                    <a:alpha val="60000"/>
                  </a:srgbClr>
                </a:solidFill>
                <a:latin typeface="Microsoft YaHei"/>
                <a:ea typeface="Microsoft YaHei"/>
              </a:rPr>
              <a:t>向量水印</a:t>
            </a:r>
            <a:r>
              <a:rPr lang="en-US" sz="1013">
                <a:solidFill>
                  <a:srgbClr val="E8EEF7">
                    <a:alpha val="60000"/>
                  </a:srgbClr>
                </a:solidFill>
                <a:latin typeface="Microsoft YaHei"/>
                <a:ea typeface="Microsoft YaHei"/>
              </a:rPr>
              <a:t xml:space="preserve"> + </a:t>
            </a:r>
            <a:r>
              <a:rPr lang="zh-CN" sz="1013">
                <a:solidFill>
                  <a:srgbClr val="E8EEF7">
                    <a:alpha val="60000"/>
                  </a:srgbClr>
                </a:solidFill>
                <a:latin typeface="Microsoft YaHei"/>
                <a:ea typeface="Microsoft YaHei"/>
              </a:rPr>
              <a:t>反向比对</a:t>
            </a:r>
            <a:r>
              <a:rPr lang="en-US" sz="1013">
                <a:solidFill>
                  <a:srgbClr val="E8EEF7">
                    <a:alpha val="60000"/>
                  </a:srgbClr>
                </a:solidFill>
                <a:latin typeface="Microsoft YaHei"/>
                <a:ea typeface="Microsoft YaHei"/>
              </a:rPr>
              <a:t xml:space="preserve"> + </a:t>
            </a:r>
            <a:r>
              <a:rPr lang="zh-CN" sz="1013">
                <a:solidFill>
                  <a:srgbClr val="E8EEF7">
                    <a:alpha val="60000"/>
                  </a:srgbClr>
                </a:solidFill>
                <a:latin typeface="Microsoft YaHei"/>
                <a:ea typeface="Microsoft YaHei"/>
              </a:rPr>
              <a:t>审计权三层叠加。粉色两条（</a:t>
            </a:r>
            <a:r>
              <a:rPr lang="en-US" sz="1013">
                <a:solidFill>
                  <a:srgbClr val="E8EEF7">
                    <a:alpha val="60000"/>
                  </a:srgbClr>
                </a:solidFill>
                <a:latin typeface="Microsoft YaHei"/>
                <a:ea typeface="Microsoft YaHei"/>
              </a:rPr>
              <a:t>D-04 / D-08</a:t>
            </a:r>
            <a:r>
              <a:rPr lang="zh-CN" sz="1013">
                <a:solidFill>
                  <a:srgbClr val="E8EEF7">
                    <a:alpha val="60000"/>
                  </a:srgbClr>
                </a:solidFill>
                <a:latin typeface="Microsoft YaHei"/>
                <a:ea typeface="Microsoft YaHei"/>
              </a:rPr>
              <a:t>）是客户追问率最高的防线。</a:t>
            </a:r>
            <a:endParaRPr/>
          </a:p>
        </p:txBody>
      </p:sp>
      <p:pic>
        <p:nvPicPr>
          <p:cNvPr id="106" name=""/>
          <p:cNvPicPr>
            <a:picLocks noChangeAspect="1"/>
          </p:cNvPicPr>
          <p:nvPr/>
        </p:nvPicPr>
        <p:blipFill>
          <a:blip r:embed="rId2"/>
          <a:srcRect l="3999" t="0" r="3999" b="0"/>
          <a:stretch>
            <a:fillRect/>
          </a:stretch>
        </p:blipFill>
        <p:spPr>
          <a:xfrm rot="0" flipH="0" flipV="0">
            <a:off x="10991850" y="133350"/>
            <a:ext cx="876300" cy="952500"/>
          </a:xfrm>
          <a:prstGeom prst="rect">
            <a:avLst/>
          </a:prstGeom>
          <a:ln/>
        </p:spPr>
      </p:pic>
      <p:sp>
        <p:nvSpPr>
          <p:cNvPr id="107" name=""/>
          <p:cNvSpPr/>
          <p:nvPr/>
        </p:nvSpPr>
        <p:spPr>
          <a:xfrm rot="0" flipH="0" flipV="0">
            <a:off x="0" y="6286500"/>
            <a:ext cx="12192000" cy="571500"/>
          </a:xfrm>
          <a:custGeom>
            <a:pathLst>
              <a:path w="1280" h="60">
                <a:moveTo>
                  <a:pt x="0" y="0"/>
                </a:moveTo>
                <a:lnTo>
                  <a:pt x="1280" y="0"/>
                </a:lnTo>
                <a:lnTo>
                  <a:pt x="1280" y="1"/>
                </a:lnTo>
                <a:lnTo>
                  <a:pt x="0" y="1"/>
                </a:lnTo>
                <a:close/>
              </a:path>
            </a:pathLst>
          </a:custGeom>
          <a:solidFill>
            <a:srgbClr val="00E5FF">
              <a:alpha val="14000"/>
            </a:srgbClr>
          </a:solidFill>
          <a:ln/>
        </p:spPr>
        <p:txBody>
          <a:bodyPr/>
          <a:p/>
        </p:txBody>
      </p:sp>
      <p:sp>
        <p:nvSpPr>
          <p:cNvPr id="108" name="" descr="{&quot;isTemplate&quot;:true,&quot;type&quot;:&quot;text&quot;}"/>
          <p:cNvSpPr txBox="1"/>
          <p:nvPr/>
        </p:nvSpPr>
        <p:spPr>
          <a:xfrm rot="0" flipH="0" flipV="0">
            <a:off x="571500" y="6515100"/>
            <a:ext cx="2257425" cy="133350"/>
          </a:xfrm>
          <a:prstGeom prst="rect"/>
        </p:spPr>
        <p:txBody>
          <a:bodyPr wrap="none" lIns="0" tIns="0" rIns="0" bIns="0"/>
          <a:p>
            <a:pPr>
              <a:lnSpc>
                <a:spcPct val="100000"/>
              </a:lnSpc>
            </a:pPr>
            <a:r>
              <a:rPr lang="en-US" sz="825" spc="75">
                <a:solidFill>
                  <a:srgbClr val="E8EEF7">
                    <a:alpha val="40000"/>
                  </a:srgbClr>
                </a:solidFill>
                <a:latin typeface="Consolas"/>
                <a:ea typeface="Consolas"/>
              </a:rPr>
              <a:t xml:space="preserve">MMB PORTRAITMART · </a:t>
            </a:r>
            <a:r>
              <a:rPr lang="zh-CN" sz="825" spc="75">
                <a:solidFill>
                  <a:srgbClr val="E8EEF7">
                    <a:alpha val="40000"/>
                  </a:srgbClr>
                </a:solidFill>
                <a:latin typeface="Consolas"/>
                <a:ea typeface="Consolas"/>
              </a:rPr>
              <a:t>内部文件</a:t>
            </a:r>
            <a:r>
              <a:rPr lang="en-US" sz="825" spc="75">
                <a:solidFill>
                  <a:srgbClr val="E8EEF7">
                    <a:alpha val="40000"/>
                  </a:srgbClr>
                </a:solidFill>
                <a:latin typeface="Consolas"/>
                <a:ea typeface="Consolas"/>
              </a:rPr>
              <a:t xml:space="preserve"> </a:t>
            </a:r>
            <a:r>
              <a:rPr lang="zh-CN" sz="825" spc="75">
                <a:solidFill>
                  <a:srgbClr val="E8EEF7">
                    <a:alpha val="40000"/>
                  </a:srgbClr>
                </a:solidFill>
                <a:latin typeface="Consolas"/>
                <a:ea typeface="Consolas"/>
              </a:rPr>
              <a:t>禁止外传</a:t>
            </a:r>
            <a:endParaRPr/>
          </a:p>
        </p:txBody>
      </p:sp>
      <p:sp>
        <p:nvSpPr>
          <p:cNvPr id="109" name="" descr="{&quot;isTemplate&quot;:true,&quot;type&quot;:&quot;text&quot;}"/>
          <p:cNvSpPr txBox="1"/>
          <p:nvPr/>
        </p:nvSpPr>
        <p:spPr>
          <a:xfrm rot="0" flipH="0" flipV="0">
            <a:off x="11210925" y="6515100"/>
            <a:ext cx="409575" cy="133350"/>
          </a:xfrm>
          <a:prstGeom prst="rect"/>
        </p:spPr>
        <p:txBody>
          <a:bodyPr wrap="none" lIns="0" tIns="0" rIns="0" bIns="0"/>
          <a:p>
            <a:pPr>
              <a:lnSpc>
                <a:spcPct val="100000"/>
              </a:lnSpc>
            </a:pPr>
            <a:r>
              <a:rPr lang="en-US" sz="825">
                <a:solidFill>
                  <a:srgbClr val="E8EEF7">
                    <a:alpha val="40000"/>
                  </a:srgbClr>
                </a:solidFill>
                <a:latin typeface="Consolas"/>
                <a:ea typeface="Consolas"/>
              </a:rPr>
              <a:t>14 / 32</a:t>
            </a:r>
            <a:endParaRPr/>
          </a:p>
        </p:txBody>
      </p:sp>
    </p:spTree>
  </p:cSld>
</p:sld>
</file>

<file path=ppt/slides/slide15.xml><?xml version="1.0" encoding="utf-8"?>
<p:sld xmlns:p="http://schemas.openxmlformats.org/presentationml/2006/main" xmlns:a="http://schemas.openxmlformats.org/drawingml/2006/main" xmlns:r="http://schemas.openxmlformats.org/officeDocument/2006/relationships" xmlns:a16="http://schemas.microsoft.com/office/drawing/2014/main" xmlns:mc="http://schemas.openxmlformats.org/markup-compatibility/2006" mc:Ignorable="a16">
  <p:cSld>
    <p:spTree>
      <p:nvGrpSpPr>
        <p:cNvPr id="110" name="" descr="&lt;Slide style={{ width: 1280, height: 720, background: '#0A1220', position: 'relative', overflow: 'hidden', fontFamily: &quot;'Microsoft YaHei', 'PingFang SC', sans-serif&quot; }}&gt;&#13;&#10;  &lt;Box style={{ position: 'absolute', top: 0, left: 0, right: 0, height: 120, padding: '26px 60px 0' }}&gt;&#13;&#10;    &lt;Text style={{ fontFamily: 'Consolas, monospace', fontSize: 12, letterSpacing: 2, color: '#FF2D78' }}&gt;LESSON 04 · 安全体系&lt;/Text&gt;&#13;&#10;    &lt;Text style={{ fontSize: 34, fontWeight: 'bold', color: '#E8EEF7', marginTop: 6 }}&gt;编号速认表（客服必背）&lt;/Text&gt;&#13;&#10;    &lt;Box style={{ position: 'absolute', left: 60, right: 60, bottom: 0, height: 1, background: 'linear-gradient(90deg, rgba(0,229,255,0.5), rgba(0,229,255,0))' }} /&gt;&#13;&#10;  &lt;/Box&gt;&#13;&#10;  &lt;Box style={{ position: 'absolute', top: 120, left: 60, width: 1160, height: 540, flexDirection: 'row', gap: 36 }}&gt;&#13;&#10;    &lt;Box style={{ width: 280, flexDirection: 'column', justifyContent: 'center' }}&gt;&#13;&#10;      &lt;Text style={{ fontFamily: 'Consolas, monospace', fontSize: 100, fontWeight: 'bold', color: 'rgba(0,229,255,0.22)', lineHeight: 1 }}&gt;ID&lt;/Text&gt;&#13;&#10;      &lt;Text style={{ fontSize: 20, fontWeight: 'bold', color: '#E8EEF7', lineHeight: 1.6, marginTop: 16 }}&gt;看到编号&lt;br /&gt;3 秒说出含义&lt;/Text&gt;&#13;&#10;      &lt;Box style={{ width: 60, height: 3, background: '#FF2D78', marginTop: 20 }} /&gt;&#13;&#10;      &lt;Text style={{ fontSize: 14, color: 'rgba(232,238,247,0.62)', lineHeight: 1.8, marginTop: 18 }}&gt;编号是全公司通用语言。对外报编号、对内查编号，任何岗位不例外。&lt;/Text&gt;&#13;&#10;    &lt;/Box&gt;&#13;&#10;    &lt;Box style={{ flex: 1 }}&gt;&#13;&#10;      &lt;Table&#13;&#10;        style={{ width: '100%', height: 470 }}&#13;&#10;        defaultTextStyle={{ fontSize: 13, textAlign: 'left', color: '#E8EEF7' }}&#13;&#10;        defaultCellStyle={{ border: { left: { width: 1, color: 'rgba(0,229,255,0.16)' }, right: { width: 1, color: 'rgba(0,229,255,0.16)' }, top: { width: 1, color: 'rgba(0,229,255,0.16)' }, bottom: { width: 1, color: 'rgba(0,229,255,0.16)' } } }}&#13;&#10;        cells={[&#13;&#10;          [&#13;&#10;            { text: '编号', textStyle: { bold: true, color: '#00E5FF' }, cellStyle: { background: { color: 'rgba(0,229,255,0.12)' } } },&#13;&#10;            { text: '格式', textStyle: { bold: true, color: '#00E5FF' }, cellStyle: { background: { color: 'rgba(0,229,255,0.12)' } } },&#13;&#10;            { text: '含义', textStyle: { bold: true, color: '#00E5FF' }, cellStyle: { background: { color: 'rgba(0,229,255,0.12)' } } },&#13;&#10;            { text: '谁能查', textStyle: { bold: true, color: '#00E5FF' }, cellStyle: { background: { color: 'rgba(0,229,255,0.12)' } } },&#13;&#10;          ],&#13;&#10;          ['授权密钥', { text: 'PML-XXXXXXXX-XXXXXXXX', textStyle: { color: '#00E5FF' } }, '一次授权对应一把密钥', '技术 / 客服（凭订单号）'],&#13;&#10;          ['存证编号', { text: 'MMB-CERT-YYYYMMDD-XXXXXX', textStyle: { color: '#00E5FF' }, cellStyle: { background: { color: 'rgba(232,238,247,0.03)' } } }, { text: '入库确权凭证', cellStyle: { background: { color: 'rgba(232,238,247,0.03)' } } }, { text: '全员可查', cellStyle: { background: { color: 'rgba(232,238,247,0.03)' } } }],&#13;&#10;          ['权利人 DID', { text: 'did:mmb:xxxxxxxx', textStyle: { color: '#00E5FF' } }, '创作者去中心化身份', '脱敏展示'],&#13;&#10;          ['向量 ID', { text: 'FMV-XXXX-XXXX', textStyle: { color: '#00E5FF' }, cellStyle: { background: { color: 'rgba(232,238,247,0.03)' } } }, { text: '脱敏特征向量', cellStyle: { background: { color: 'rgba(232,238,247,0.03)' } } }, { text: '技术 / 商务', cellStyle: { background: { color: 'rgba(232,238,247,0.03)' } } }],&#13;&#10;          ['肖像编号', { text: 'MMB-P-YYYYMMDD-NNNN', textStyle: { color: '#00E5FF' } }, '一件上架资产的编号', '全员可查'],&#13;&#10;          ['素材编号', { text: 'MMB-S-XXXX', textStyle: { color: '#00E5FF' }, cellStyle: { background: { color: 'rgba(232,238,247,0.03)' } } }, { text: 'APP 采集时的单张素材', cellStyle: { background: { color: 'rgba(232,238,247,0.03)' } } }, { text: '全员可查', cellStyle: { background: { color: 'rgba(232,238,247,0.03)' } } }],&#13;&#10;          ['销毁证书', { text: 'MMB-DEST-YYYYMMDD-XXXXXX', textStyle: { color: '#FF2D78' } }, '素材已物理销毁的凭证', '全员可查'],&#13;&#10;          ['溯源报告', { text: 'MMB-TRACE-YYYYMMDD-XXX', textStyle: { color: '#FF2D78' }, cellStyle: { background: { color: 'rgba(232,238,247,0.03)' } } }, { text: '盗用溯源结果', cellStyle: { background: { color: 'rgba(232,238,247,0.03)' } } }, { text: '商务 / 法务', cellStyle: { background: { color: 'rgba(232,238,247,0.03)' } } }],&#13;&#10;          ['冻结令', { text: 'MMB-FRZ-YYYYMMDD-XXXXXX', textStyle: { color: '#FF2D78' } }, '暂停供应的临时状态', '全员可查'],&#13;&#10;        ]}&#13;&#10;      /&gt;&#13;&#10;    &lt;/Box&gt;&#13;&#10;  &lt;/Box&gt;&#13;&#10;  &lt;Image src=&quot;assets/bear_ch4.png&quot; style={{ position: 'absolute', right: 34, top: 14, width: 92, height: 100, objectFit: 'contain' }} /&gt;&#13;&#10;  &lt;Box style={{ position: 'absolute', left: 0, right: 0, bottom: 0, height: 60, padding: '0 60px', flexDirection: 'row', justifyContent: 'space-between', alignItems: 'center', borderTop: '1px solid rgba(0,229,255,0.14)' }}&gt;&#13;&#10;    &lt;Text style={{ fontFamily: 'Consolas, monospace', fontSize: 11, letterSpacing: 1, color: 'rgba(232,238,247,0.4)' }}&gt;MMB PORTRAITMART · 内部文件 禁止外传&lt;/Text&gt;&#13;&#10;    &lt;Text style={{ fontFamily: 'Consolas, monospace', fontSize: 11, color: 'rgba(232,238,247,0.4)' }}&gt;15 / 32&lt;/Text&gt;&#13;&#10;  &lt;/Box&gt;&#13;&#10;&lt;/Slide&gt;&#13;&#10;"/>
        <p:cNvGrpSpPr/>
        <p:nvPr/>
      </p:nvGrpSpPr>
      <p:grpSpPr>
        <a:xfrm>
          <a:off x="0" y="0"/>
          <a:ext cx="0" cy="0"/>
          <a:chOff x="0" y="0"/>
          <a:chExt cx="0" cy="0"/>
        </a:xfrm>
      </p:grpSpPr>
      <p:sp>
        <p:nvSpPr>
          <p:cNvPr id="111" name=""/>
          <p:cNvSpPr/>
          <p:nvPr/>
        </p:nvSpPr>
        <p:spPr>
          <a:xfrm rot="0" flipH="0" flipV="0">
            <a:off x="0" y="0"/>
            <a:ext cx="12192000" cy="6858000"/>
          </a:xfrm>
          <a:prstGeom prst="rect">
            <a:avLst/>
          </a:prstGeom>
          <a:solidFill>
            <a:srgbClr val="0A1220"/>
          </a:solidFill>
          <a:ln/>
        </p:spPr>
        <p:txBody>
          <a:bodyPr/>
          <a:p/>
        </p:txBody>
      </p:sp>
      <p:sp>
        <p:nvSpPr>
          <p:cNvPr id="112" name="" descr="{&quot;isTemplate&quot;:true,&quot;type&quot;:&quot;text&quot;}"/>
          <p:cNvSpPr txBox="1"/>
          <p:nvPr/>
        </p:nvSpPr>
        <p:spPr>
          <a:xfrm rot="0" flipH="0" flipV="0">
            <a:off x="571500" y="247650"/>
            <a:ext cx="11049000" cy="142875"/>
          </a:xfrm>
          <a:prstGeom prst="rect"/>
        </p:spPr>
        <p:txBody>
          <a:bodyPr wrap="none" lIns="0" tIns="0" rIns="0" bIns="0"/>
          <a:p>
            <a:pPr>
              <a:lnSpc>
                <a:spcPct val="100000"/>
              </a:lnSpc>
            </a:pPr>
            <a:r>
              <a:rPr lang="en-US" sz="900" spc="150">
                <a:solidFill>
                  <a:srgbClr val="FF2D78"/>
                </a:solidFill>
                <a:latin typeface="Consolas"/>
                <a:ea typeface="Consolas"/>
              </a:rPr>
              <a:t xml:space="preserve">LESSON 04 · </a:t>
            </a:r>
            <a:r>
              <a:rPr lang="zh-CN" sz="900" spc="150">
                <a:solidFill>
                  <a:srgbClr val="FF2D78"/>
                </a:solidFill>
                <a:latin typeface="Consolas"/>
                <a:ea typeface="Consolas"/>
              </a:rPr>
              <a:t>安全体系</a:t>
            </a:r>
            <a:endParaRPr/>
          </a:p>
        </p:txBody>
      </p:sp>
      <p:sp>
        <p:nvSpPr>
          <p:cNvPr id="113" name="" descr="{&quot;isTemplate&quot;:true,&quot;type&quot;:&quot;text&quot;}"/>
          <p:cNvSpPr txBox="1"/>
          <p:nvPr/>
        </p:nvSpPr>
        <p:spPr>
          <a:xfrm rot="0" flipH="0" flipV="0">
            <a:off x="571500" y="447675"/>
            <a:ext cx="11049000" cy="390525"/>
          </a:xfrm>
          <a:prstGeom prst="rect"/>
        </p:spPr>
        <p:txBody>
          <a:bodyPr wrap="none" lIns="0" tIns="0" rIns="0" bIns="0"/>
          <a:p>
            <a:pPr>
              <a:lnSpc>
                <a:spcPct val="100000"/>
              </a:lnSpc>
            </a:pPr>
            <a:r>
              <a:rPr lang="zh-CN" sz="2550" b="1">
                <a:solidFill>
                  <a:srgbClr val="E8EEF7"/>
                </a:solidFill>
                <a:latin typeface="Microsoft YaHei"/>
                <a:ea typeface="Microsoft YaHei"/>
              </a:rPr>
              <a:t>编号速认表（客服必背）</a:t>
            </a:r>
            <a:endParaRPr/>
          </a:p>
        </p:txBody>
      </p:sp>
      <p:sp>
        <p:nvSpPr>
          <p:cNvPr id="114" name=""/>
          <p:cNvSpPr/>
          <p:nvPr/>
        </p:nvSpPr>
        <p:spPr>
          <a:xfrm rot="0" flipH="0" flipV="0">
            <a:off x="571500" y="1133475"/>
            <a:ext cx="11049000" cy="9525"/>
          </a:xfrm>
          <a:prstGeom prst="rect">
            <a:avLst/>
          </a:prstGeom>
          <a:gradFill>
            <a:gsLst>
              <a:gs pos="0">
                <a:srgbClr val="00E5FF">
                  <a:alpha val="50000"/>
                </a:srgbClr>
              </a:gs>
              <a:gs pos="100000">
                <a:srgbClr val="00E5FF">
                  <a:alpha val="0"/>
                </a:srgbClr>
              </a:gs>
            </a:gsLst>
            <a:lin ang="0" scaled="1"/>
          </a:gradFill>
          <a:ln/>
        </p:spPr>
        <p:txBody>
          <a:bodyPr/>
          <a:p/>
        </p:txBody>
      </p:sp>
      <p:sp>
        <p:nvSpPr>
          <p:cNvPr id="115" name="" descr="{&quot;isTemplate&quot;:true,&quot;type&quot;:&quot;text&quot;}"/>
          <p:cNvSpPr txBox="1"/>
          <p:nvPr/>
        </p:nvSpPr>
        <p:spPr>
          <a:xfrm rot="0" flipH="0" flipV="0">
            <a:off x="571500" y="2219325"/>
            <a:ext cx="2667000" cy="1143000"/>
          </a:xfrm>
          <a:prstGeom prst="rect"/>
        </p:spPr>
        <p:txBody>
          <a:bodyPr wrap="none" lIns="0" tIns="0" rIns="0" bIns="0"/>
          <a:p>
            <a:pPr>
              <a:lnSpc>
                <a:spcPct val="100000"/>
              </a:lnSpc>
            </a:pPr>
            <a:r>
              <a:rPr lang="en-US" sz="7500" b="1">
                <a:solidFill>
                  <a:srgbClr val="00E5FF">
                    <a:alpha val="22000"/>
                  </a:srgbClr>
                </a:solidFill>
                <a:latin typeface="Consolas"/>
                <a:ea typeface="Consolas"/>
              </a:rPr>
              <a:t>ID</a:t>
            </a:r>
            <a:endParaRPr/>
          </a:p>
        </p:txBody>
      </p:sp>
      <p:sp>
        <p:nvSpPr>
          <p:cNvPr id="116" name="" descr="{&quot;isTemplate&quot;:true,&quot;type&quot;:&quot;text&quot;}"/>
          <p:cNvSpPr txBox="1"/>
          <p:nvPr/>
        </p:nvSpPr>
        <p:spPr>
          <a:xfrm rot="0" flipH="0" flipV="0">
            <a:off x="571500" y="3514725"/>
            <a:ext cx="2667000" cy="733425"/>
          </a:xfrm>
          <a:prstGeom prst="rect"/>
        </p:spPr>
        <p:txBody>
          <a:bodyPr wrap="none" lIns="0" tIns="0" rIns="0" bIns="0"/>
          <a:p>
            <a:pPr>
              <a:lnSpc>
                <a:spcPct val="160000"/>
              </a:lnSpc>
            </a:pPr>
            <a:r>
              <a:rPr lang="zh-CN" sz="1500" b="1">
                <a:solidFill>
                  <a:srgbClr val="E8EEF7"/>
                </a:solidFill>
                <a:latin typeface="Microsoft YaHei"/>
                <a:ea typeface="Microsoft YaHei"/>
              </a:rPr>
              <a:t>看到编号</a:t>
            </a:r>
            <a:endParaRPr/>
          </a:p>
          <a:p>
            <a:pPr>
              <a:lnSpc>
                <a:spcPct val="160000"/>
              </a:lnSpc>
            </a:pPr>
            <a:r>
              <a:rPr lang="en-US" sz="1500" b="1">
                <a:solidFill>
                  <a:srgbClr val="E8EEF7"/>
                </a:solidFill>
                <a:latin typeface="Microsoft YaHei"/>
                <a:ea typeface="Microsoft YaHei"/>
              </a:rPr>
              <a:t xml:space="preserve">3 </a:t>
            </a:r>
            <a:r>
              <a:rPr lang="zh-CN" sz="1500" b="1">
                <a:solidFill>
                  <a:srgbClr val="E8EEF7"/>
                </a:solidFill>
                <a:latin typeface="Microsoft YaHei"/>
                <a:ea typeface="Microsoft YaHei"/>
              </a:rPr>
              <a:t>秒说出含义</a:t>
            </a:r>
            <a:endParaRPr/>
          </a:p>
        </p:txBody>
      </p:sp>
      <p:sp>
        <p:nvSpPr>
          <p:cNvPr id="117" name=""/>
          <p:cNvSpPr/>
          <p:nvPr/>
        </p:nvSpPr>
        <p:spPr>
          <a:xfrm rot="0" flipH="0" flipV="0">
            <a:off x="571500" y="4438650"/>
            <a:ext cx="571500" cy="28575"/>
          </a:xfrm>
          <a:prstGeom prst="rect">
            <a:avLst/>
          </a:prstGeom>
          <a:solidFill>
            <a:srgbClr val="FF2D78"/>
          </a:solidFill>
          <a:ln/>
        </p:spPr>
        <p:txBody>
          <a:bodyPr/>
          <a:p/>
        </p:txBody>
      </p:sp>
      <p:sp>
        <p:nvSpPr>
          <p:cNvPr id="118" name="" descr="{&quot;isTemplate&quot;:true,&quot;type&quot;:&quot;text&quot;}"/>
          <p:cNvSpPr txBox="1"/>
          <p:nvPr/>
        </p:nvSpPr>
        <p:spPr>
          <a:xfrm rot="0" flipH="0" flipV="0">
            <a:off x="571500" y="4638675"/>
            <a:ext cx="2667000" cy="581025"/>
          </a:xfrm>
          <a:prstGeom prst="rect"/>
        </p:spPr>
        <p:txBody>
          <a:bodyPr wrap="square" lIns="0" tIns="0" rIns="0" bIns="0">
            <a:normAutofit/>
          </a:bodyPr>
          <a:p>
            <a:pPr>
              <a:lnSpc>
                <a:spcPct val="180000"/>
              </a:lnSpc>
            </a:pPr>
            <a:r>
              <a:rPr lang="zh-CN" sz="1050">
                <a:solidFill>
                  <a:srgbClr val="E8EEF7">
                    <a:alpha val="62000"/>
                  </a:srgbClr>
                </a:solidFill>
                <a:latin typeface="Microsoft YaHei"/>
                <a:ea typeface="Microsoft YaHei"/>
              </a:rPr>
              <a:t>编号是全公司通用语言。对外报编号、对内查编号，任何岗位不例外。</a:t>
            </a:r>
            <a:endParaRPr/>
          </a:p>
        </p:txBody>
      </p:sp>
      <p:graphicFrame>
        <p:nvGraphicFramePr>
          <p:cNvPr id="119" name=""/>
          <p:cNvGraphicFramePr/>
          <p:nvPr/>
        </p:nvGraphicFramePr>
        <p:xfrm rot="0" flipH="0" flipV="0">
          <a:off x="3581400" y="1143000"/>
          <a:ext cx="8039100" cy="4476750"/>
        </p:xfrm>
        <a:graphic>
          <a:graphicData uri="http://schemas.openxmlformats.org/drawingml/2006/table">
            <a:tbl>
              <a:tblGrid>
                <a:gridCol w="1039492">
                  <a:extLst>
                    <a:ext uri="{9D8B030D-6E8A-4147-A177-3AD203B41FA5}">
                      <a16:colId val="1"/>
                    </a:ext>
                  </a:extLst>
                </a:gridCol>
                <a:gridCol w="2980058">
                  <a:extLst>
                    <a:ext uri="{9D8B030D-6E8A-4147-A177-3AD203B41FA5}">
                      <a16:colId val="2"/>
                    </a:ext>
                  </a:extLst>
                </a:gridCol>
                <a:gridCol w="1935138">
                  <a:extLst>
                    <a:ext uri="{9D8B030D-6E8A-4147-A177-3AD203B41FA5}">
                      <a16:colId val="3"/>
                    </a:ext>
                  </a:extLst>
                </a:gridCol>
                <a:gridCol w="2084412">
                  <a:extLst>
                    <a:ext uri="{9D8B030D-6E8A-4147-A177-3AD203B41FA5}">
                      <a16:colId val="4"/>
                    </a:ext>
                  </a:extLst>
                </a:gridCol>
              </a:tblGrid>
              <a:tr h="447675">
                <a:tc>
                  <a:txBody>
                    <a:bodyPr wrap="square" lIns="0" tIns="0" rIns="0" bIns="0" anchor="ctr">
                      <a:normAutofit/>
                    </a:bodyPr>
                    <a:p>
                      <a:pPr marL="114300" marR="114300" algn="l">
                        <a:lnSpc>
                          <a:spcPct val="120000"/>
                        </a:lnSpc>
                      </a:pPr>
                      <a:r>
                        <a:rPr sz="975" b="1">
                          <a:solidFill>
                            <a:srgbClr val="00E5FF"/>
                          </a:solidFill>
                          <a:latin typeface="Microsoft YaHei"/>
                          <a:ea typeface="Microsoft YaHei"/>
                        </a:rPr>
                        <a:t>编号</a:t>
                      </a:r>
                      <a:endParaRPr/>
                    </a:p>
                  </a:txBody>
                  <a:tcPr marL="45720" marR="45720" marT="45720" marB="45720" anchor="ctr">
                    <a:lnL>
                      <a:noFill/>
                    </a:lnL>
                    <a:lnR>
                      <a:noFill/>
                    </a:lnR>
                    <a:lnT>
                      <a:noFill/>
                    </a:lnT>
                    <a:lnB>
                      <a:noFill/>
                    </a:lnB>
                    <a:solidFill>
                      <a:srgbClr val="00E5FF">
                        <a:alpha val="12000"/>
                      </a:srgbClr>
                    </a:solidFill>
                  </a:tcPr>
                </a:tc>
                <a:tc>
                  <a:txBody>
                    <a:bodyPr wrap="square" lIns="0" tIns="0" rIns="0" bIns="0" anchor="ctr">
                      <a:normAutofit/>
                    </a:bodyPr>
                    <a:p>
                      <a:pPr marL="114300" marR="114300" algn="l">
                        <a:lnSpc>
                          <a:spcPct val="120000"/>
                        </a:lnSpc>
                      </a:pPr>
                      <a:r>
                        <a:rPr sz="975" b="1">
                          <a:solidFill>
                            <a:srgbClr val="00E5FF"/>
                          </a:solidFill>
                          <a:latin typeface="Microsoft YaHei"/>
                          <a:ea typeface="Microsoft YaHei"/>
                        </a:rPr>
                        <a:t>格式</a:t>
                      </a:r>
                      <a:endParaRPr/>
                    </a:p>
                  </a:txBody>
                  <a:tcPr marL="45720" marR="45720" marT="45720" marB="45720" anchor="ctr">
                    <a:lnL>
                      <a:noFill/>
                    </a:lnL>
                    <a:lnR>
                      <a:noFill/>
                    </a:lnR>
                    <a:lnT>
                      <a:noFill/>
                    </a:lnT>
                    <a:lnB>
                      <a:noFill/>
                    </a:lnB>
                    <a:solidFill>
                      <a:srgbClr val="00E5FF">
                        <a:alpha val="12000"/>
                      </a:srgbClr>
                    </a:solidFill>
                  </a:tcPr>
                </a:tc>
                <a:tc>
                  <a:txBody>
                    <a:bodyPr wrap="square" lIns="0" tIns="0" rIns="0" bIns="0" anchor="ctr">
                      <a:normAutofit/>
                    </a:bodyPr>
                    <a:p>
                      <a:pPr marL="114300" marR="114300" algn="l">
                        <a:lnSpc>
                          <a:spcPct val="120000"/>
                        </a:lnSpc>
                      </a:pPr>
                      <a:r>
                        <a:rPr sz="975" b="1">
                          <a:solidFill>
                            <a:srgbClr val="00E5FF"/>
                          </a:solidFill>
                          <a:latin typeface="Microsoft YaHei"/>
                          <a:ea typeface="Microsoft YaHei"/>
                        </a:rPr>
                        <a:t>含义</a:t>
                      </a:r>
                      <a:endParaRPr/>
                    </a:p>
                  </a:txBody>
                  <a:tcPr marL="45720" marR="45720" marT="45720" marB="45720" anchor="ctr">
                    <a:lnL>
                      <a:noFill/>
                    </a:lnL>
                    <a:lnR>
                      <a:noFill/>
                    </a:lnR>
                    <a:lnT>
                      <a:noFill/>
                    </a:lnT>
                    <a:lnB>
                      <a:noFill/>
                    </a:lnB>
                    <a:solidFill>
                      <a:srgbClr val="00E5FF">
                        <a:alpha val="12000"/>
                      </a:srgbClr>
                    </a:solidFill>
                  </a:tcPr>
                </a:tc>
                <a:tc>
                  <a:txBody>
                    <a:bodyPr wrap="square" lIns="0" tIns="0" rIns="0" bIns="0" anchor="ctr">
                      <a:normAutofit/>
                    </a:bodyPr>
                    <a:p>
                      <a:pPr marL="114300" marR="114300" algn="l">
                        <a:lnSpc>
                          <a:spcPct val="120000"/>
                        </a:lnSpc>
                      </a:pPr>
                      <a:r>
                        <a:rPr sz="975" b="1">
                          <a:solidFill>
                            <a:srgbClr val="00E5FF"/>
                          </a:solidFill>
                          <a:latin typeface="Microsoft YaHei"/>
                          <a:ea typeface="Microsoft YaHei"/>
                        </a:rPr>
                        <a:t>谁能查</a:t>
                      </a:r>
                      <a:endParaRPr/>
                    </a:p>
                  </a:txBody>
                  <a:tcPr marL="45720" marR="45720" marT="45720" marB="45720" anchor="ctr">
                    <a:lnL>
                      <a:noFill/>
                    </a:lnL>
                    <a:lnR>
                      <a:noFill/>
                    </a:lnR>
                    <a:lnT>
                      <a:noFill/>
                    </a:lnT>
                    <a:lnB>
                      <a:noFill/>
                    </a:lnB>
                    <a:solidFill>
                      <a:srgbClr val="00E5FF">
                        <a:alpha val="12000"/>
                      </a:srgbClr>
                    </a:solidFill>
                  </a:tcPr>
                </a:tc>
                <a:extLst>
                  <a:ext uri="{0D108BD9-81ED-4DB2-BD59-A6C34878D82A}">
                    <a16:rowId val="1"/>
                  </a:ext>
                </a:extLst>
              </a:tr>
              <a:tr h="447675">
                <a:tc>
                  <a:txBody>
                    <a:bodyPr wrap="square" lIns="0" tIns="0" rIns="0" bIns="0" anchor="ctr">
                      <a:normAutofit/>
                    </a:bodyPr>
                    <a:p>
                      <a:pPr marL="114300" marR="114300" algn="l">
                        <a:lnSpc>
                          <a:spcPct val="120000"/>
                        </a:lnSpc>
                      </a:pPr>
                      <a:r>
                        <a:rPr sz="975">
                          <a:solidFill>
                            <a:srgbClr val="E8EEF7"/>
                          </a:solidFill>
                          <a:latin typeface="Microsoft YaHei"/>
                          <a:ea typeface="Microsoft YaHei"/>
                        </a:rPr>
                        <a:t>授权密钥</a:t>
                      </a:r>
                      <a:endParaRPr/>
                    </a:p>
                  </a:txBody>
                  <a:tcPr marL="45720" marR="45720" marT="45720" marB="45720" anchor="ctr">
                    <a:lnL>
                      <a:noFill/>
                    </a:lnL>
                    <a:lnR>
                      <a:noFill/>
                    </a:lnR>
                    <a:lnT>
                      <a:noFill/>
                    </a:lnT>
                    <a:lnB>
                      <a:noFill/>
                    </a:lnB>
                  </a:tcPr>
                </a:tc>
                <a:tc>
                  <a:txBody>
                    <a:bodyPr wrap="square" lIns="0" tIns="0" rIns="0" bIns="0" anchor="ctr">
                      <a:normAutofit/>
                    </a:bodyPr>
                    <a:p>
                      <a:pPr marL="114300" marR="114300" algn="l">
                        <a:lnSpc>
                          <a:spcPct val="120000"/>
                        </a:lnSpc>
                      </a:pPr>
                      <a:r>
                        <a:rPr sz="975">
                          <a:solidFill>
                            <a:srgbClr val="00E5FF"/>
                          </a:solidFill>
                          <a:latin typeface="Microsoft YaHei"/>
                          <a:ea typeface="Microsoft YaHei"/>
                        </a:rPr>
                        <a:t>PML-XXXXXXXX-XXXXXXXX</a:t>
                      </a:r>
                      <a:endParaRPr/>
                    </a:p>
                  </a:txBody>
                  <a:tcPr marL="45720" marR="45720" marT="45720" marB="45720" anchor="ctr">
                    <a:lnL>
                      <a:noFill/>
                    </a:lnL>
                    <a:lnR>
                      <a:noFill/>
                    </a:lnR>
                    <a:lnT>
                      <a:noFill/>
                    </a:lnT>
                    <a:lnB>
                      <a:noFill/>
                    </a:lnB>
                  </a:tcPr>
                </a:tc>
                <a:tc>
                  <a:txBody>
                    <a:bodyPr wrap="square" lIns="0" tIns="0" rIns="0" bIns="0" anchor="ctr">
                      <a:normAutofit/>
                    </a:bodyPr>
                    <a:p>
                      <a:pPr marL="114300" marR="114300" algn="l">
                        <a:lnSpc>
                          <a:spcPct val="120000"/>
                        </a:lnSpc>
                      </a:pPr>
                      <a:r>
                        <a:rPr sz="975">
                          <a:solidFill>
                            <a:srgbClr val="E8EEF7"/>
                          </a:solidFill>
                          <a:latin typeface="Microsoft YaHei"/>
                          <a:ea typeface="Microsoft YaHei"/>
                        </a:rPr>
                        <a:t>一次授权对应一把密钥</a:t>
                      </a:r>
                      <a:endParaRPr/>
                    </a:p>
                  </a:txBody>
                  <a:tcPr marL="45720" marR="45720" marT="45720" marB="45720" anchor="ctr">
                    <a:lnL>
                      <a:noFill/>
                    </a:lnL>
                    <a:lnR>
                      <a:noFill/>
                    </a:lnR>
                    <a:lnT>
                      <a:noFill/>
                    </a:lnT>
                    <a:lnB>
                      <a:noFill/>
                    </a:lnB>
                  </a:tcPr>
                </a:tc>
                <a:tc>
                  <a:txBody>
                    <a:bodyPr wrap="square" lIns="0" tIns="0" rIns="0" bIns="0" anchor="ctr">
                      <a:normAutofit/>
                    </a:bodyPr>
                    <a:p>
                      <a:pPr marL="114300" marR="114300" algn="l">
                        <a:lnSpc>
                          <a:spcPct val="120000"/>
                        </a:lnSpc>
                      </a:pPr>
                      <a:r>
                        <a:rPr sz="975">
                          <a:solidFill>
                            <a:srgbClr val="E8EEF7"/>
                          </a:solidFill>
                          <a:latin typeface="Microsoft YaHei"/>
                          <a:ea typeface="Microsoft YaHei"/>
                        </a:rPr>
                        <a:t>技术 / 客服（凭订单号）</a:t>
                      </a:r>
                      <a:endParaRPr/>
                    </a:p>
                  </a:txBody>
                  <a:tcPr marL="45720" marR="45720" marT="45720" marB="45720" anchor="ctr">
                    <a:lnL>
                      <a:noFill/>
                    </a:lnL>
                    <a:lnR>
                      <a:noFill/>
                    </a:lnR>
                    <a:lnT>
                      <a:noFill/>
                    </a:lnT>
                    <a:lnB>
                      <a:noFill/>
                    </a:lnB>
                  </a:tcPr>
                </a:tc>
                <a:extLst>
                  <a:ext uri="{0D108BD9-81ED-4DB2-BD59-A6C34878D82A}">
                    <a16:rowId val="2"/>
                  </a:ext>
                </a:extLst>
              </a:tr>
              <a:tr h="447675">
                <a:tc>
                  <a:txBody>
                    <a:bodyPr wrap="square" lIns="0" tIns="0" rIns="0" bIns="0" anchor="ctr">
                      <a:normAutofit/>
                    </a:bodyPr>
                    <a:p>
                      <a:pPr marL="114300" marR="114300" algn="l">
                        <a:lnSpc>
                          <a:spcPct val="120000"/>
                        </a:lnSpc>
                      </a:pPr>
                      <a:r>
                        <a:rPr sz="975">
                          <a:solidFill>
                            <a:srgbClr val="E8EEF7"/>
                          </a:solidFill>
                          <a:latin typeface="Microsoft YaHei"/>
                          <a:ea typeface="Microsoft YaHei"/>
                        </a:rPr>
                        <a:t>存证编号</a:t>
                      </a:r>
                      <a:endParaRPr/>
                    </a:p>
                  </a:txBody>
                  <a:tcPr marL="45720" marR="45720" marT="45720" marB="45720" anchor="ctr">
                    <a:lnL>
                      <a:noFill/>
                    </a:lnL>
                    <a:lnR>
                      <a:noFill/>
                    </a:lnR>
                    <a:lnT>
                      <a:noFill/>
                    </a:lnT>
                    <a:lnB>
                      <a:noFill/>
                    </a:lnB>
                  </a:tcPr>
                </a:tc>
                <a:tc>
                  <a:txBody>
                    <a:bodyPr wrap="square" lIns="0" tIns="0" rIns="0" bIns="0" anchor="ctr">
                      <a:normAutofit/>
                    </a:bodyPr>
                    <a:p>
                      <a:pPr marL="114300" marR="114300" algn="l">
                        <a:lnSpc>
                          <a:spcPct val="120000"/>
                        </a:lnSpc>
                      </a:pPr>
                      <a:r>
                        <a:rPr sz="975">
                          <a:solidFill>
                            <a:srgbClr val="00E5FF"/>
                          </a:solidFill>
                          <a:latin typeface="Microsoft YaHei"/>
                          <a:ea typeface="Microsoft YaHei"/>
                        </a:rPr>
                        <a:t>MMB-CERT-YYYYMMDD-XXXXXX</a:t>
                      </a:r>
                      <a:endParaRPr/>
                    </a:p>
                  </a:txBody>
                  <a:tcPr marL="45720" marR="45720" marT="45720" marB="45720" anchor="ctr">
                    <a:lnL>
                      <a:noFill/>
                    </a:lnL>
                    <a:lnR>
                      <a:noFill/>
                    </a:lnR>
                    <a:lnT>
                      <a:noFill/>
                    </a:lnT>
                    <a:lnB>
                      <a:noFill/>
                    </a:lnB>
                    <a:solidFill>
                      <a:srgbClr val="E8EEF7">
                        <a:alpha val="3000"/>
                      </a:srgbClr>
                    </a:solidFill>
                  </a:tcPr>
                </a:tc>
                <a:tc>
                  <a:txBody>
                    <a:bodyPr wrap="square" lIns="0" tIns="0" rIns="0" bIns="0" anchor="ctr">
                      <a:normAutofit/>
                    </a:bodyPr>
                    <a:p>
                      <a:pPr marL="114300" marR="114300" algn="l">
                        <a:lnSpc>
                          <a:spcPct val="120000"/>
                        </a:lnSpc>
                      </a:pPr>
                      <a:r>
                        <a:rPr sz="975">
                          <a:solidFill>
                            <a:srgbClr val="E8EEF7"/>
                          </a:solidFill>
                          <a:latin typeface="Microsoft YaHei"/>
                          <a:ea typeface="Microsoft YaHei"/>
                        </a:rPr>
                        <a:t>入库确权凭证</a:t>
                      </a:r>
                      <a:endParaRPr/>
                    </a:p>
                  </a:txBody>
                  <a:tcPr marL="45720" marR="45720" marT="45720" marB="45720" anchor="ctr">
                    <a:lnL>
                      <a:noFill/>
                    </a:lnL>
                    <a:lnR>
                      <a:noFill/>
                    </a:lnR>
                    <a:lnT>
                      <a:noFill/>
                    </a:lnT>
                    <a:lnB>
                      <a:noFill/>
                    </a:lnB>
                    <a:solidFill>
                      <a:srgbClr val="E8EEF7">
                        <a:alpha val="3000"/>
                      </a:srgbClr>
                    </a:solidFill>
                  </a:tcPr>
                </a:tc>
                <a:tc>
                  <a:txBody>
                    <a:bodyPr wrap="square" lIns="0" tIns="0" rIns="0" bIns="0" anchor="ctr">
                      <a:normAutofit/>
                    </a:bodyPr>
                    <a:p>
                      <a:pPr marL="114300" marR="114300" algn="l">
                        <a:lnSpc>
                          <a:spcPct val="120000"/>
                        </a:lnSpc>
                      </a:pPr>
                      <a:r>
                        <a:rPr sz="975">
                          <a:solidFill>
                            <a:srgbClr val="E8EEF7"/>
                          </a:solidFill>
                          <a:latin typeface="Microsoft YaHei"/>
                          <a:ea typeface="Microsoft YaHei"/>
                        </a:rPr>
                        <a:t>全员可查</a:t>
                      </a:r>
                      <a:endParaRPr/>
                    </a:p>
                  </a:txBody>
                  <a:tcPr marL="45720" marR="45720" marT="45720" marB="45720" anchor="ctr">
                    <a:lnL>
                      <a:noFill/>
                    </a:lnL>
                    <a:lnR>
                      <a:noFill/>
                    </a:lnR>
                    <a:lnT>
                      <a:noFill/>
                    </a:lnT>
                    <a:lnB>
                      <a:noFill/>
                    </a:lnB>
                    <a:solidFill>
                      <a:srgbClr val="E8EEF7">
                        <a:alpha val="3000"/>
                      </a:srgbClr>
                    </a:solidFill>
                  </a:tcPr>
                </a:tc>
                <a:extLst>
                  <a:ext uri="{0D108BD9-81ED-4DB2-BD59-A6C34878D82A}">
                    <a16:rowId val="3"/>
                  </a:ext>
                </a:extLst>
              </a:tr>
              <a:tr h="447675">
                <a:tc>
                  <a:txBody>
                    <a:bodyPr wrap="square" lIns="0" tIns="0" rIns="0" bIns="0" anchor="ctr">
                      <a:normAutofit/>
                    </a:bodyPr>
                    <a:p>
                      <a:pPr marL="114300" marR="114300" algn="l">
                        <a:lnSpc>
                          <a:spcPct val="120000"/>
                        </a:lnSpc>
                      </a:pPr>
                      <a:r>
                        <a:rPr sz="975">
                          <a:solidFill>
                            <a:srgbClr val="E8EEF7"/>
                          </a:solidFill>
                          <a:latin typeface="Microsoft YaHei"/>
                          <a:ea typeface="Microsoft YaHei"/>
                        </a:rPr>
                        <a:t>权利人 DID</a:t>
                      </a:r>
                      <a:endParaRPr/>
                    </a:p>
                  </a:txBody>
                  <a:tcPr marL="45720" marR="45720" marT="45720" marB="45720" anchor="ctr">
                    <a:lnL>
                      <a:noFill/>
                    </a:lnL>
                    <a:lnR>
                      <a:noFill/>
                    </a:lnR>
                    <a:lnT>
                      <a:noFill/>
                    </a:lnT>
                    <a:lnB>
                      <a:noFill/>
                    </a:lnB>
                  </a:tcPr>
                </a:tc>
                <a:tc>
                  <a:txBody>
                    <a:bodyPr wrap="square" lIns="0" tIns="0" rIns="0" bIns="0" anchor="ctr">
                      <a:normAutofit/>
                    </a:bodyPr>
                    <a:p>
                      <a:pPr marL="114300" marR="114300" algn="l">
                        <a:lnSpc>
                          <a:spcPct val="120000"/>
                        </a:lnSpc>
                      </a:pPr>
                      <a:r>
                        <a:rPr sz="975">
                          <a:solidFill>
                            <a:srgbClr val="00E5FF"/>
                          </a:solidFill>
                          <a:latin typeface="Microsoft YaHei"/>
                          <a:ea typeface="Microsoft YaHei"/>
                        </a:rPr>
                        <a:t>did:mmb:xxxxxxxx</a:t>
                      </a:r>
                      <a:endParaRPr/>
                    </a:p>
                  </a:txBody>
                  <a:tcPr marL="45720" marR="45720" marT="45720" marB="45720" anchor="ctr">
                    <a:lnL>
                      <a:noFill/>
                    </a:lnL>
                    <a:lnR>
                      <a:noFill/>
                    </a:lnR>
                    <a:lnT>
                      <a:noFill/>
                    </a:lnT>
                    <a:lnB>
                      <a:noFill/>
                    </a:lnB>
                  </a:tcPr>
                </a:tc>
                <a:tc>
                  <a:txBody>
                    <a:bodyPr wrap="square" lIns="0" tIns="0" rIns="0" bIns="0" anchor="ctr">
                      <a:normAutofit/>
                    </a:bodyPr>
                    <a:p>
                      <a:pPr marL="114300" marR="114300" algn="l">
                        <a:lnSpc>
                          <a:spcPct val="120000"/>
                        </a:lnSpc>
                      </a:pPr>
                      <a:r>
                        <a:rPr sz="975">
                          <a:solidFill>
                            <a:srgbClr val="E8EEF7"/>
                          </a:solidFill>
                          <a:latin typeface="Microsoft YaHei"/>
                          <a:ea typeface="Microsoft YaHei"/>
                        </a:rPr>
                        <a:t>创作者去中心化身份</a:t>
                      </a:r>
                      <a:endParaRPr/>
                    </a:p>
                  </a:txBody>
                  <a:tcPr marL="45720" marR="45720" marT="45720" marB="45720" anchor="ctr">
                    <a:lnL>
                      <a:noFill/>
                    </a:lnL>
                    <a:lnR>
                      <a:noFill/>
                    </a:lnR>
                    <a:lnT>
                      <a:noFill/>
                    </a:lnT>
                    <a:lnB>
                      <a:noFill/>
                    </a:lnB>
                  </a:tcPr>
                </a:tc>
                <a:tc>
                  <a:txBody>
                    <a:bodyPr wrap="square" lIns="0" tIns="0" rIns="0" bIns="0" anchor="ctr">
                      <a:normAutofit/>
                    </a:bodyPr>
                    <a:p>
                      <a:pPr marL="114300" marR="114300" algn="l">
                        <a:lnSpc>
                          <a:spcPct val="120000"/>
                        </a:lnSpc>
                      </a:pPr>
                      <a:r>
                        <a:rPr sz="975">
                          <a:solidFill>
                            <a:srgbClr val="E8EEF7"/>
                          </a:solidFill>
                          <a:latin typeface="Microsoft YaHei"/>
                          <a:ea typeface="Microsoft YaHei"/>
                        </a:rPr>
                        <a:t>脱敏展示</a:t>
                      </a:r>
                      <a:endParaRPr/>
                    </a:p>
                  </a:txBody>
                  <a:tcPr marL="45720" marR="45720" marT="45720" marB="45720" anchor="ctr">
                    <a:lnL>
                      <a:noFill/>
                    </a:lnL>
                    <a:lnR>
                      <a:noFill/>
                    </a:lnR>
                    <a:lnT>
                      <a:noFill/>
                    </a:lnT>
                    <a:lnB>
                      <a:noFill/>
                    </a:lnB>
                  </a:tcPr>
                </a:tc>
                <a:extLst>
                  <a:ext uri="{0D108BD9-81ED-4DB2-BD59-A6C34878D82A}">
                    <a16:rowId val="4"/>
                  </a:ext>
                </a:extLst>
              </a:tr>
              <a:tr h="447675">
                <a:tc>
                  <a:txBody>
                    <a:bodyPr wrap="square" lIns="0" tIns="0" rIns="0" bIns="0" anchor="ctr">
                      <a:normAutofit/>
                    </a:bodyPr>
                    <a:p>
                      <a:pPr marL="114300" marR="114300" algn="l">
                        <a:lnSpc>
                          <a:spcPct val="120000"/>
                        </a:lnSpc>
                      </a:pPr>
                      <a:r>
                        <a:rPr sz="975">
                          <a:solidFill>
                            <a:srgbClr val="E8EEF7"/>
                          </a:solidFill>
                          <a:latin typeface="Microsoft YaHei"/>
                          <a:ea typeface="Microsoft YaHei"/>
                        </a:rPr>
                        <a:t>向量 ID</a:t>
                      </a:r>
                      <a:endParaRPr/>
                    </a:p>
                  </a:txBody>
                  <a:tcPr marL="45720" marR="45720" marT="45720" marB="45720" anchor="ctr">
                    <a:lnL>
                      <a:noFill/>
                    </a:lnL>
                    <a:lnR>
                      <a:noFill/>
                    </a:lnR>
                    <a:lnT>
                      <a:noFill/>
                    </a:lnT>
                    <a:lnB>
                      <a:noFill/>
                    </a:lnB>
                  </a:tcPr>
                </a:tc>
                <a:tc>
                  <a:txBody>
                    <a:bodyPr wrap="square" lIns="0" tIns="0" rIns="0" bIns="0" anchor="ctr">
                      <a:normAutofit/>
                    </a:bodyPr>
                    <a:p>
                      <a:pPr marL="114300" marR="114300" algn="l">
                        <a:lnSpc>
                          <a:spcPct val="120000"/>
                        </a:lnSpc>
                      </a:pPr>
                      <a:r>
                        <a:rPr sz="975">
                          <a:solidFill>
                            <a:srgbClr val="00E5FF"/>
                          </a:solidFill>
                          <a:latin typeface="Microsoft YaHei"/>
                          <a:ea typeface="Microsoft YaHei"/>
                        </a:rPr>
                        <a:t>FMV-XXXX-XXXX</a:t>
                      </a:r>
                      <a:endParaRPr/>
                    </a:p>
                  </a:txBody>
                  <a:tcPr marL="45720" marR="45720" marT="45720" marB="45720" anchor="ctr">
                    <a:lnL>
                      <a:noFill/>
                    </a:lnL>
                    <a:lnR>
                      <a:noFill/>
                    </a:lnR>
                    <a:lnT>
                      <a:noFill/>
                    </a:lnT>
                    <a:lnB>
                      <a:noFill/>
                    </a:lnB>
                    <a:solidFill>
                      <a:srgbClr val="E8EEF7">
                        <a:alpha val="3000"/>
                      </a:srgbClr>
                    </a:solidFill>
                  </a:tcPr>
                </a:tc>
                <a:tc>
                  <a:txBody>
                    <a:bodyPr wrap="square" lIns="0" tIns="0" rIns="0" bIns="0" anchor="ctr">
                      <a:normAutofit/>
                    </a:bodyPr>
                    <a:p>
                      <a:pPr marL="114300" marR="114300" algn="l">
                        <a:lnSpc>
                          <a:spcPct val="120000"/>
                        </a:lnSpc>
                      </a:pPr>
                      <a:r>
                        <a:rPr sz="975">
                          <a:solidFill>
                            <a:srgbClr val="E8EEF7"/>
                          </a:solidFill>
                          <a:latin typeface="Microsoft YaHei"/>
                          <a:ea typeface="Microsoft YaHei"/>
                        </a:rPr>
                        <a:t>脱敏特征向量</a:t>
                      </a:r>
                      <a:endParaRPr/>
                    </a:p>
                  </a:txBody>
                  <a:tcPr marL="45720" marR="45720" marT="45720" marB="45720" anchor="ctr">
                    <a:lnL>
                      <a:noFill/>
                    </a:lnL>
                    <a:lnR>
                      <a:noFill/>
                    </a:lnR>
                    <a:lnT>
                      <a:noFill/>
                    </a:lnT>
                    <a:lnB>
                      <a:noFill/>
                    </a:lnB>
                    <a:solidFill>
                      <a:srgbClr val="E8EEF7">
                        <a:alpha val="3000"/>
                      </a:srgbClr>
                    </a:solidFill>
                  </a:tcPr>
                </a:tc>
                <a:tc>
                  <a:txBody>
                    <a:bodyPr wrap="square" lIns="0" tIns="0" rIns="0" bIns="0" anchor="ctr">
                      <a:normAutofit/>
                    </a:bodyPr>
                    <a:p>
                      <a:pPr marL="114300" marR="114300" algn="l">
                        <a:lnSpc>
                          <a:spcPct val="120000"/>
                        </a:lnSpc>
                      </a:pPr>
                      <a:r>
                        <a:rPr sz="975">
                          <a:solidFill>
                            <a:srgbClr val="E8EEF7"/>
                          </a:solidFill>
                          <a:latin typeface="Microsoft YaHei"/>
                          <a:ea typeface="Microsoft YaHei"/>
                        </a:rPr>
                        <a:t>技术 / 商务</a:t>
                      </a:r>
                      <a:endParaRPr/>
                    </a:p>
                  </a:txBody>
                  <a:tcPr marL="45720" marR="45720" marT="45720" marB="45720" anchor="ctr">
                    <a:lnL>
                      <a:noFill/>
                    </a:lnL>
                    <a:lnR>
                      <a:noFill/>
                    </a:lnR>
                    <a:lnT>
                      <a:noFill/>
                    </a:lnT>
                    <a:lnB>
                      <a:noFill/>
                    </a:lnB>
                    <a:solidFill>
                      <a:srgbClr val="E8EEF7">
                        <a:alpha val="3000"/>
                      </a:srgbClr>
                    </a:solidFill>
                  </a:tcPr>
                </a:tc>
                <a:extLst>
                  <a:ext uri="{0D108BD9-81ED-4DB2-BD59-A6C34878D82A}">
                    <a16:rowId val="5"/>
                  </a:ext>
                </a:extLst>
              </a:tr>
              <a:tr h="447675">
                <a:tc>
                  <a:txBody>
                    <a:bodyPr wrap="square" lIns="0" tIns="0" rIns="0" bIns="0" anchor="ctr">
                      <a:normAutofit/>
                    </a:bodyPr>
                    <a:p>
                      <a:pPr marL="114300" marR="114300" algn="l">
                        <a:lnSpc>
                          <a:spcPct val="120000"/>
                        </a:lnSpc>
                      </a:pPr>
                      <a:r>
                        <a:rPr sz="975">
                          <a:solidFill>
                            <a:srgbClr val="E8EEF7"/>
                          </a:solidFill>
                          <a:latin typeface="Microsoft YaHei"/>
                          <a:ea typeface="Microsoft YaHei"/>
                        </a:rPr>
                        <a:t>肖像编号</a:t>
                      </a:r>
                      <a:endParaRPr/>
                    </a:p>
                  </a:txBody>
                  <a:tcPr marL="45720" marR="45720" marT="45720" marB="45720" anchor="ctr">
                    <a:lnL>
                      <a:noFill/>
                    </a:lnL>
                    <a:lnR>
                      <a:noFill/>
                    </a:lnR>
                    <a:lnT>
                      <a:noFill/>
                    </a:lnT>
                    <a:lnB>
                      <a:noFill/>
                    </a:lnB>
                  </a:tcPr>
                </a:tc>
                <a:tc>
                  <a:txBody>
                    <a:bodyPr wrap="square" lIns="0" tIns="0" rIns="0" bIns="0" anchor="ctr">
                      <a:normAutofit/>
                    </a:bodyPr>
                    <a:p>
                      <a:pPr marL="114300" marR="114300" algn="l">
                        <a:lnSpc>
                          <a:spcPct val="120000"/>
                        </a:lnSpc>
                      </a:pPr>
                      <a:r>
                        <a:rPr sz="975">
                          <a:solidFill>
                            <a:srgbClr val="00E5FF"/>
                          </a:solidFill>
                          <a:latin typeface="Microsoft YaHei"/>
                          <a:ea typeface="Microsoft YaHei"/>
                        </a:rPr>
                        <a:t>MMB-P-YYYYMMDD-NNNN</a:t>
                      </a:r>
                      <a:endParaRPr/>
                    </a:p>
                  </a:txBody>
                  <a:tcPr marL="45720" marR="45720" marT="45720" marB="45720" anchor="ctr">
                    <a:lnL>
                      <a:noFill/>
                    </a:lnL>
                    <a:lnR>
                      <a:noFill/>
                    </a:lnR>
                    <a:lnT>
                      <a:noFill/>
                    </a:lnT>
                    <a:lnB>
                      <a:noFill/>
                    </a:lnB>
                  </a:tcPr>
                </a:tc>
                <a:tc>
                  <a:txBody>
                    <a:bodyPr wrap="square" lIns="0" tIns="0" rIns="0" bIns="0" anchor="ctr">
                      <a:normAutofit/>
                    </a:bodyPr>
                    <a:p>
                      <a:pPr marL="114300" marR="114300" algn="l">
                        <a:lnSpc>
                          <a:spcPct val="120000"/>
                        </a:lnSpc>
                      </a:pPr>
                      <a:r>
                        <a:rPr sz="975">
                          <a:solidFill>
                            <a:srgbClr val="E8EEF7"/>
                          </a:solidFill>
                          <a:latin typeface="Microsoft YaHei"/>
                          <a:ea typeface="Microsoft YaHei"/>
                        </a:rPr>
                        <a:t>一件上架资产的编号</a:t>
                      </a:r>
                      <a:endParaRPr/>
                    </a:p>
                  </a:txBody>
                  <a:tcPr marL="45720" marR="45720" marT="45720" marB="45720" anchor="ctr">
                    <a:lnL>
                      <a:noFill/>
                    </a:lnL>
                    <a:lnR>
                      <a:noFill/>
                    </a:lnR>
                    <a:lnT>
                      <a:noFill/>
                    </a:lnT>
                    <a:lnB>
                      <a:noFill/>
                    </a:lnB>
                  </a:tcPr>
                </a:tc>
                <a:tc>
                  <a:txBody>
                    <a:bodyPr wrap="square" lIns="0" tIns="0" rIns="0" bIns="0" anchor="ctr">
                      <a:normAutofit/>
                    </a:bodyPr>
                    <a:p>
                      <a:pPr marL="114300" marR="114300" algn="l">
                        <a:lnSpc>
                          <a:spcPct val="120000"/>
                        </a:lnSpc>
                      </a:pPr>
                      <a:r>
                        <a:rPr sz="975">
                          <a:solidFill>
                            <a:srgbClr val="E8EEF7"/>
                          </a:solidFill>
                          <a:latin typeface="Microsoft YaHei"/>
                          <a:ea typeface="Microsoft YaHei"/>
                        </a:rPr>
                        <a:t>全员可查</a:t>
                      </a:r>
                      <a:endParaRPr/>
                    </a:p>
                  </a:txBody>
                  <a:tcPr marL="45720" marR="45720" marT="45720" marB="45720" anchor="ctr">
                    <a:lnL>
                      <a:noFill/>
                    </a:lnL>
                    <a:lnR>
                      <a:noFill/>
                    </a:lnR>
                    <a:lnT>
                      <a:noFill/>
                    </a:lnT>
                    <a:lnB>
                      <a:noFill/>
                    </a:lnB>
                  </a:tcPr>
                </a:tc>
                <a:extLst>
                  <a:ext uri="{0D108BD9-81ED-4DB2-BD59-A6C34878D82A}">
                    <a16:rowId val="6"/>
                  </a:ext>
                </a:extLst>
              </a:tr>
              <a:tr h="447675">
                <a:tc>
                  <a:txBody>
                    <a:bodyPr wrap="square" lIns="0" tIns="0" rIns="0" bIns="0" anchor="ctr">
                      <a:normAutofit/>
                    </a:bodyPr>
                    <a:p>
                      <a:pPr marL="114300" marR="114300" algn="l">
                        <a:lnSpc>
                          <a:spcPct val="120000"/>
                        </a:lnSpc>
                      </a:pPr>
                      <a:r>
                        <a:rPr sz="975">
                          <a:solidFill>
                            <a:srgbClr val="E8EEF7"/>
                          </a:solidFill>
                          <a:latin typeface="Microsoft YaHei"/>
                          <a:ea typeface="Microsoft YaHei"/>
                        </a:rPr>
                        <a:t>素材编号</a:t>
                      </a:r>
                      <a:endParaRPr/>
                    </a:p>
                  </a:txBody>
                  <a:tcPr marL="45720" marR="45720" marT="45720" marB="45720" anchor="ctr">
                    <a:lnL>
                      <a:noFill/>
                    </a:lnL>
                    <a:lnR>
                      <a:noFill/>
                    </a:lnR>
                    <a:lnT>
                      <a:noFill/>
                    </a:lnT>
                    <a:lnB>
                      <a:noFill/>
                    </a:lnB>
                  </a:tcPr>
                </a:tc>
                <a:tc>
                  <a:txBody>
                    <a:bodyPr wrap="square" lIns="0" tIns="0" rIns="0" bIns="0" anchor="ctr">
                      <a:normAutofit/>
                    </a:bodyPr>
                    <a:p>
                      <a:pPr marL="114300" marR="114300" algn="l">
                        <a:lnSpc>
                          <a:spcPct val="120000"/>
                        </a:lnSpc>
                      </a:pPr>
                      <a:r>
                        <a:rPr sz="975">
                          <a:solidFill>
                            <a:srgbClr val="00E5FF"/>
                          </a:solidFill>
                          <a:latin typeface="Microsoft YaHei"/>
                          <a:ea typeface="Microsoft YaHei"/>
                        </a:rPr>
                        <a:t>MMB-S-XXXX</a:t>
                      </a:r>
                      <a:endParaRPr/>
                    </a:p>
                  </a:txBody>
                  <a:tcPr marL="45720" marR="45720" marT="45720" marB="45720" anchor="ctr">
                    <a:lnL>
                      <a:noFill/>
                    </a:lnL>
                    <a:lnR>
                      <a:noFill/>
                    </a:lnR>
                    <a:lnT>
                      <a:noFill/>
                    </a:lnT>
                    <a:lnB>
                      <a:noFill/>
                    </a:lnB>
                    <a:solidFill>
                      <a:srgbClr val="E8EEF7">
                        <a:alpha val="3000"/>
                      </a:srgbClr>
                    </a:solidFill>
                  </a:tcPr>
                </a:tc>
                <a:tc>
                  <a:txBody>
                    <a:bodyPr wrap="square" lIns="0" tIns="0" rIns="0" bIns="0" anchor="ctr">
                      <a:normAutofit/>
                    </a:bodyPr>
                    <a:p>
                      <a:pPr marL="114300" marR="114300" algn="l">
                        <a:lnSpc>
                          <a:spcPct val="120000"/>
                        </a:lnSpc>
                      </a:pPr>
                      <a:r>
                        <a:rPr sz="975">
                          <a:solidFill>
                            <a:srgbClr val="E8EEF7"/>
                          </a:solidFill>
                          <a:latin typeface="Microsoft YaHei"/>
                          <a:ea typeface="Microsoft YaHei"/>
                        </a:rPr>
                        <a:t>APP 采集时的单张素材</a:t>
                      </a:r>
                      <a:endParaRPr/>
                    </a:p>
                  </a:txBody>
                  <a:tcPr marL="45720" marR="45720" marT="45720" marB="45720" anchor="ctr">
                    <a:lnL>
                      <a:noFill/>
                    </a:lnL>
                    <a:lnR>
                      <a:noFill/>
                    </a:lnR>
                    <a:lnT>
                      <a:noFill/>
                    </a:lnT>
                    <a:lnB>
                      <a:noFill/>
                    </a:lnB>
                    <a:solidFill>
                      <a:srgbClr val="E8EEF7">
                        <a:alpha val="3000"/>
                      </a:srgbClr>
                    </a:solidFill>
                  </a:tcPr>
                </a:tc>
                <a:tc>
                  <a:txBody>
                    <a:bodyPr wrap="square" lIns="0" tIns="0" rIns="0" bIns="0" anchor="ctr">
                      <a:normAutofit/>
                    </a:bodyPr>
                    <a:p>
                      <a:pPr marL="114300" marR="114300" algn="l">
                        <a:lnSpc>
                          <a:spcPct val="120000"/>
                        </a:lnSpc>
                      </a:pPr>
                      <a:r>
                        <a:rPr sz="975">
                          <a:solidFill>
                            <a:srgbClr val="E8EEF7"/>
                          </a:solidFill>
                          <a:latin typeface="Microsoft YaHei"/>
                          <a:ea typeface="Microsoft YaHei"/>
                        </a:rPr>
                        <a:t>全员可查</a:t>
                      </a:r>
                      <a:endParaRPr/>
                    </a:p>
                  </a:txBody>
                  <a:tcPr marL="45720" marR="45720" marT="45720" marB="45720" anchor="ctr">
                    <a:lnL>
                      <a:noFill/>
                    </a:lnL>
                    <a:lnR>
                      <a:noFill/>
                    </a:lnR>
                    <a:lnT>
                      <a:noFill/>
                    </a:lnT>
                    <a:lnB>
                      <a:noFill/>
                    </a:lnB>
                    <a:solidFill>
                      <a:srgbClr val="E8EEF7">
                        <a:alpha val="3000"/>
                      </a:srgbClr>
                    </a:solidFill>
                  </a:tcPr>
                </a:tc>
                <a:extLst>
                  <a:ext uri="{0D108BD9-81ED-4DB2-BD59-A6C34878D82A}">
                    <a16:rowId val="7"/>
                  </a:ext>
                </a:extLst>
              </a:tr>
              <a:tr h="447675">
                <a:tc>
                  <a:txBody>
                    <a:bodyPr wrap="square" lIns="0" tIns="0" rIns="0" bIns="0" anchor="ctr">
                      <a:normAutofit/>
                    </a:bodyPr>
                    <a:p>
                      <a:pPr marL="114300" marR="114300" algn="l">
                        <a:lnSpc>
                          <a:spcPct val="120000"/>
                        </a:lnSpc>
                      </a:pPr>
                      <a:r>
                        <a:rPr sz="975">
                          <a:solidFill>
                            <a:srgbClr val="E8EEF7"/>
                          </a:solidFill>
                          <a:latin typeface="Microsoft YaHei"/>
                          <a:ea typeface="Microsoft YaHei"/>
                        </a:rPr>
                        <a:t>销毁证书</a:t>
                      </a:r>
                      <a:endParaRPr/>
                    </a:p>
                  </a:txBody>
                  <a:tcPr marL="45720" marR="45720" marT="45720" marB="45720" anchor="ctr">
                    <a:lnL>
                      <a:noFill/>
                    </a:lnL>
                    <a:lnR>
                      <a:noFill/>
                    </a:lnR>
                    <a:lnT>
                      <a:noFill/>
                    </a:lnT>
                    <a:lnB>
                      <a:noFill/>
                    </a:lnB>
                  </a:tcPr>
                </a:tc>
                <a:tc>
                  <a:txBody>
                    <a:bodyPr wrap="square" lIns="0" tIns="0" rIns="0" bIns="0" anchor="ctr">
                      <a:normAutofit/>
                    </a:bodyPr>
                    <a:p>
                      <a:pPr marL="114300" marR="114300" algn="l">
                        <a:lnSpc>
                          <a:spcPct val="120000"/>
                        </a:lnSpc>
                      </a:pPr>
                      <a:r>
                        <a:rPr sz="975">
                          <a:solidFill>
                            <a:srgbClr val="FF2D78"/>
                          </a:solidFill>
                          <a:latin typeface="Microsoft YaHei"/>
                          <a:ea typeface="Microsoft YaHei"/>
                        </a:rPr>
                        <a:t>MMB-DEST-YYYYMMDD-XXXXXX</a:t>
                      </a:r>
                      <a:endParaRPr/>
                    </a:p>
                  </a:txBody>
                  <a:tcPr marL="45720" marR="45720" marT="45720" marB="45720" anchor="ctr">
                    <a:lnL>
                      <a:noFill/>
                    </a:lnL>
                    <a:lnR>
                      <a:noFill/>
                    </a:lnR>
                    <a:lnT>
                      <a:noFill/>
                    </a:lnT>
                    <a:lnB>
                      <a:noFill/>
                    </a:lnB>
                  </a:tcPr>
                </a:tc>
                <a:tc>
                  <a:txBody>
                    <a:bodyPr wrap="square" lIns="0" tIns="0" rIns="0" bIns="0" anchor="ctr">
                      <a:normAutofit/>
                    </a:bodyPr>
                    <a:p>
                      <a:pPr marL="114300" marR="114300" algn="l">
                        <a:lnSpc>
                          <a:spcPct val="120000"/>
                        </a:lnSpc>
                      </a:pPr>
                      <a:r>
                        <a:rPr sz="975">
                          <a:solidFill>
                            <a:srgbClr val="E8EEF7"/>
                          </a:solidFill>
                          <a:latin typeface="Microsoft YaHei"/>
                          <a:ea typeface="Microsoft YaHei"/>
                        </a:rPr>
                        <a:t>素材已物理销毁的凭证</a:t>
                      </a:r>
                      <a:endParaRPr/>
                    </a:p>
                  </a:txBody>
                  <a:tcPr marL="45720" marR="45720" marT="45720" marB="45720" anchor="ctr">
                    <a:lnL>
                      <a:noFill/>
                    </a:lnL>
                    <a:lnR>
                      <a:noFill/>
                    </a:lnR>
                    <a:lnT>
                      <a:noFill/>
                    </a:lnT>
                    <a:lnB>
                      <a:noFill/>
                    </a:lnB>
                  </a:tcPr>
                </a:tc>
                <a:tc>
                  <a:txBody>
                    <a:bodyPr wrap="square" lIns="0" tIns="0" rIns="0" bIns="0" anchor="ctr">
                      <a:normAutofit/>
                    </a:bodyPr>
                    <a:p>
                      <a:pPr marL="114300" marR="114300" algn="l">
                        <a:lnSpc>
                          <a:spcPct val="120000"/>
                        </a:lnSpc>
                      </a:pPr>
                      <a:r>
                        <a:rPr sz="975">
                          <a:solidFill>
                            <a:srgbClr val="E8EEF7"/>
                          </a:solidFill>
                          <a:latin typeface="Microsoft YaHei"/>
                          <a:ea typeface="Microsoft YaHei"/>
                        </a:rPr>
                        <a:t>全员可查</a:t>
                      </a:r>
                      <a:endParaRPr/>
                    </a:p>
                  </a:txBody>
                  <a:tcPr marL="45720" marR="45720" marT="45720" marB="45720" anchor="ctr">
                    <a:lnL>
                      <a:noFill/>
                    </a:lnL>
                    <a:lnR>
                      <a:noFill/>
                    </a:lnR>
                    <a:lnT>
                      <a:noFill/>
                    </a:lnT>
                    <a:lnB>
                      <a:noFill/>
                    </a:lnB>
                  </a:tcPr>
                </a:tc>
                <a:extLst>
                  <a:ext uri="{0D108BD9-81ED-4DB2-BD59-A6C34878D82A}">
                    <a16:rowId val="8"/>
                  </a:ext>
                </a:extLst>
              </a:tr>
              <a:tr h="447675">
                <a:tc>
                  <a:txBody>
                    <a:bodyPr wrap="square" lIns="0" tIns="0" rIns="0" bIns="0" anchor="ctr">
                      <a:normAutofit/>
                    </a:bodyPr>
                    <a:p>
                      <a:pPr marL="114300" marR="114300" algn="l">
                        <a:lnSpc>
                          <a:spcPct val="120000"/>
                        </a:lnSpc>
                      </a:pPr>
                      <a:r>
                        <a:rPr sz="975">
                          <a:solidFill>
                            <a:srgbClr val="E8EEF7"/>
                          </a:solidFill>
                          <a:latin typeface="Microsoft YaHei"/>
                          <a:ea typeface="Microsoft YaHei"/>
                        </a:rPr>
                        <a:t>溯源报告</a:t>
                      </a:r>
                      <a:endParaRPr/>
                    </a:p>
                  </a:txBody>
                  <a:tcPr marL="45720" marR="45720" marT="45720" marB="45720" anchor="ctr">
                    <a:lnL>
                      <a:noFill/>
                    </a:lnL>
                    <a:lnR>
                      <a:noFill/>
                    </a:lnR>
                    <a:lnT>
                      <a:noFill/>
                    </a:lnT>
                    <a:lnB>
                      <a:noFill/>
                    </a:lnB>
                  </a:tcPr>
                </a:tc>
                <a:tc>
                  <a:txBody>
                    <a:bodyPr wrap="square" lIns="0" tIns="0" rIns="0" bIns="0" anchor="ctr">
                      <a:normAutofit/>
                    </a:bodyPr>
                    <a:p>
                      <a:pPr marL="114300" marR="114300" algn="l">
                        <a:lnSpc>
                          <a:spcPct val="120000"/>
                        </a:lnSpc>
                      </a:pPr>
                      <a:r>
                        <a:rPr sz="975">
                          <a:solidFill>
                            <a:srgbClr val="FF2D78"/>
                          </a:solidFill>
                          <a:latin typeface="Microsoft YaHei"/>
                          <a:ea typeface="Microsoft YaHei"/>
                        </a:rPr>
                        <a:t>MMB-TRACE-YYYYMMDD-XXX</a:t>
                      </a:r>
                      <a:endParaRPr/>
                    </a:p>
                  </a:txBody>
                  <a:tcPr marL="45720" marR="45720" marT="45720" marB="45720" anchor="ctr">
                    <a:lnL>
                      <a:noFill/>
                    </a:lnL>
                    <a:lnR>
                      <a:noFill/>
                    </a:lnR>
                    <a:lnT>
                      <a:noFill/>
                    </a:lnT>
                    <a:lnB>
                      <a:noFill/>
                    </a:lnB>
                    <a:solidFill>
                      <a:srgbClr val="E8EEF7">
                        <a:alpha val="3000"/>
                      </a:srgbClr>
                    </a:solidFill>
                  </a:tcPr>
                </a:tc>
                <a:tc>
                  <a:txBody>
                    <a:bodyPr wrap="square" lIns="0" tIns="0" rIns="0" bIns="0" anchor="ctr">
                      <a:normAutofit/>
                    </a:bodyPr>
                    <a:p>
                      <a:pPr marL="114300" marR="114300" algn="l">
                        <a:lnSpc>
                          <a:spcPct val="120000"/>
                        </a:lnSpc>
                      </a:pPr>
                      <a:r>
                        <a:rPr sz="975">
                          <a:solidFill>
                            <a:srgbClr val="E8EEF7"/>
                          </a:solidFill>
                          <a:latin typeface="Microsoft YaHei"/>
                          <a:ea typeface="Microsoft YaHei"/>
                        </a:rPr>
                        <a:t>盗用溯源结果</a:t>
                      </a:r>
                      <a:endParaRPr/>
                    </a:p>
                  </a:txBody>
                  <a:tcPr marL="45720" marR="45720" marT="45720" marB="45720" anchor="ctr">
                    <a:lnL>
                      <a:noFill/>
                    </a:lnL>
                    <a:lnR>
                      <a:noFill/>
                    </a:lnR>
                    <a:lnT>
                      <a:noFill/>
                    </a:lnT>
                    <a:lnB>
                      <a:noFill/>
                    </a:lnB>
                    <a:solidFill>
                      <a:srgbClr val="E8EEF7">
                        <a:alpha val="3000"/>
                      </a:srgbClr>
                    </a:solidFill>
                  </a:tcPr>
                </a:tc>
                <a:tc>
                  <a:txBody>
                    <a:bodyPr wrap="square" lIns="0" tIns="0" rIns="0" bIns="0" anchor="ctr">
                      <a:normAutofit/>
                    </a:bodyPr>
                    <a:p>
                      <a:pPr marL="114300" marR="114300" algn="l">
                        <a:lnSpc>
                          <a:spcPct val="120000"/>
                        </a:lnSpc>
                      </a:pPr>
                      <a:r>
                        <a:rPr sz="975">
                          <a:solidFill>
                            <a:srgbClr val="E8EEF7"/>
                          </a:solidFill>
                          <a:latin typeface="Microsoft YaHei"/>
                          <a:ea typeface="Microsoft YaHei"/>
                        </a:rPr>
                        <a:t>商务 / 法务</a:t>
                      </a:r>
                      <a:endParaRPr/>
                    </a:p>
                  </a:txBody>
                  <a:tcPr marL="45720" marR="45720" marT="45720" marB="45720" anchor="ctr">
                    <a:lnL>
                      <a:noFill/>
                    </a:lnL>
                    <a:lnR>
                      <a:noFill/>
                    </a:lnR>
                    <a:lnT>
                      <a:noFill/>
                    </a:lnT>
                    <a:lnB>
                      <a:noFill/>
                    </a:lnB>
                    <a:solidFill>
                      <a:srgbClr val="E8EEF7">
                        <a:alpha val="3000"/>
                      </a:srgbClr>
                    </a:solidFill>
                  </a:tcPr>
                </a:tc>
                <a:extLst>
                  <a:ext uri="{0D108BD9-81ED-4DB2-BD59-A6C34878D82A}">
                    <a16:rowId val="9"/>
                  </a:ext>
                </a:extLst>
              </a:tr>
              <a:tr h="447675">
                <a:tc>
                  <a:txBody>
                    <a:bodyPr wrap="square" lIns="0" tIns="0" rIns="0" bIns="0" anchor="ctr">
                      <a:normAutofit/>
                    </a:bodyPr>
                    <a:p>
                      <a:pPr marL="114300" marR="114300" algn="l">
                        <a:lnSpc>
                          <a:spcPct val="120000"/>
                        </a:lnSpc>
                      </a:pPr>
                      <a:r>
                        <a:rPr sz="975">
                          <a:solidFill>
                            <a:srgbClr val="E8EEF7"/>
                          </a:solidFill>
                          <a:latin typeface="Microsoft YaHei"/>
                          <a:ea typeface="Microsoft YaHei"/>
                        </a:rPr>
                        <a:t>冻结令</a:t>
                      </a:r>
                      <a:endParaRPr/>
                    </a:p>
                  </a:txBody>
                  <a:tcPr marL="45720" marR="45720" marT="45720" marB="45720" anchor="ctr">
                    <a:lnL>
                      <a:noFill/>
                    </a:lnL>
                    <a:lnR>
                      <a:noFill/>
                    </a:lnR>
                    <a:lnT>
                      <a:noFill/>
                    </a:lnT>
                    <a:lnB>
                      <a:noFill/>
                    </a:lnB>
                  </a:tcPr>
                </a:tc>
                <a:tc>
                  <a:txBody>
                    <a:bodyPr wrap="square" lIns="0" tIns="0" rIns="0" bIns="0" anchor="ctr">
                      <a:normAutofit/>
                    </a:bodyPr>
                    <a:p>
                      <a:pPr marL="114300" marR="114300" algn="l">
                        <a:lnSpc>
                          <a:spcPct val="120000"/>
                        </a:lnSpc>
                      </a:pPr>
                      <a:r>
                        <a:rPr sz="975">
                          <a:solidFill>
                            <a:srgbClr val="FF2D78"/>
                          </a:solidFill>
                          <a:latin typeface="Microsoft YaHei"/>
                          <a:ea typeface="Microsoft YaHei"/>
                        </a:rPr>
                        <a:t>MMB-FRZ-YYYYMMDD-XXXXXX</a:t>
                      </a:r>
                      <a:endParaRPr/>
                    </a:p>
                  </a:txBody>
                  <a:tcPr marL="45720" marR="45720" marT="45720" marB="45720" anchor="ctr">
                    <a:lnL>
                      <a:noFill/>
                    </a:lnL>
                    <a:lnR>
                      <a:noFill/>
                    </a:lnR>
                    <a:lnT>
                      <a:noFill/>
                    </a:lnT>
                    <a:lnB>
                      <a:noFill/>
                    </a:lnB>
                  </a:tcPr>
                </a:tc>
                <a:tc>
                  <a:txBody>
                    <a:bodyPr wrap="square" lIns="0" tIns="0" rIns="0" bIns="0" anchor="ctr">
                      <a:normAutofit/>
                    </a:bodyPr>
                    <a:p>
                      <a:pPr marL="114300" marR="114300" algn="l">
                        <a:lnSpc>
                          <a:spcPct val="120000"/>
                        </a:lnSpc>
                      </a:pPr>
                      <a:r>
                        <a:rPr sz="975">
                          <a:solidFill>
                            <a:srgbClr val="E8EEF7"/>
                          </a:solidFill>
                          <a:latin typeface="Microsoft YaHei"/>
                          <a:ea typeface="Microsoft YaHei"/>
                        </a:rPr>
                        <a:t>暂停供应的临时状态</a:t>
                      </a:r>
                      <a:endParaRPr/>
                    </a:p>
                  </a:txBody>
                  <a:tcPr marL="45720" marR="45720" marT="45720" marB="45720" anchor="ctr">
                    <a:lnL>
                      <a:noFill/>
                    </a:lnL>
                    <a:lnR>
                      <a:noFill/>
                    </a:lnR>
                    <a:lnT>
                      <a:noFill/>
                    </a:lnT>
                    <a:lnB>
                      <a:noFill/>
                    </a:lnB>
                  </a:tcPr>
                </a:tc>
                <a:tc>
                  <a:txBody>
                    <a:bodyPr wrap="square" lIns="0" tIns="0" rIns="0" bIns="0" anchor="ctr">
                      <a:normAutofit/>
                    </a:bodyPr>
                    <a:p>
                      <a:pPr marL="114300" marR="114300" algn="l">
                        <a:lnSpc>
                          <a:spcPct val="120000"/>
                        </a:lnSpc>
                      </a:pPr>
                      <a:r>
                        <a:rPr sz="975">
                          <a:solidFill>
                            <a:srgbClr val="E8EEF7"/>
                          </a:solidFill>
                          <a:latin typeface="Microsoft YaHei"/>
                          <a:ea typeface="Microsoft YaHei"/>
                        </a:rPr>
                        <a:t>全员可查</a:t>
                      </a:r>
                      <a:endParaRPr/>
                    </a:p>
                  </a:txBody>
                  <a:tcPr marL="45720" marR="45720" marT="45720" marB="45720" anchor="ctr">
                    <a:lnL>
                      <a:noFill/>
                    </a:lnL>
                    <a:lnR>
                      <a:noFill/>
                    </a:lnR>
                    <a:lnT>
                      <a:noFill/>
                    </a:lnT>
                    <a:lnB>
                      <a:noFill/>
                    </a:lnB>
                  </a:tcPr>
                </a:tc>
                <a:extLst>
                  <a:ext uri="{0D108BD9-81ED-4DB2-BD59-A6C34878D82A}">
                    <a16:rowId val="10"/>
                  </a:ext>
                </a:extLst>
              </a:tr>
            </a:tbl>
          </a:graphicData>
        </a:graphic>
      </p:graphicFrame>
      <p:pic>
        <p:nvPicPr>
          <p:cNvPr id="120" name=""/>
          <p:cNvPicPr>
            <a:picLocks noChangeAspect="1"/>
          </p:cNvPicPr>
          <p:nvPr/>
        </p:nvPicPr>
        <p:blipFill>
          <a:blip r:embed="rId1"/>
          <a:srcRect l="3999" t="0" r="3999" b="0"/>
          <a:stretch>
            <a:fillRect/>
          </a:stretch>
        </p:blipFill>
        <p:spPr>
          <a:xfrm rot="0" flipH="0" flipV="0">
            <a:off x="10991850" y="133350"/>
            <a:ext cx="876300" cy="952500"/>
          </a:xfrm>
          <a:prstGeom prst="rect">
            <a:avLst/>
          </a:prstGeom>
          <a:ln/>
        </p:spPr>
      </p:pic>
      <p:sp>
        <p:nvSpPr>
          <p:cNvPr id="121" name=""/>
          <p:cNvSpPr/>
          <p:nvPr/>
        </p:nvSpPr>
        <p:spPr>
          <a:xfrm rot="0" flipH="0" flipV="0">
            <a:off x="0" y="6286500"/>
            <a:ext cx="12192000" cy="571500"/>
          </a:xfrm>
          <a:custGeom>
            <a:pathLst>
              <a:path w="1280" h="60">
                <a:moveTo>
                  <a:pt x="0" y="0"/>
                </a:moveTo>
                <a:lnTo>
                  <a:pt x="1280" y="0"/>
                </a:lnTo>
                <a:lnTo>
                  <a:pt x="1280" y="1"/>
                </a:lnTo>
                <a:lnTo>
                  <a:pt x="0" y="1"/>
                </a:lnTo>
                <a:close/>
              </a:path>
            </a:pathLst>
          </a:custGeom>
          <a:solidFill>
            <a:srgbClr val="00E5FF">
              <a:alpha val="14000"/>
            </a:srgbClr>
          </a:solidFill>
          <a:ln/>
        </p:spPr>
        <p:txBody>
          <a:bodyPr/>
          <a:p/>
        </p:txBody>
      </p:sp>
      <p:sp>
        <p:nvSpPr>
          <p:cNvPr id="122" name="" descr="{&quot;isTemplate&quot;:true,&quot;type&quot;:&quot;text&quot;}"/>
          <p:cNvSpPr txBox="1"/>
          <p:nvPr/>
        </p:nvSpPr>
        <p:spPr>
          <a:xfrm rot="0" flipH="0" flipV="0">
            <a:off x="571500" y="6515100"/>
            <a:ext cx="2257425" cy="133350"/>
          </a:xfrm>
          <a:prstGeom prst="rect"/>
        </p:spPr>
        <p:txBody>
          <a:bodyPr wrap="none" lIns="0" tIns="0" rIns="0" bIns="0"/>
          <a:p>
            <a:pPr>
              <a:lnSpc>
                <a:spcPct val="100000"/>
              </a:lnSpc>
            </a:pPr>
            <a:r>
              <a:rPr lang="en-US" sz="825" spc="75">
                <a:solidFill>
                  <a:srgbClr val="E8EEF7">
                    <a:alpha val="40000"/>
                  </a:srgbClr>
                </a:solidFill>
                <a:latin typeface="Consolas"/>
                <a:ea typeface="Consolas"/>
              </a:rPr>
              <a:t xml:space="preserve">MMB PORTRAITMART · </a:t>
            </a:r>
            <a:r>
              <a:rPr lang="zh-CN" sz="825" spc="75">
                <a:solidFill>
                  <a:srgbClr val="E8EEF7">
                    <a:alpha val="40000"/>
                  </a:srgbClr>
                </a:solidFill>
                <a:latin typeface="Consolas"/>
                <a:ea typeface="Consolas"/>
              </a:rPr>
              <a:t>内部文件</a:t>
            </a:r>
            <a:r>
              <a:rPr lang="en-US" sz="825" spc="75">
                <a:solidFill>
                  <a:srgbClr val="E8EEF7">
                    <a:alpha val="40000"/>
                  </a:srgbClr>
                </a:solidFill>
                <a:latin typeface="Consolas"/>
                <a:ea typeface="Consolas"/>
              </a:rPr>
              <a:t xml:space="preserve"> </a:t>
            </a:r>
            <a:r>
              <a:rPr lang="zh-CN" sz="825" spc="75">
                <a:solidFill>
                  <a:srgbClr val="E8EEF7">
                    <a:alpha val="40000"/>
                  </a:srgbClr>
                </a:solidFill>
                <a:latin typeface="Consolas"/>
                <a:ea typeface="Consolas"/>
              </a:rPr>
              <a:t>禁止外传</a:t>
            </a:r>
            <a:endParaRPr/>
          </a:p>
        </p:txBody>
      </p:sp>
      <p:sp>
        <p:nvSpPr>
          <p:cNvPr id="123" name="" descr="{&quot;isTemplate&quot;:true,&quot;type&quot;:&quot;text&quot;}"/>
          <p:cNvSpPr txBox="1"/>
          <p:nvPr/>
        </p:nvSpPr>
        <p:spPr>
          <a:xfrm rot="0" flipH="0" flipV="0">
            <a:off x="11210925" y="6515100"/>
            <a:ext cx="409575" cy="133350"/>
          </a:xfrm>
          <a:prstGeom prst="rect"/>
        </p:spPr>
        <p:txBody>
          <a:bodyPr wrap="none" lIns="0" tIns="0" rIns="0" bIns="0"/>
          <a:p>
            <a:pPr>
              <a:lnSpc>
                <a:spcPct val="100000"/>
              </a:lnSpc>
            </a:pPr>
            <a:r>
              <a:rPr lang="en-US" sz="825">
                <a:solidFill>
                  <a:srgbClr val="E8EEF7">
                    <a:alpha val="40000"/>
                  </a:srgbClr>
                </a:solidFill>
                <a:latin typeface="Consolas"/>
                <a:ea typeface="Consolas"/>
              </a:rPr>
              <a:t>15 / 32</a:t>
            </a:r>
            <a:endParaRPr/>
          </a:p>
        </p:txBody>
      </p:sp>
    </p:spTree>
  </p:cSld>
</p:sld>
</file>

<file path=ppt/slides/slide16.xml><?xml version="1.0" encoding="utf-8"?>
<p:sld xmlns:p="http://schemas.openxmlformats.org/presentationml/2006/main" xmlns:a="http://schemas.openxmlformats.org/drawingml/2006/main" xmlns:asvg="http://schemas.microsoft.com/office/drawing/2016/SVG/main" xmlns:r="http://schemas.openxmlformats.org/officeDocument/2006/relationships" xmlns:mc="http://schemas.openxmlformats.org/markup-compatibility/2006" mc:Ignorable="asvg">
  <p:cSld>
    <p:spTree>
      <p:nvGrpSpPr>
        <p:cNvPr id="124" name="" descr="&lt;Slide style={{ width: 1280, height: 720, background: '#0A1220', position: 'relative', overflow: 'hidden', fontFamily: &quot;'Microsoft YaHei', 'PingFang SC', sans-serif&quot; }}&gt;&#13;&#10;  &lt;Box style={{ position: 'absolute', top: 0, left: 0, right: 0, height: 120, padding: '26px 60px 0' }}&gt;&#13;&#10;    &lt;Text style={{ fontFamily: 'Consolas, monospace', fontSize: 12, letterSpacing: 2, color: '#FF2D78' }}&gt;LESSON 04 · 安全体系&lt;/Text&gt;&#13;&#10;    &lt;Text style={{ fontSize: 34, fontWeight: 'bold', color: '#E8EEF7', marginTop: 6 }}&gt;销毁流程（两段式）· 客服应答路径&lt;/Text&gt;&#13;&#10;    &lt;Box style={{ position: 'absolute', left: 60, right: 60, bottom: 0, height: 1, background: 'linear-gradient(90deg, rgba(0,229,255,0.5), rgba(0,229,255,0))' }} /&gt;&#13;&#10;  &lt;/Box&gt;&#13;&#10;  &lt;Box style={{ position: 'absolute', top: 120, left: 60, width: 1160, height: 540, flexDirection: 'column' }}&gt;&#13;&#10;    &lt;svg width={1160} height={330} viewBox='0 0 1160 330' style={{ marginTop: 16 }}&gt;&#13;&#10;      &lt;g fontFamily='Microsoft YaHei'&gt;&#13;&#10;        &lt;rect x='20' y='70' width='230' height='96' rx='10' fill='rgba(0,229,255,0.05)' stroke='#00E5FF' strokeWidth='1.3' /&gt;&#13;&#10;        &lt;text x='135' y='108' textAnchor='middle' fill='#E8EEF7' fontSize='16' fontWeight='bold'&gt;权利人发起&lt;/text&gt;&#13;&#10;        &lt;text x='135' y='134' textAnchor='middle' fill='rgba(232,238,247,0.55)' fontSize='12'&gt;生物验证后提交申请&lt;/text&gt;&#13;&#10;        &lt;rect x='330' y='70' width='250' height='96' rx='10' fill='rgba(255,45,120,0.08)' stroke='#FF2D78' strokeWidth='1.4' /&gt;&#13;&#10;        &lt;text x='455' y='100' textAnchor='middle' fill='#E8EEF7' fontSize='16' fontWeight='bold'&gt;即时冻结断供&lt;/text&gt;&#13;&#10;        &lt;text x='455' y='124' textAnchor='middle' fill='rgba(232,238,247,0.55)' fontSize='12'&gt;冻结令 MMB-FRZ-…&lt;/text&gt;&#13;&#10;        &lt;text x='455' y='146' textAnchor='middle' fill='#FF2D78' fontSize='12' fontWeight='bold'&gt;调用即时返回 403&lt;/text&gt;&#13;&#10;        &lt;rect x='660' y='70' width='210' height='96' rx='10' fill='rgba(0,229,255,0.05)' stroke='#00E5FF' strokeWidth='1.3' /&gt;&#13;&#10;        &lt;text x='765' y='100' textAnchor='middle' fill='#E8EEF7' fontSize='16' fontWeight='bold'&gt;7 日申诉期&lt;/text&gt;&#13;&#10;        &lt;text x='765' y='124' textAnchor='middle' fill='rgba(232,238,247,0.55)' fontSize='12'&gt;使用方可自证：&lt;/text&gt;&#13;&#10;        &lt;text x='765' y='146' textAnchor='middle' fill='rgba(232,238,247,0.55)' fontSize='12'&gt;密钥 + 合同 + 存证编号&lt;/text&gt;&#13;&#10;        &lt;rect x='950' y='14' width='200' height='88' rx='10' fill='rgba(0,229,255,0.06)' stroke='#00E5FF' strokeWidth='1.4' /&gt;&#13;&#10;        &lt;text x='1050' y='46' textAnchor='middle' fill='#00E5FF' fontSize='15' fontWeight='bold'&gt;申诉成立&lt;/text&gt;&#13;&#10;        &lt;text x='1050' y='70' textAnchor='middle' fill='rgba(232,238,247,0.55)' fontSize='11.5'&gt;恢复供应 · 追责误毁方&lt;/text&gt;&#13;&#10;        &lt;rect x='950' y='140' width='200' height='92' rx='10' fill='rgba(255,45,120,0.08)' stroke='#FF2D78' strokeWidth='1.4' /&gt;&#13;&#10;        &lt;text x='1050' y='170' textAnchor='middle' fill='#FF2D78' fontSize='15' fontWeight='bold'&gt;无有效申诉&lt;/text&gt;&#13;&#10;        &lt;text x='1050' y='192' textAnchor='middle' fill='rgba(232,238,247,0.55)' fontSize='11.5'&gt;期满物理销毁&lt;/text&gt;&#13;&#10;        &lt;text x='1050' y='214' textAnchor='middle' fill='#FF2D78' fontSize='11' fontFamily='Consolas'&gt;MMB-DEST-… 销毁证书&lt;/text&gt;&#13;&#10;      &lt;/g&gt;&#13;&#10;      &lt;g stroke='rgba(232,238,247,0.5)' strokeWidth='1.7' fill='none'&gt;&#13;&#10;        &lt;line x1='250' y1='118' x2='324' y2='118' /&gt;&lt;line x1='580' y1='118' x2='654' y2='118' /&gt;&#13;&#10;        &lt;path d='M870 118 L905 118 L905 58 L944 58' stroke='#00E5FF' /&gt;&#13;&#10;        &lt;path d='M870 118 L905 118 L905 186 L944 186' stroke='#FF2D78' /&gt;&#13;&#10;      &lt;/g&gt;&#13;&#10;      &lt;polygon points='322,113 330,118 322,123' fill='rgba(232,238,247,0.6)' /&gt;&lt;polygon points='652,113 660,118 652,123' fill='rgba(232,238,247,0.6)' /&gt;&#13;&#10;      &lt;polygon points='942,53 950,58 942,63' fill='#00E5FF' /&gt;&lt;polygon points='942,181 950,186 942,191' fill='#FF2D78' /&gt;&#13;&#10;    &lt;/svg&gt;&#13;&#10;    &lt;Box style={{ flexDirection: 'row', gap: 20, marginTop: 10 }}&gt;&#13;&#10;      &lt;Box style={{ flex: 1, border: '1px dashed rgba(255,45,120,0.5)', borderRadius: 12, padding: '14px 20px' }}&gt;&#13;&#10;        &lt;Text style={{ fontSize: 16, fontWeight: 'bold', color: '#FF2D78' }}&gt;平台只留痕、不裁判&lt;/Text&gt;&#13;&#10;        &lt;Text style={{ fontSize: 13.5, color: 'rgba(232,238,247,0.7)', lineHeight: 1.65, marginTop: 6 }}&gt;争议交版权仲裁 / 司法链 —— 平台仅提供证据包，员工不得替公司认定侵权成立与否。&lt;/Text&gt;&#13;&#10;      &lt;/Box&gt;&#13;&#10;      &lt;Box style={{ width: 460, borderLeft: '3px solid #FF2D78', paddingLeft: 16, justifyContent: 'center' }}&gt;&#13;&#10;        &lt;Text style={{ fontSize: 14, color: 'rgba(232,238,247,0.75)', lineHeight: 1.7 }}&gt;话术红线：不得承诺「100% 技术保证」「绝对不会被盗用」。统一表述为「用了必留痕、盗了必可举证」。&lt;/Text&gt;&#13;&#10;      &lt;/Box&gt;&#13;&#10;    &lt;/Box&gt;&#13;&#10;  &lt;/Box&gt;&#13;&#10;  &lt;Image src=&quot;assets/bear_ch4.png&quot; style={{ position: 'absolute', right: 34, top: 14, width: 92, height: 100, objectFit: 'contain' }} /&gt;&#13;&#10;  &lt;Box style={{ position: 'absolute', left: 0, right: 0, bottom: 0, height: 60, padding: '0 60px', flexDirection: 'row', justifyContent: 'space-between', alignItems: 'center', borderTop: '1px solid rgba(0,229,255,0.14)' }}&gt;&#13;&#10;    &lt;Text style={{ fontFamily: 'Consolas, monospace', fontSize: 11, letterSpacing: 1, color: 'rgba(232,238,247,0.4)' }}&gt;MMB PORTRAITMART · 内部文件 禁止外传&lt;/Text&gt;&#13;&#10;    &lt;Text style={{ fontFamily: 'Consolas, monospace', fontSize: 11, color: 'rgba(232,238,247,0.4)' }}&gt;16 / 32&lt;/Text&gt;&#13;&#10;  &lt;/Box&gt;&#13;&#10;&lt;/Slide&gt;&#13;&#10;"/>
        <p:cNvGrpSpPr/>
        <p:nvPr/>
      </p:nvGrpSpPr>
      <p:grpSpPr>
        <a:xfrm>
          <a:off x="0" y="0"/>
          <a:ext cx="0" cy="0"/>
          <a:chOff x="0" y="0"/>
          <a:chExt cx="0" cy="0"/>
        </a:xfrm>
      </p:grpSpPr>
      <p:sp>
        <p:nvSpPr>
          <p:cNvPr id="125" name=""/>
          <p:cNvSpPr/>
          <p:nvPr/>
        </p:nvSpPr>
        <p:spPr>
          <a:xfrm rot="0" flipH="0" flipV="0">
            <a:off x="0" y="0"/>
            <a:ext cx="12192000" cy="6858000"/>
          </a:xfrm>
          <a:prstGeom prst="rect">
            <a:avLst/>
          </a:prstGeom>
          <a:solidFill>
            <a:srgbClr val="0A1220"/>
          </a:solidFill>
          <a:ln/>
        </p:spPr>
        <p:txBody>
          <a:bodyPr/>
          <a:p/>
        </p:txBody>
      </p:sp>
      <p:sp>
        <p:nvSpPr>
          <p:cNvPr id="126" name="" descr="{&quot;isTemplate&quot;:true,&quot;type&quot;:&quot;text&quot;}"/>
          <p:cNvSpPr txBox="1"/>
          <p:nvPr/>
        </p:nvSpPr>
        <p:spPr>
          <a:xfrm rot="0" flipH="0" flipV="0">
            <a:off x="571500" y="247650"/>
            <a:ext cx="11049000" cy="142875"/>
          </a:xfrm>
          <a:prstGeom prst="rect"/>
        </p:spPr>
        <p:txBody>
          <a:bodyPr wrap="none" lIns="0" tIns="0" rIns="0" bIns="0"/>
          <a:p>
            <a:pPr>
              <a:lnSpc>
                <a:spcPct val="100000"/>
              </a:lnSpc>
            </a:pPr>
            <a:r>
              <a:rPr lang="en-US" sz="900" spc="150">
                <a:solidFill>
                  <a:srgbClr val="FF2D78"/>
                </a:solidFill>
                <a:latin typeface="Consolas"/>
                <a:ea typeface="Consolas"/>
              </a:rPr>
              <a:t xml:space="preserve">LESSON 04 · </a:t>
            </a:r>
            <a:r>
              <a:rPr lang="zh-CN" sz="900" spc="150">
                <a:solidFill>
                  <a:srgbClr val="FF2D78"/>
                </a:solidFill>
                <a:latin typeface="Consolas"/>
                <a:ea typeface="Consolas"/>
              </a:rPr>
              <a:t>安全体系</a:t>
            </a:r>
            <a:endParaRPr/>
          </a:p>
        </p:txBody>
      </p:sp>
      <p:sp>
        <p:nvSpPr>
          <p:cNvPr id="127" name="" descr="{&quot;isTemplate&quot;:true,&quot;type&quot;:&quot;text&quot;}"/>
          <p:cNvSpPr txBox="1"/>
          <p:nvPr/>
        </p:nvSpPr>
        <p:spPr>
          <a:xfrm rot="0" flipH="0" flipV="0">
            <a:off x="571500" y="447675"/>
            <a:ext cx="11049000" cy="390525"/>
          </a:xfrm>
          <a:prstGeom prst="rect"/>
        </p:spPr>
        <p:txBody>
          <a:bodyPr wrap="none" lIns="0" tIns="0" rIns="0" bIns="0"/>
          <a:p>
            <a:pPr>
              <a:lnSpc>
                <a:spcPct val="100000"/>
              </a:lnSpc>
            </a:pPr>
            <a:r>
              <a:rPr lang="zh-CN" sz="2550" b="1">
                <a:solidFill>
                  <a:srgbClr val="E8EEF7"/>
                </a:solidFill>
                <a:latin typeface="Microsoft YaHei"/>
                <a:ea typeface="Microsoft YaHei"/>
              </a:rPr>
              <a:t>销毁流程（两段式）·</a:t>
            </a:r>
            <a:r>
              <a:rPr lang="en-US" sz="2550" b="1">
                <a:solidFill>
                  <a:srgbClr val="E8EEF7"/>
                </a:solidFill>
                <a:latin typeface="Microsoft YaHei"/>
                <a:ea typeface="Microsoft YaHei"/>
              </a:rPr>
              <a:t xml:space="preserve"> </a:t>
            </a:r>
            <a:r>
              <a:rPr lang="zh-CN" sz="2550" b="1">
                <a:solidFill>
                  <a:srgbClr val="E8EEF7"/>
                </a:solidFill>
                <a:latin typeface="Microsoft YaHei"/>
                <a:ea typeface="Microsoft YaHei"/>
              </a:rPr>
              <a:t>客服应答路径</a:t>
            </a:r>
            <a:endParaRPr/>
          </a:p>
        </p:txBody>
      </p:sp>
      <p:sp>
        <p:nvSpPr>
          <p:cNvPr id="128" name=""/>
          <p:cNvSpPr/>
          <p:nvPr/>
        </p:nvSpPr>
        <p:spPr>
          <a:xfrm rot="0" flipH="0" flipV="0">
            <a:off x="571500" y="1133475"/>
            <a:ext cx="11049000" cy="9525"/>
          </a:xfrm>
          <a:prstGeom prst="rect">
            <a:avLst/>
          </a:prstGeom>
          <a:gradFill>
            <a:gsLst>
              <a:gs pos="0">
                <a:srgbClr val="00E5FF">
                  <a:alpha val="50000"/>
                </a:srgbClr>
              </a:gs>
              <a:gs pos="100000">
                <a:srgbClr val="00E5FF">
                  <a:alpha val="0"/>
                </a:srgbClr>
              </a:gs>
            </a:gsLst>
            <a:lin ang="0" scaled="1"/>
          </a:gradFill>
          <a:ln/>
        </p:spPr>
        <p:txBody>
          <a:bodyPr/>
          <a:p/>
        </p:txBody>
      </p:sp>
      <p:pic>
        <p:nvPicPr>
          <p:cNvPr id="129" name=""/>
          <p:cNvPicPr>
            <a:picLocks noChangeAspect="1"/>
          </p:cNvPicPr>
          <p:nvPr/>
        </p:nvPicPr>
        <p:blipFill>
          <a:blip r:embed="rId1">
            <a:extLst>
              <a:ext uri="{96DAC541-7B7A-43D3-8B79-37D633B846F1}">
                <asvg:svgBlip r:embed="rId1"/>
              </a:ext>
            </a:extLst>
          </a:blip>
          <a:stretch>
            <a:fillRect/>
          </a:stretch>
        </p:blipFill>
        <p:spPr>
          <a:xfrm rot="0" flipH="0" flipV="0">
            <a:off x="571500" y="1295400"/>
            <a:ext cx="11049000" cy="3143250"/>
          </a:xfrm>
          <a:prstGeom prst="rect">
            <a:avLst/>
          </a:prstGeom>
          <a:ln/>
        </p:spPr>
      </p:pic>
      <p:sp>
        <p:nvSpPr>
          <p:cNvPr id="130" name=""/>
          <p:cNvSpPr/>
          <p:nvPr/>
        </p:nvSpPr>
        <p:spPr>
          <a:xfrm rot="0" flipH="0" flipV="0">
            <a:off x="571500" y="4533900"/>
            <a:ext cx="6477000" cy="771525"/>
          </a:xfrm>
          <a:prstGeom prst="roundRect">
            <a:avLst>
              <a:gd name="adj" fmla="val 14815"/>
            </a:avLst>
          </a:prstGeom>
          <a:ln w="12700">
            <a:solidFill>
              <a:srgbClr val="FF2D78">
                <a:alpha val="50000"/>
              </a:srgbClr>
            </a:solidFill>
            <a:prstDash val="dash"/>
          </a:ln>
        </p:spPr>
        <p:txBody>
          <a:bodyPr/>
          <a:p/>
        </p:txBody>
      </p:sp>
      <p:sp>
        <p:nvSpPr>
          <p:cNvPr id="131" name="" descr="{&quot;isTemplate&quot;:true,&quot;type&quot;:&quot;text&quot;}"/>
          <p:cNvSpPr txBox="1"/>
          <p:nvPr/>
        </p:nvSpPr>
        <p:spPr>
          <a:xfrm rot="0" flipH="0" flipV="0">
            <a:off x="762000" y="4667250"/>
            <a:ext cx="6096000" cy="190500"/>
          </a:xfrm>
          <a:prstGeom prst="rect"/>
        </p:spPr>
        <p:txBody>
          <a:bodyPr wrap="none" lIns="0" tIns="0" rIns="0" bIns="0"/>
          <a:p>
            <a:pPr>
              <a:lnSpc>
                <a:spcPct val="100000"/>
              </a:lnSpc>
            </a:pPr>
            <a:r>
              <a:rPr lang="zh-CN" sz="1200" b="1">
                <a:solidFill>
                  <a:srgbClr val="FF2D78"/>
                </a:solidFill>
                <a:latin typeface="Microsoft YaHei"/>
                <a:ea typeface="Microsoft YaHei"/>
              </a:rPr>
              <a:t>平台只留痕、不裁判</a:t>
            </a:r>
            <a:endParaRPr/>
          </a:p>
        </p:txBody>
      </p:sp>
      <p:sp>
        <p:nvSpPr>
          <p:cNvPr id="132" name="" descr="{&quot;isTemplate&quot;:true,&quot;type&quot;:&quot;text&quot;}"/>
          <p:cNvSpPr txBox="1"/>
          <p:nvPr/>
        </p:nvSpPr>
        <p:spPr>
          <a:xfrm rot="0" flipH="0" flipV="0">
            <a:off x="762000" y="4914900"/>
            <a:ext cx="6096000" cy="257175"/>
          </a:xfrm>
          <a:prstGeom prst="rect"/>
        </p:spPr>
        <p:txBody>
          <a:bodyPr wrap="none" lIns="0" tIns="0" rIns="0" bIns="0"/>
          <a:p>
            <a:pPr>
              <a:lnSpc>
                <a:spcPct val="165000"/>
              </a:lnSpc>
            </a:pPr>
            <a:r>
              <a:rPr lang="zh-CN" sz="1013">
                <a:solidFill>
                  <a:srgbClr val="E8EEF7">
                    <a:alpha val="70000"/>
                  </a:srgbClr>
                </a:solidFill>
                <a:latin typeface="Microsoft YaHei"/>
                <a:ea typeface="Microsoft YaHei"/>
              </a:rPr>
              <a:t>争议交版权仲裁</a:t>
            </a:r>
            <a:r>
              <a:rPr lang="en-US" sz="1013">
                <a:solidFill>
                  <a:srgbClr val="E8EEF7">
                    <a:alpha val="70000"/>
                  </a:srgbClr>
                </a:solidFill>
                <a:latin typeface="Microsoft YaHei"/>
                <a:ea typeface="Microsoft YaHei"/>
              </a:rPr>
              <a:t xml:space="preserve"> / </a:t>
            </a:r>
            <a:r>
              <a:rPr lang="zh-CN" sz="1013">
                <a:solidFill>
                  <a:srgbClr val="E8EEF7">
                    <a:alpha val="70000"/>
                  </a:srgbClr>
                </a:solidFill>
                <a:latin typeface="Microsoft YaHei"/>
                <a:ea typeface="Microsoft YaHei"/>
              </a:rPr>
              <a:t>司法链</a:t>
            </a:r>
            <a:r>
              <a:rPr lang="en-US" sz="1013">
                <a:solidFill>
                  <a:srgbClr val="E8EEF7">
                    <a:alpha val="70000"/>
                  </a:srgbClr>
                </a:solidFill>
                <a:latin typeface="Microsoft YaHei"/>
                <a:ea typeface="Microsoft YaHei"/>
              </a:rPr>
              <a:t xml:space="preserve"> —— </a:t>
            </a:r>
            <a:r>
              <a:rPr lang="zh-CN" sz="1013">
                <a:solidFill>
                  <a:srgbClr val="E8EEF7">
                    <a:alpha val="70000"/>
                  </a:srgbClr>
                </a:solidFill>
                <a:latin typeface="Microsoft YaHei"/>
                <a:ea typeface="Microsoft YaHei"/>
              </a:rPr>
              <a:t>平台仅提供证据包，员工不得替公司认定侵权成立与否。</a:t>
            </a:r>
            <a:endParaRPr/>
          </a:p>
        </p:txBody>
      </p:sp>
      <p:sp>
        <p:nvSpPr>
          <p:cNvPr id="133" name=""/>
          <p:cNvSpPr/>
          <p:nvPr/>
        </p:nvSpPr>
        <p:spPr>
          <a:xfrm rot="0" flipH="0" flipV="0">
            <a:off x="7239000" y="4533900"/>
            <a:ext cx="4381500" cy="771525"/>
          </a:xfrm>
          <a:custGeom>
            <a:pathLst>
              <a:path w="460" h="81">
                <a:moveTo>
                  <a:pt x="0" y="0"/>
                </a:moveTo>
                <a:lnTo>
                  <a:pt x="3" y="0"/>
                </a:lnTo>
                <a:lnTo>
                  <a:pt x="3" y="81"/>
                </a:lnTo>
                <a:lnTo>
                  <a:pt x="0" y="81"/>
                </a:lnTo>
                <a:close/>
              </a:path>
            </a:pathLst>
          </a:custGeom>
          <a:solidFill>
            <a:srgbClr val="FF2D78"/>
          </a:solidFill>
          <a:ln/>
        </p:spPr>
        <p:txBody>
          <a:bodyPr/>
          <a:p/>
        </p:txBody>
      </p:sp>
      <p:sp>
        <p:nvSpPr>
          <p:cNvPr id="134" name="" descr="{&quot;isTemplate&quot;:true,&quot;type&quot;:&quot;text&quot;}"/>
          <p:cNvSpPr txBox="1"/>
          <p:nvPr/>
        </p:nvSpPr>
        <p:spPr>
          <a:xfrm rot="0" flipH="0" flipV="0">
            <a:off x="7419975" y="4648200"/>
            <a:ext cx="4200525" cy="552450"/>
          </a:xfrm>
          <a:prstGeom prst="rect"/>
        </p:spPr>
        <p:txBody>
          <a:bodyPr wrap="square" lIns="0" tIns="0" rIns="0" bIns="0">
            <a:normAutofit/>
          </a:bodyPr>
          <a:p>
            <a:pPr>
              <a:lnSpc>
                <a:spcPct val="170000"/>
              </a:lnSpc>
            </a:pPr>
            <a:r>
              <a:rPr lang="zh-CN" sz="1050">
                <a:solidFill>
                  <a:srgbClr val="E8EEF7">
                    <a:alpha val="75000"/>
                  </a:srgbClr>
                </a:solidFill>
                <a:latin typeface="Microsoft YaHei"/>
                <a:ea typeface="Microsoft YaHei"/>
              </a:rPr>
              <a:t>话术红线：不得承诺「</a:t>
            </a:r>
            <a:r>
              <a:rPr lang="en-US" sz="1050">
                <a:solidFill>
                  <a:srgbClr val="E8EEF7">
                    <a:alpha val="75000"/>
                  </a:srgbClr>
                </a:solidFill>
                <a:latin typeface="Microsoft YaHei"/>
                <a:ea typeface="Microsoft YaHei"/>
              </a:rPr>
              <a:t xml:space="preserve">100% </a:t>
            </a:r>
            <a:r>
              <a:rPr lang="zh-CN" sz="1050">
                <a:solidFill>
                  <a:srgbClr val="E8EEF7">
                    <a:alpha val="75000"/>
                  </a:srgbClr>
                </a:solidFill>
                <a:latin typeface="Microsoft YaHei"/>
                <a:ea typeface="Microsoft YaHei"/>
              </a:rPr>
              <a:t>技术保证」「绝对不会被盗用」。统一表述为「用了必留痕、盗了必可举证」。</a:t>
            </a:r>
            <a:endParaRPr/>
          </a:p>
        </p:txBody>
      </p:sp>
      <p:pic>
        <p:nvPicPr>
          <p:cNvPr id="135" name=""/>
          <p:cNvPicPr>
            <a:picLocks noChangeAspect="1"/>
          </p:cNvPicPr>
          <p:nvPr/>
        </p:nvPicPr>
        <p:blipFill>
          <a:blip r:embed="rId2"/>
          <a:srcRect l="3999" t="0" r="3999" b="0"/>
          <a:stretch>
            <a:fillRect/>
          </a:stretch>
        </p:blipFill>
        <p:spPr>
          <a:xfrm rot="0" flipH="0" flipV="0">
            <a:off x="10991850" y="133350"/>
            <a:ext cx="876300" cy="952500"/>
          </a:xfrm>
          <a:prstGeom prst="rect">
            <a:avLst/>
          </a:prstGeom>
          <a:ln/>
        </p:spPr>
      </p:pic>
      <p:sp>
        <p:nvSpPr>
          <p:cNvPr id="136" name=""/>
          <p:cNvSpPr/>
          <p:nvPr/>
        </p:nvSpPr>
        <p:spPr>
          <a:xfrm rot="0" flipH="0" flipV="0">
            <a:off x="0" y="6286500"/>
            <a:ext cx="12192000" cy="571500"/>
          </a:xfrm>
          <a:custGeom>
            <a:pathLst>
              <a:path w="1280" h="60">
                <a:moveTo>
                  <a:pt x="0" y="0"/>
                </a:moveTo>
                <a:lnTo>
                  <a:pt x="1280" y="0"/>
                </a:lnTo>
                <a:lnTo>
                  <a:pt x="1280" y="1"/>
                </a:lnTo>
                <a:lnTo>
                  <a:pt x="0" y="1"/>
                </a:lnTo>
                <a:close/>
              </a:path>
            </a:pathLst>
          </a:custGeom>
          <a:solidFill>
            <a:srgbClr val="00E5FF">
              <a:alpha val="14000"/>
            </a:srgbClr>
          </a:solidFill>
          <a:ln/>
        </p:spPr>
        <p:txBody>
          <a:bodyPr/>
          <a:p/>
        </p:txBody>
      </p:sp>
      <p:sp>
        <p:nvSpPr>
          <p:cNvPr id="137" name="" descr="{&quot;isTemplate&quot;:true,&quot;type&quot;:&quot;text&quot;}"/>
          <p:cNvSpPr txBox="1"/>
          <p:nvPr/>
        </p:nvSpPr>
        <p:spPr>
          <a:xfrm rot="0" flipH="0" flipV="0">
            <a:off x="571500" y="6515100"/>
            <a:ext cx="2257425" cy="133350"/>
          </a:xfrm>
          <a:prstGeom prst="rect"/>
        </p:spPr>
        <p:txBody>
          <a:bodyPr wrap="none" lIns="0" tIns="0" rIns="0" bIns="0"/>
          <a:p>
            <a:pPr>
              <a:lnSpc>
                <a:spcPct val="100000"/>
              </a:lnSpc>
            </a:pPr>
            <a:r>
              <a:rPr lang="en-US" sz="825" spc="75">
                <a:solidFill>
                  <a:srgbClr val="E8EEF7">
                    <a:alpha val="40000"/>
                  </a:srgbClr>
                </a:solidFill>
                <a:latin typeface="Consolas"/>
                <a:ea typeface="Consolas"/>
              </a:rPr>
              <a:t xml:space="preserve">MMB PORTRAITMART · </a:t>
            </a:r>
            <a:r>
              <a:rPr lang="zh-CN" sz="825" spc="75">
                <a:solidFill>
                  <a:srgbClr val="E8EEF7">
                    <a:alpha val="40000"/>
                  </a:srgbClr>
                </a:solidFill>
                <a:latin typeface="Consolas"/>
                <a:ea typeface="Consolas"/>
              </a:rPr>
              <a:t>内部文件</a:t>
            </a:r>
            <a:r>
              <a:rPr lang="en-US" sz="825" spc="75">
                <a:solidFill>
                  <a:srgbClr val="E8EEF7">
                    <a:alpha val="40000"/>
                  </a:srgbClr>
                </a:solidFill>
                <a:latin typeface="Consolas"/>
                <a:ea typeface="Consolas"/>
              </a:rPr>
              <a:t xml:space="preserve"> </a:t>
            </a:r>
            <a:r>
              <a:rPr lang="zh-CN" sz="825" spc="75">
                <a:solidFill>
                  <a:srgbClr val="E8EEF7">
                    <a:alpha val="40000"/>
                  </a:srgbClr>
                </a:solidFill>
                <a:latin typeface="Consolas"/>
                <a:ea typeface="Consolas"/>
              </a:rPr>
              <a:t>禁止外传</a:t>
            </a:r>
            <a:endParaRPr/>
          </a:p>
        </p:txBody>
      </p:sp>
      <p:sp>
        <p:nvSpPr>
          <p:cNvPr id="138" name="" descr="{&quot;isTemplate&quot;:true,&quot;type&quot;:&quot;text&quot;}"/>
          <p:cNvSpPr txBox="1"/>
          <p:nvPr/>
        </p:nvSpPr>
        <p:spPr>
          <a:xfrm rot="0" flipH="0" flipV="0">
            <a:off x="11210925" y="6515100"/>
            <a:ext cx="409575" cy="133350"/>
          </a:xfrm>
          <a:prstGeom prst="rect"/>
        </p:spPr>
        <p:txBody>
          <a:bodyPr wrap="none" lIns="0" tIns="0" rIns="0" bIns="0"/>
          <a:p>
            <a:pPr>
              <a:lnSpc>
                <a:spcPct val="100000"/>
              </a:lnSpc>
            </a:pPr>
            <a:r>
              <a:rPr lang="en-US" sz="825">
                <a:solidFill>
                  <a:srgbClr val="E8EEF7">
                    <a:alpha val="40000"/>
                  </a:srgbClr>
                </a:solidFill>
                <a:latin typeface="Consolas"/>
                <a:ea typeface="Consolas"/>
              </a:rPr>
              <a:t>16 / 32</a:t>
            </a:r>
            <a:endParaRPr/>
          </a:p>
        </p:txBody>
      </p:sp>
    </p:spTree>
  </p:cSld>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39" name="" descr="&lt;Slide style={{ width: 1280, height: 720, background: '#0A1220', position: 'relative', overflow: 'hidden', fontFamily: &quot;'Microsoft YaHei', 'PingFang SC', sans-serif&quot; }}&gt;&#13;&#10;  &lt;Box style={{ position: 'absolute', top: 0, left: 0, right: 0, bottom: 0, background: 'linear-gradient(160deg, #0A1220 0%, #141028 55%, #1A1024 100%)' }} /&gt;&#13;&#10;  &lt;Text style={{ position: 'absolute', right: 60, top: 96, fontFamily: 'Consolas, monospace', fontSize: 300, fontWeight: 'bold', color: 'rgba(255,45,120,0.13)', lineHeight: 1 }}&gt;05&lt;/Text&gt;&#13;&#10;  &lt;Box style={{ position: 'absolute', left: 80, top: 236 }}&gt;&#13;&#10;    &lt;Box style={{ flexDirection: 'row', gap: 16, alignItems: 'center' }}&gt;&#13;&#10;      &lt;Text style={{ fontFamily: 'Consolas, monospace', fontSize: 15, letterSpacing: 6, color: '#FF2D78' }}&gt;LESSON 05 · 重点课程&lt;/Text&gt;&#13;&#10;      &lt;Box style={{ border: '1px solid rgba(255,45,120,0.6)', padding: '3px 12px' }}&gt;&lt;Text style={{ fontFamily: 'Consolas, monospace', fontSize: 11, letterSpacing: 2, color: '#FF2D78' }}&gt;★ 全公司最容易出事的一课&lt;/Text&gt;&lt;/Box&gt;&#13;&#10;    &lt;/Box&gt;&#13;&#10;    &lt;Text style={{ fontSize: 62, fontWeight: 'bold', color: '#E8EEF7', marginTop: 22 }}&gt;分账与税务处理&lt;/Text&gt;&#13;&#10;    &lt;Box style={{ width: 110, height: 4, background: 'linear-gradient(90deg, #FF2D78, rgba(255,45,120,0))', marginTop: 28 }} /&gt;&#13;&#10;    &lt;Text style={{ fontSize: 18, color: 'rgba(232,238,247,0.66)', marginTop: 26 }}&gt;客户问「能不能不开票」、创作者问「为什么到账少了」—— 答案都在这一章。口径必须 100% 统一。&lt;/Text&gt;&#13;&#10;    &lt;Text style={{ fontFamily: 'Consolas, monospace', fontSize: 12, letterSpacing: 2, color: 'rgba(232,238,247,0.5)', marginTop: 18 }}&gt;必修 · 财务 / 商务 / 客服&lt;/Text&gt;&#13;&#10;  &lt;/Box&gt;&#13;&#10;  &lt;Image src=&quot;assets/bear_ch5.png&quot; style={{ position: 'absolute', right: 130, bottom: 36, width: 310, height: 330, objectFit: 'contain' }} /&gt;&#13;&#10;  &lt;Text style={{ position: 'absolute', left: 80, bottom: 44, fontFamily: 'Consolas, monospace', fontSize: 11, letterSpacing: 1, color: 'rgba(232,238,247,0.4)' }}&gt;MMB PORTRAITMART · 内部文件 禁止外传 · 17 / 32&lt;/Text&gt;&#13;&#10;&lt;/Slide&gt;&#13;&#10;"/>
        <p:cNvGrpSpPr/>
        <p:nvPr/>
      </p:nvGrpSpPr>
      <p:grpSpPr>
        <a:xfrm>
          <a:off x="0" y="0"/>
          <a:ext cx="0" cy="0"/>
          <a:chOff x="0" y="0"/>
          <a:chExt cx="0" cy="0"/>
        </a:xfrm>
      </p:grpSpPr>
      <p:sp>
        <p:nvSpPr>
          <p:cNvPr id="140" name=""/>
          <p:cNvSpPr/>
          <p:nvPr/>
        </p:nvSpPr>
        <p:spPr>
          <a:xfrm rot="0" flipH="0" flipV="0">
            <a:off x="0" y="0"/>
            <a:ext cx="12192000" cy="6858000"/>
          </a:xfrm>
          <a:prstGeom prst="rect">
            <a:avLst/>
          </a:prstGeom>
          <a:solidFill>
            <a:srgbClr val="0A1220"/>
          </a:solidFill>
          <a:ln/>
        </p:spPr>
        <p:txBody>
          <a:bodyPr/>
          <a:p/>
        </p:txBody>
      </p:sp>
      <p:sp>
        <p:nvSpPr>
          <p:cNvPr id="141" name=""/>
          <p:cNvSpPr/>
          <p:nvPr/>
        </p:nvSpPr>
        <p:spPr>
          <a:xfrm rot="0" flipH="0" flipV="0">
            <a:off x="0" y="0"/>
            <a:ext cx="12192000" cy="6858000"/>
          </a:xfrm>
          <a:prstGeom prst="rect">
            <a:avLst/>
          </a:prstGeom>
          <a:gradFill>
            <a:gsLst>
              <a:gs pos="0">
                <a:srgbClr val="0A1220"/>
              </a:gs>
              <a:gs pos="55000">
                <a:srgbClr val="141028"/>
              </a:gs>
              <a:gs pos="100000">
                <a:srgbClr val="1A1024"/>
              </a:gs>
            </a:gsLst>
            <a:lin ang="4200000" scaled="1"/>
          </a:gradFill>
          <a:ln/>
        </p:spPr>
        <p:txBody>
          <a:bodyPr/>
          <a:p/>
        </p:txBody>
      </p:sp>
      <p:sp>
        <p:nvSpPr>
          <p:cNvPr id="142" name="" descr="{&quot;isTemplate&quot;:true,&quot;type&quot;:&quot;text&quot;}"/>
          <p:cNvSpPr txBox="1"/>
          <p:nvPr/>
        </p:nvSpPr>
        <p:spPr>
          <a:xfrm rot="0" flipH="0" flipV="0">
            <a:off x="8477250" y="914400"/>
            <a:ext cx="3143250" cy="3429000"/>
          </a:xfrm>
          <a:prstGeom prst="rect"/>
        </p:spPr>
        <p:txBody>
          <a:bodyPr wrap="none" lIns="0" tIns="0" rIns="0" bIns="0"/>
          <a:p>
            <a:pPr>
              <a:lnSpc>
                <a:spcPct val="100000"/>
              </a:lnSpc>
            </a:pPr>
            <a:r>
              <a:rPr lang="en-US" sz="22500" b="1">
                <a:solidFill>
                  <a:srgbClr val="FF2D78">
                    <a:alpha val="13000"/>
                  </a:srgbClr>
                </a:solidFill>
                <a:latin typeface="Consolas"/>
                <a:ea typeface="Consolas"/>
              </a:rPr>
              <a:t>05</a:t>
            </a:r>
            <a:endParaRPr/>
          </a:p>
        </p:txBody>
      </p:sp>
      <p:sp>
        <p:nvSpPr>
          <p:cNvPr id="143" name="" descr="{&quot;isTemplate&quot;:true,&quot;type&quot;:&quot;text&quot;}"/>
          <p:cNvSpPr txBox="1"/>
          <p:nvPr/>
        </p:nvSpPr>
        <p:spPr>
          <a:xfrm rot="0" flipH="0" flipV="0">
            <a:off x="762000" y="2257425"/>
            <a:ext cx="2428875" cy="171450"/>
          </a:xfrm>
          <a:prstGeom prst="rect"/>
        </p:spPr>
        <p:txBody>
          <a:bodyPr wrap="none" lIns="0" tIns="0" rIns="0" bIns="0"/>
          <a:p>
            <a:pPr>
              <a:lnSpc>
                <a:spcPct val="100000"/>
              </a:lnSpc>
            </a:pPr>
            <a:r>
              <a:rPr lang="en-US" sz="1125" spc="450">
                <a:solidFill>
                  <a:srgbClr val="FF2D78"/>
                </a:solidFill>
                <a:latin typeface="Consolas"/>
                <a:ea typeface="Consolas"/>
              </a:rPr>
              <a:t xml:space="preserve">LESSON 05 · </a:t>
            </a:r>
            <a:r>
              <a:rPr lang="zh-CN" sz="1125" spc="450">
                <a:solidFill>
                  <a:srgbClr val="FF2D78"/>
                </a:solidFill>
                <a:latin typeface="Consolas"/>
                <a:ea typeface="Consolas"/>
              </a:rPr>
              <a:t>重点课程</a:t>
            </a:r>
            <a:endParaRPr/>
          </a:p>
        </p:txBody>
      </p:sp>
      <p:sp>
        <p:nvSpPr>
          <p:cNvPr id="144" name=""/>
          <p:cNvSpPr/>
          <p:nvPr/>
        </p:nvSpPr>
        <p:spPr>
          <a:xfrm rot="0" flipH="0" flipV="0">
            <a:off x="3343275" y="2247900"/>
            <a:ext cx="1800225" cy="190500"/>
          </a:xfrm>
          <a:prstGeom prst="rect">
            <a:avLst/>
          </a:prstGeom>
          <a:ln w="12700">
            <a:solidFill>
              <a:srgbClr val="FF2D78">
                <a:alpha val="60000"/>
              </a:srgbClr>
            </a:solidFill>
            <a:prstDash val="solid"/>
          </a:ln>
        </p:spPr>
        <p:txBody>
          <a:bodyPr/>
          <a:p/>
        </p:txBody>
      </p:sp>
      <p:sp>
        <p:nvSpPr>
          <p:cNvPr id="145" name="" descr="{&quot;isTemplate&quot;:true,&quot;type&quot;:&quot;text&quot;}"/>
          <p:cNvSpPr txBox="1"/>
          <p:nvPr/>
        </p:nvSpPr>
        <p:spPr>
          <a:xfrm rot="0" flipH="0" flipV="0">
            <a:off x="3457575" y="2276475"/>
            <a:ext cx="1571625" cy="133350"/>
          </a:xfrm>
          <a:prstGeom prst="rect"/>
        </p:spPr>
        <p:txBody>
          <a:bodyPr wrap="none" lIns="0" tIns="0" rIns="0" bIns="0"/>
          <a:p>
            <a:pPr>
              <a:lnSpc>
                <a:spcPct val="100000"/>
              </a:lnSpc>
            </a:pPr>
            <a:r>
              <a:rPr lang="en-US" sz="825" spc="150">
                <a:solidFill>
                  <a:srgbClr val="FF2D78"/>
                </a:solidFill>
                <a:latin typeface="Consolas"/>
                <a:ea typeface="Consolas"/>
              </a:rPr>
              <a:t xml:space="preserve">★ </a:t>
            </a:r>
            <a:r>
              <a:rPr lang="zh-CN" sz="825" spc="150">
                <a:solidFill>
                  <a:srgbClr val="FF2D78"/>
                </a:solidFill>
                <a:latin typeface="Consolas"/>
                <a:ea typeface="Consolas"/>
              </a:rPr>
              <a:t>全公司最容易出事的一课</a:t>
            </a:r>
            <a:endParaRPr/>
          </a:p>
        </p:txBody>
      </p:sp>
      <p:sp>
        <p:nvSpPr>
          <p:cNvPr id="146" name="" descr="{&quot;isTemplate&quot;:true,&quot;type&quot;:&quot;text&quot;}"/>
          <p:cNvSpPr txBox="1"/>
          <p:nvPr/>
        </p:nvSpPr>
        <p:spPr>
          <a:xfrm rot="0" flipH="0" flipV="0">
            <a:off x="762000" y="2647950"/>
            <a:ext cx="7839075" cy="714375"/>
          </a:xfrm>
          <a:prstGeom prst="rect"/>
        </p:spPr>
        <p:txBody>
          <a:bodyPr wrap="none" lIns="0" tIns="0" rIns="0" bIns="0"/>
          <a:p>
            <a:pPr>
              <a:lnSpc>
                <a:spcPct val="100000"/>
              </a:lnSpc>
            </a:pPr>
            <a:r>
              <a:rPr lang="zh-CN" sz="4650" b="1">
                <a:solidFill>
                  <a:srgbClr val="E8EEF7"/>
                </a:solidFill>
                <a:latin typeface="Microsoft YaHei"/>
                <a:ea typeface="Microsoft YaHei"/>
              </a:rPr>
              <a:t>分账与税务处理</a:t>
            </a:r>
            <a:endParaRPr/>
          </a:p>
        </p:txBody>
      </p:sp>
      <p:sp>
        <p:nvSpPr>
          <p:cNvPr id="147" name=""/>
          <p:cNvSpPr/>
          <p:nvPr/>
        </p:nvSpPr>
        <p:spPr>
          <a:xfrm rot="0" flipH="0" flipV="0">
            <a:off x="762000" y="3629025"/>
            <a:ext cx="1047750" cy="38100"/>
          </a:xfrm>
          <a:prstGeom prst="rect">
            <a:avLst/>
          </a:prstGeom>
          <a:gradFill>
            <a:gsLst>
              <a:gs pos="0">
                <a:srgbClr val="FF2D78"/>
              </a:gs>
              <a:gs pos="100000">
                <a:srgbClr val="FF2D78">
                  <a:alpha val="0"/>
                </a:srgbClr>
              </a:gs>
            </a:gsLst>
            <a:lin ang="0" scaled="1"/>
          </a:gradFill>
          <a:ln/>
        </p:spPr>
        <p:txBody>
          <a:bodyPr/>
          <a:p/>
        </p:txBody>
      </p:sp>
      <p:sp>
        <p:nvSpPr>
          <p:cNvPr id="148" name="" descr="{&quot;isTemplate&quot;:true,&quot;type&quot;:&quot;text&quot;}"/>
          <p:cNvSpPr txBox="1"/>
          <p:nvPr/>
        </p:nvSpPr>
        <p:spPr>
          <a:xfrm rot="0" flipH="0" flipV="0">
            <a:off x="762000" y="3914775"/>
            <a:ext cx="7839075" cy="209550"/>
          </a:xfrm>
          <a:prstGeom prst="rect"/>
        </p:spPr>
        <p:txBody>
          <a:bodyPr wrap="none" lIns="0" tIns="0" rIns="0" bIns="0"/>
          <a:p>
            <a:pPr>
              <a:lnSpc>
                <a:spcPct val="100000"/>
              </a:lnSpc>
            </a:pPr>
            <a:r>
              <a:rPr lang="zh-CN" sz="1350">
                <a:solidFill>
                  <a:srgbClr val="E8EEF7">
                    <a:alpha val="66000"/>
                  </a:srgbClr>
                </a:solidFill>
                <a:latin typeface="Microsoft YaHei"/>
                <a:ea typeface="Microsoft YaHei"/>
              </a:rPr>
              <a:t>客户问「能不能不开票」、创作者问「为什么到账少了」——</a:t>
            </a:r>
            <a:r>
              <a:rPr lang="en-US" sz="1350">
                <a:solidFill>
                  <a:srgbClr val="E8EEF7">
                    <a:alpha val="66000"/>
                  </a:srgbClr>
                </a:solidFill>
                <a:latin typeface="Microsoft YaHei"/>
                <a:ea typeface="Microsoft YaHei"/>
              </a:rPr>
              <a:t xml:space="preserve"> </a:t>
            </a:r>
            <a:r>
              <a:rPr lang="zh-CN" sz="1350">
                <a:solidFill>
                  <a:srgbClr val="E8EEF7">
                    <a:alpha val="66000"/>
                  </a:srgbClr>
                </a:solidFill>
                <a:latin typeface="Microsoft YaHei"/>
                <a:ea typeface="Microsoft YaHei"/>
              </a:rPr>
              <a:t>答案都在这一章。口径必须</a:t>
            </a:r>
            <a:r>
              <a:rPr lang="en-US" sz="1350">
                <a:solidFill>
                  <a:srgbClr val="E8EEF7">
                    <a:alpha val="66000"/>
                  </a:srgbClr>
                </a:solidFill>
                <a:latin typeface="Microsoft YaHei"/>
                <a:ea typeface="Microsoft YaHei"/>
              </a:rPr>
              <a:t xml:space="preserve"> 100% </a:t>
            </a:r>
            <a:r>
              <a:rPr lang="zh-CN" sz="1350">
                <a:solidFill>
                  <a:srgbClr val="E8EEF7">
                    <a:alpha val="66000"/>
                  </a:srgbClr>
                </a:solidFill>
                <a:latin typeface="Microsoft YaHei"/>
                <a:ea typeface="Microsoft YaHei"/>
              </a:rPr>
              <a:t>统一。</a:t>
            </a:r>
            <a:endParaRPr/>
          </a:p>
        </p:txBody>
      </p:sp>
      <p:sp>
        <p:nvSpPr>
          <p:cNvPr id="149" name="" descr="{&quot;isTemplate&quot;:true,&quot;type&quot;:&quot;text&quot;}"/>
          <p:cNvSpPr txBox="1"/>
          <p:nvPr/>
        </p:nvSpPr>
        <p:spPr>
          <a:xfrm rot="0" flipH="0" flipV="0">
            <a:off x="762000" y="4295775"/>
            <a:ext cx="7839075" cy="142875"/>
          </a:xfrm>
          <a:prstGeom prst="rect"/>
        </p:spPr>
        <p:txBody>
          <a:bodyPr wrap="none" lIns="0" tIns="0" rIns="0" bIns="0"/>
          <a:p>
            <a:pPr>
              <a:lnSpc>
                <a:spcPct val="100000"/>
              </a:lnSpc>
            </a:pPr>
            <a:r>
              <a:rPr lang="zh-CN" sz="900" spc="150">
                <a:solidFill>
                  <a:srgbClr val="E8EEF7">
                    <a:alpha val="50000"/>
                  </a:srgbClr>
                </a:solidFill>
                <a:latin typeface="Consolas"/>
                <a:ea typeface="Consolas"/>
              </a:rPr>
              <a:t>必修</a:t>
            </a:r>
            <a:r>
              <a:rPr lang="en-US" sz="900" spc="150">
                <a:solidFill>
                  <a:srgbClr val="E8EEF7">
                    <a:alpha val="50000"/>
                  </a:srgbClr>
                </a:solidFill>
                <a:latin typeface="Consolas"/>
                <a:ea typeface="Consolas"/>
              </a:rPr>
              <a:t xml:space="preserve"> · </a:t>
            </a:r>
            <a:r>
              <a:rPr lang="zh-CN" sz="900" spc="150">
                <a:solidFill>
                  <a:srgbClr val="E8EEF7">
                    <a:alpha val="50000"/>
                  </a:srgbClr>
                </a:solidFill>
                <a:latin typeface="Consolas"/>
                <a:ea typeface="Consolas"/>
              </a:rPr>
              <a:t>财务</a:t>
            </a:r>
            <a:r>
              <a:rPr lang="en-US" sz="900" spc="150">
                <a:solidFill>
                  <a:srgbClr val="E8EEF7">
                    <a:alpha val="50000"/>
                  </a:srgbClr>
                </a:solidFill>
                <a:latin typeface="Consolas"/>
                <a:ea typeface="Consolas"/>
              </a:rPr>
              <a:t xml:space="preserve"> / </a:t>
            </a:r>
            <a:r>
              <a:rPr lang="zh-CN" sz="900" spc="150">
                <a:solidFill>
                  <a:srgbClr val="E8EEF7">
                    <a:alpha val="50000"/>
                  </a:srgbClr>
                </a:solidFill>
                <a:latin typeface="Consolas"/>
                <a:ea typeface="Consolas"/>
              </a:rPr>
              <a:t>商务</a:t>
            </a:r>
            <a:r>
              <a:rPr lang="en-US" sz="900" spc="150">
                <a:solidFill>
                  <a:srgbClr val="E8EEF7">
                    <a:alpha val="50000"/>
                  </a:srgbClr>
                </a:solidFill>
                <a:latin typeface="Consolas"/>
                <a:ea typeface="Consolas"/>
              </a:rPr>
              <a:t xml:space="preserve"> / </a:t>
            </a:r>
            <a:r>
              <a:rPr lang="zh-CN" sz="900" spc="150">
                <a:solidFill>
                  <a:srgbClr val="E8EEF7">
                    <a:alpha val="50000"/>
                  </a:srgbClr>
                </a:solidFill>
                <a:latin typeface="Consolas"/>
                <a:ea typeface="Consolas"/>
              </a:rPr>
              <a:t>客服</a:t>
            </a:r>
            <a:endParaRPr/>
          </a:p>
        </p:txBody>
      </p:sp>
      <p:pic>
        <p:nvPicPr>
          <p:cNvPr id="150" name=""/>
          <p:cNvPicPr>
            <a:picLocks noChangeAspect="1"/>
          </p:cNvPicPr>
          <p:nvPr/>
        </p:nvPicPr>
        <p:blipFill>
          <a:blip r:embed="rId1"/>
          <a:srcRect l="3030" t="0" r="3030" b="0"/>
          <a:stretch>
            <a:fillRect/>
          </a:stretch>
        </p:blipFill>
        <p:spPr>
          <a:xfrm rot="0" flipH="0" flipV="0">
            <a:off x="8001000" y="3371850"/>
            <a:ext cx="2952750" cy="3143250"/>
          </a:xfrm>
          <a:prstGeom prst="rect">
            <a:avLst/>
          </a:prstGeom>
          <a:ln/>
        </p:spPr>
      </p:pic>
      <p:sp>
        <p:nvSpPr>
          <p:cNvPr id="151" name="" descr="{&quot;isTemplate&quot;:true,&quot;type&quot;:&quot;text&quot;}"/>
          <p:cNvSpPr txBox="1"/>
          <p:nvPr/>
        </p:nvSpPr>
        <p:spPr>
          <a:xfrm rot="0" flipH="0" flipV="0">
            <a:off x="762000" y="6305550"/>
            <a:ext cx="2933700" cy="133350"/>
          </a:xfrm>
          <a:prstGeom prst="rect"/>
        </p:spPr>
        <p:txBody>
          <a:bodyPr wrap="none" lIns="0" tIns="0" rIns="0" bIns="0"/>
          <a:p>
            <a:pPr>
              <a:lnSpc>
                <a:spcPct val="100000"/>
              </a:lnSpc>
            </a:pPr>
            <a:r>
              <a:rPr lang="en-US" sz="825" spc="75">
                <a:solidFill>
                  <a:srgbClr val="E8EEF7">
                    <a:alpha val="40000"/>
                  </a:srgbClr>
                </a:solidFill>
                <a:latin typeface="Consolas"/>
                <a:ea typeface="Consolas"/>
              </a:rPr>
              <a:t xml:space="preserve">MMB PORTRAITMART · </a:t>
            </a:r>
            <a:r>
              <a:rPr lang="zh-CN" sz="825" spc="75">
                <a:solidFill>
                  <a:srgbClr val="E8EEF7">
                    <a:alpha val="40000"/>
                  </a:srgbClr>
                </a:solidFill>
                <a:latin typeface="Consolas"/>
                <a:ea typeface="Consolas"/>
              </a:rPr>
              <a:t>内部文件</a:t>
            </a:r>
            <a:r>
              <a:rPr lang="en-US" sz="825" spc="75">
                <a:solidFill>
                  <a:srgbClr val="E8EEF7">
                    <a:alpha val="40000"/>
                  </a:srgbClr>
                </a:solidFill>
                <a:latin typeface="Consolas"/>
                <a:ea typeface="Consolas"/>
              </a:rPr>
              <a:t xml:space="preserve"> </a:t>
            </a:r>
            <a:r>
              <a:rPr lang="zh-CN" sz="825" spc="75">
                <a:solidFill>
                  <a:srgbClr val="E8EEF7">
                    <a:alpha val="40000"/>
                  </a:srgbClr>
                </a:solidFill>
                <a:latin typeface="Consolas"/>
                <a:ea typeface="Consolas"/>
              </a:rPr>
              <a:t>禁止外传</a:t>
            </a:r>
            <a:r>
              <a:rPr lang="en-US" sz="825" spc="75">
                <a:solidFill>
                  <a:srgbClr val="E8EEF7">
                    <a:alpha val="40000"/>
                  </a:srgbClr>
                </a:solidFill>
                <a:latin typeface="Consolas"/>
                <a:ea typeface="Consolas"/>
              </a:rPr>
              <a:t xml:space="preserve"> · 17 / 32</a:t>
            </a:r>
            <a:endParaRPr/>
          </a:p>
        </p:txBody>
      </p:sp>
    </p:spTree>
  </p:cSld>
</p:sld>
</file>

<file path=ppt/slides/slide18.xml><?xml version="1.0" encoding="utf-8"?>
<p:sld xmlns:p="http://schemas.openxmlformats.org/presentationml/2006/main" xmlns:a="http://schemas.openxmlformats.org/drawingml/2006/main" xmlns:asvg="http://schemas.microsoft.com/office/drawing/2016/SVG/main" xmlns:r="http://schemas.openxmlformats.org/officeDocument/2006/relationships" xmlns:mc="http://schemas.openxmlformats.org/markup-compatibility/2006" mc:Ignorable="asvg">
  <p:cSld>
    <p:spTree>
      <p:nvGrpSpPr>
        <p:cNvPr id="152" name="" descr="&lt;Slide style={{ width: 1280, height: 720, background: '#0A1220', position: 'relative', overflow: 'hidden', fontFamily: &quot;'Microsoft YaHei', 'PingFang SC', sans-serif&quot; }}&gt;&#13;&#10;  &lt;Box style={{ position: 'absolute', top: 0, left: 0, right: 0, height: 120, padding: '26px 60px 0' }}&gt;&#13;&#10;    &lt;Text style={{ fontFamily: 'Consolas, monospace', fontSize: 12, letterSpacing: 2, color: '#FF2D78' }}&gt;LESSON 05 · 分账与税务 · 核心图 必背&lt;/Text&gt;&#13;&#10;    &lt;Text style={{ fontSize: 34, fontWeight: 'bold', color: '#E8EEF7', marginTop: 6 }}&gt;肖像授权费：资金流与税务责任归属&lt;/Text&gt;&#13;&#10;    &lt;Box style={{ position: 'absolute', left: 60, right: 60, bottom: 0, height: 1, background: 'linear-gradient(90deg, rgba(0,229,255,0.5), rgba(0,229,255,0))' }} /&gt;&#13;&#10;  &lt;/Box&gt;&#13;&#10;  &lt;Box style={{ position: 'absolute', top: 120, left: 60, width: 1160, height: 540, flexDirection: 'column' }}&gt;&#13;&#10;    &lt;svg width={1160} height={380} viewBox='0 0 1160 380' style={{ marginTop: 12 }}&gt;&#13;&#10;      &lt;g fontFamily='Microsoft YaHei'&gt;&#13;&#10;        &lt;rect x='30' y='90' width='260' height='104' rx='11' fill='rgba(0,229,255,0.05)' stroke='#00E5FF' strokeWidth='1.4' /&gt;&#13;&#10;        &lt;text x='160' y='132' textAnchor='middle' fill='#E8EEF7' fontSize='19' fontWeight='bold'&gt;B 端使用方&lt;/text&gt;&#13;&#10;        &lt;text x='160' y='160' textAnchor='middle' fill='rgba(232,238,247,0.6)' fontSize='13'&gt;支付授权费 100%&lt;/text&gt;&#13;&#10;        &lt;rect x='420' y='90' width='290' height='104' rx='11' fill='rgba(0,229,255,0.06)' stroke='#00E5FF' strokeWidth='1.5' /&gt;&#13;&#10;        &lt;text x='565' y='124' textAnchor='middle' fill='#E8EEF7' fontSize='18' fontWeight='bold'&gt;持牌支付机构&lt;/text&gt;&#13;&#10;        &lt;text x='565' y='150' textAnchor='middle' fill='rgba(232,238,247,0.6)' fontSize='12.5'&gt;微信「电商收付通」/ 支付宝「商家分账」&lt;/text&gt;&#13;&#10;        &lt;text x='565' y='174' textAnchor='middle' fill='#00E5FF' fontSize='12.5' fontWeight='bold'&gt;直接分账 · 平台不经手资金&lt;/text&gt;&#13;&#10;        &lt;rect x='850' y='26' width='280' height='96' rx='11' fill='rgba(0,229,255,0.07)' stroke='#00E5FF' strokeWidth='1.6' /&gt;&#13;&#10;        &lt;text x='990' y='60' textAnchor='middle' fill='#00E5FF' fontSize='18' fontWeight='bold'&gt;创作者 · 最高 85%&lt;/text&gt;&#13;&#10;        &lt;text x='990' y='86' textAnchor='middle' fill='rgba(232,238,247,0.62)' fontSize='13'&gt;纳税义务人 · 自报个税&lt;/text&gt;&#13;&#10;        &lt;rect x='850' y='176' width='280' height='96' rx='11' fill='rgba(255,45,120,0.08)' stroke='#FF2D78' strokeWidth='1.5' /&gt;&#13;&#10;        &lt;text x='990' y='210' textAnchor='middle' fill='#FF2D78' fontSize='18' fontWeight='bold'&gt;平台 · 服务佣金 15%&lt;/text&gt;&#13;&#10;        &lt;text x='990' y='236' textAnchor='middle' fill='rgba(232,238,247,0.62)' fontSize='12.5'&gt;仅就佣金开票纳税（6% 增值税 + 企税）&lt;/text&gt;&#13;&#10;      &lt;/g&gt;&#13;&#10;      &lt;g fill='none' strokeWidth='2'&gt;&#13;&#10;        &lt;line x1='290' y1='142' x2='412' y2='142' stroke='#00E5FF' /&gt;&#13;&#10;        &lt;path d='M710 125 L785 125 L785 74 L842 74' stroke='#00E5FF' /&gt;&#13;&#10;        &lt;path d='M710 160 L785 160 L785 224 L842 224' stroke='#FF2D78' /&gt;&#13;&#10;      &lt;/g&gt;&#13;&#10;      &lt;polygon points='410,136 420,142 410,148' fill='#00E5FF' /&gt;&#13;&#10;      &lt;polygon points='840,68 850,74 840,80' fill='#00E5FF' /&gt;&lt;polygon points='840,218 850,224 840,230' fill='#FF2D78' /&gt;&#13;&#10;      &lt;rect x='30' y='292' width='1100' height='82' rx='11' fill='none' stroke='rgba(232,238,247,0.4)' strokeWidth='1.2' strokeDasharray='8 6' /&gt;&#13;&#10;      &lt;g fontFamily='Microsoft YaHei' fill='#E8EEF7' fontSize='14.5'&gt;&#13;&#10;        &lt;text x='58' y='320'&gt;· 平台不代收 85%：由持牌机构直接分账 → 不经手、不成资金池&lt;/text&gt;&#13;&#10;        &lt;text x='58' y='346'&gt;· 创作者自付个税：自行申报，或由法定扣缴义务人依法代扣（不是平台掏钱）&lt;/text&gt;&#13;&#10;        &lt;text x='58' y='372' fontWeight='bold' fill='#00E5FF'&gt;· 平台仅就 15% 佣金纳税：6% 增值税 + 企业所得税 —— 谁在付款，谁才是扣缴义务人&lt;/text&gt;&#13;&#10;      &lt;/g&gt;&#13;&#10;    &lt;/svg&gt;&#13;&#10;  &lt;/Box&gt;&#13;&#10;  &lt;Image src=&quot;assets/bear_ch5.png&quot; style={{ position: 'absolute', right: 34, top: 14, width: 92, height: 100, objectFit: 'contain' }} /&gt;&#13;&#10;  &lt;Box style={{ position: 'absolute', left: 0, right: 0, bottom: 0, height: 60, padding: '0 60px', flexDirection: 'row', justifyContent: 'space-between', alignItems: 'center', borderTop: '1px solid rgba(0,229,255,0.14)' }}&gt;&#13;&#10;    &lt;Text style={{ fontFamily: 'Consolas, monospace', fontSize: 11, letterSpacing: 1, color: 'rgba(232,238,247,0.4)' }}&gt;MMB PORTRAITMART · 内部文件 禁止外传&lt;/Text&gt;&#13;&#10;    &lt;Text style={{ fontFamily: 'Consolas, monospace', fontSize: 11, color: 'rgba(232,238,247,0.4)' }}&gt;18 / 32&lt;/Text&gt;&#13;&#10;  &lt;/Box&gt;&#13;&#10;&lt;/Slide&gt;&#13;&#10;"/>
        <p:cNvGrpSpPr/>
        <p:nvPr/>
      </p:nvGrpSpPr>
      <p:grpSpPr>
        <a:xfrm>
          <a:off x="0" y="0"/>
          <a:ext cx="0" cy="0"/>
          <a:chOff x="0" y="0"/>
          <a:chExt cx="0" cy="0"/>
        </a:xfrm>
      </p:grpSpPr>
      <p:sp>
        <p:nvSpPr>
          <p:cNvPr id="153" name=""/>
          <p:cNvSpPr/>
          <p:nvPr/>
        </p:nvSpPr>
        <p:spPr>
          <a:xfrm rot="0" flipH="0" flipV="0">
            <a:off x="0" y="0"/>
            <a:ext cx="12192000" cy="6858000"/>
          </a:xfrm>
          <a:prstGeom prst="rect">
            <a:avLst/>
          </a:prstGeom>
          <a:solidFill>
            <a:srgbClr val="0A1220"/>
          </a:solidFill>
          <a:ln/>
        </p:spPr>
        <p:txBody>
          <a:bodyPr/>
          <a:p/>
        </p:txBody>
      </p:sp>
      <p:sp>
        <p:nvSpPr>
          <p:cNvPr id="154" name="" descr="{&quot;isTemplate&quot;:true,&quot;type&quot;:&quot;text&quot;}"/>
          <p:cNvSpPr txBox="1"/>
          <p:nvPr/>
        </p:nvSpPr>
        <p:spPr>
          <a:xfrm rot="0" flipH="0" flipV="0">
            <a:off x="571500" y="247650"/>
            <a:ext cx="11049000" cy="142875"/>
          </a:xfrm>
          <a:prstGeom prst="rect"/>
        </p:spPr>
        <p:txBody>
          <a:bodyPr wrap="none" lIns="0" tIns="0" rIns="0" bIns="0"/>
          <a:p>
            <a:pPr>
              <a:lnSpc>
                <a:spcPct val="100000"/>
              </a:lnSpc>
            </a:pPr>
            <a:r>
              <a:rPr lang="en-US" sz="900" spc="150">
                <a:solidFill>
                  <a:srgbClr val="FF2D78"/>
                </a:solidFill>
                <a:latin typeface="Consolas"/>
                <a:ea typeface="Consolas"/>
              </a:rPr>
              <a:t xml:space="preserve">LESSON 05 · </a:t>
            </a:r>
            <a:r>
              <a:rPr lang="zh-CN" sz="900" spc="150">
                <a:solidFill>
                  <a:srgbClr val="FF2D78"/>
                </a:solidFill>
                <a:latin typeface="Consolas"/>
                <a:ea typeface="Consolas"/>
              </a:rPr>
              <a:t>分账与税务</a:t>
            </a:r>
            <a:r>
              <a:rPr lang="en-US" sz="900" spc="150">
                <a:solidFill>
                  <a:srgbClr val="FF2D78"/>
                </a:solidFill>
                <a:latin typeface="Consolas"/>
                <a:ea typeface="Consolas"/>
              </a:rPr>
              <a:t xml:space="preserve"> · </a:t>
            </a:r>
            <a:r>
              <a:rPr lang="zh-CN" sz="900" spc="150">
                <a:solidFill>
                  <a:srgbClr val="FF2D78"/>
                </a:solidFill>
                <a:latin typeface="Consolas"/>
                <a:ea typeface="Consolas"/>
              </a:rPr>
              <a:t>核心图</a:t>
            </a:r>
            <a:r>
              <a:rPr lang="en-US" sz="900" spc="150">
                <a:solidFill>
                  <a:srgbClr val="FF2D78"/>
                </a:solidFill>
                <a:latin typeface="Consolas"/>
                <a:ea typeface="Consolas"/>
              </a:rPr>
              <a:t xml:space="preserve"> </a:t>
            </a:r>
            <a:r>
              <a:rPr lang="zh-CN" sz="900" spc="150">
                <a:solidFill>
                  <a:srgbClr val="FF2D78"/>
                </a:solidFill>
                <a:latin typeface="Consolas"/>
                <a:ea typeface="Consolas"/>
              </a:rPr>
              <a:t>必背</a:t>
            </a:r>
            <a:endParaRPr/>
          </a:p>
        </p:txBody>
      </p:sp>
      <p:sp>
        <p:nvSpPr>
          <p:cNvPr id="155" name="" descr="{&quot;isTemplate&quot;:true,&quot;type&quot;:&quot;text&quot;}"/>
          <p:cNvSpPr txBox="1"/>
          <p:nvPr/>
        </p:nvSpPr>
        <p:spPr>
          <a:xfrm rot="0" flipH="0" flipV="0">
            <a:off x="571500" y="447675"/>
            <a:ext cx="11049000" cy="390525"/>
          </a:xfrm>
          <a:prstGeom prst="rect"/>
        </p:spPr>
        <p:txBody>
          <a:bodyPr wrap="none" lIns="0" tIns="0" rIns="0" bIns="0"/>
          <a:p>
            <a:pPr>
              <a:lnSpc>
                <a:spcPct val="100000"/>
              </a:lnSpc>
            </a:pPr>
            <a:r>
              <a:rPr lang="zh-CN" sz="2550" b="1">
                <a:solidFill>
                  <a:srgbClr val="E8EEF7"/>
                </a:solidFill>
                <a:latin typeface="Microsoft YaHei"/>
                <a:ea typeface="Microsoft YaHei"/>
              </a:rPr>
              <a:t>肖像授权费：资金流与税务责任归属</a:t>
            </a:r>
            <a:endParaRPr/>
          </a:p>
        </p:txBody>
      </p:sp>
      <p:sp>
        <p:nvSpPr>
          <p:cNvPr id="156" name=""/>
          <p:cNvSpPr/>
          <p:nvPr/>
        </p:nvSpPr>
        <p:spPr>
          <a:xfrm rot="0" flipH="0" flipV="0">
            <a:off x="571500" y="1133475"/>
            <a:ext cx="11049000" cy="9525"/>
          </a:xfrm>
          <a:prstGeom prst="rect">
            <a:avLst/>
          </a:prstGeom>
          <a:gradFill>
            <a:gsLst>
              <a:gs pos="0">
                <a:srgbClr val="00E5FF">
                  <a:alpha val="50000"/>
                </a:srgbClr>
              </a:gs>
              <a:gs pos="100000">
                <a:srgbClr val="00E5FF">
                  <a:alpha val="0"/>
                </a:srgbClr>
              </a:gs>
            </a:gsLst>
            <a:lin ang="0" scaled="1"/>
          </a:gradFill>
          <a:ln/>
        </p:spPr>
        <p:txBody>
          <a:bodyPr/>
          <a:p/>
        </p:txBody>
      </p:sp>
      <p:pic>
        <p:nvPicPr>
          <p:cNvPr id="157" name=""/>
          <p:cNvPicPr>
            <a:picLocks noChangeAspect="1"/>
          </p:cNvPicPr>
          <p:nvPr/>
        </p:nvPicPr>
        <p:blipFill>
          <a:blip r:embed="rId1">
            <a:extLst>
              <a:ext uri="{96DAC541-7B7A-43D3-8B79-37D633B846F1}">
                <asvg:svgBlip r:embed="rId1"/>
              </a:ext>
            </a:extLst>
          </a:blip>
          <a:stretch>
            <a:fillRect/>
          </a:stretch>
        </p:blipFill>
        <p:spPr>
          <a:xfrm rot="0" flipH="0" flipV="0">
            <a:off x="571500" y="1257300"/>
            <a:ext cx="11049000" cy="3619500"/>
          </a:xfrm>
          <a:prstGeom prst="rect">
            <a:avLst/>
          </a:prstGeom>
          <a:ln/>
        </p:spPr>
      </p:pic>
      <p:pic>
        <p:nvPicPr>
          <p:cNvPr id="158" name=""/>
          <p:cNvPicPr>
            <a:picLocks noChangeAspect="1"/>
          </p:cNvPicPr>
          <p:nvPr/>
        </p:nvPicPr>
        <p:blipFill>
          <a:blip r:embed="rId2"/>
          <a:srcRect l="3999" t="0" r="3999" b="0"/>
          <a:stretch>
            <a:fillRect/>
          </a:stretch>
        </p:blipFill>
        <p:spPr>
          <a:xfrm rot="0" flipH="0" flipV="0">
            <a:off x="10991850" y="133350"/>
            <a:ext cx="876300" cy="952500"/>
          </a:xfrm>
          <a:prstGeom prst="rect">
            <a:avLst/>
          </a:prstGeom>
          <a:ln/>
        </p:spPr>
      </p:pic>
      <p:sp>
        <p:nvSpPr>
          <p:cNvPr id="159" name=""/>
          <p:cNvSpPr/>
          <p:nvPr/>
        </p:nvSpPr>
        <p:spPr>
          <a:xfrm rot="0" flipH="0" flipV="0">
            <a:off x="0" y="6286500"/>
            <a:ext cx="12192000" cy="571500"/>
          </a:xfrm>
          <a:custGeom>
            <a:pathLst>
              <a:path w="1280" h="60">
                <a:moveTo>
                  <a:pt x="0" y="0"/>
                </a:moveTo>
                <a:lnTo>
                  <a:pt x="1280" y="0"/>
                </a:lnTo>
                <a:lnTo>
                  <a:pt x="1280" y="1"/>
                </a:lnTo>
                <a:lnTo>
                  <a:pt x="0" y="1"/>
                </a:lnTo>
                <a:close/>
              </a:path>
            </a:pathLst>
          </a:custGeom>
          <a:solidFill>
            <a:srgbClr val="00E5FF">
              <a:alpha val="14000"/>
            </a:srgbClr>
          </a:solidFill>
          <a:ln/>
        </p:spPr>
        <p:txBody>
          <a:bodyPr/>
          <a:p/>
        </p:txBody>
      </p:sp>
      <p:sp>
        <p:nvSpPr>
          <p:cNvPr id="160" name="" descr="{&quot;isTemplate&quot;:true,&quot;type&quot;:&quot;text&quot;}"/>
          <p:cNvSpPr txBox="1"/>
          <p:nvPr/>
        </p:nvSpPr>
        <p:spPr>
          <a:xfrm rot="0" flipH="0" flipV="0">
            <a:off x="571500" y="6515100"/>
            <a:ext cx="2257425" cy="133350"/>
          </a:xfrm>
          <a:prstGeom prst="rect"/>
        </p:spPr>
        <p:txBody>
          <a:bodyPr wrap="none" lIns="0" tIns="0" rIns="0" bIns="0"/>
          <a:p>
            <a:pPr>
              <a:lnSpc>
                <a:spcPct val="100000"/>
              </a:lnSpc>
            </a:pPr>
            <a:r>
              <a:rPr lang="en-US" sz="825" spc="75">
                <a:solidFill>
                  <a:srgbClr val="E8EEF7">
                    <a:alpha val="40000"/>
                  </a:srgbClr>
                </a:solidFill>
                <a:latin typeface="Consolas"/>
                <a:ea typeface="Consolas"/>
              </a:rPr>
              <a:t xml:space="preserve">MMB PORTRAITMART · </a:t>
            </a:r>
            <a:r>
              <a:rPr lang="zh-CN" sz="825" spc="75">
                <a:solidFill>
                  <a:srgbClr val="E8EEF7">
                    <a:alpha val="40000"/>
                  </a:srgbClr>
                </a:solidFill>
                <a:latin typeface="Consolas"/>
                <a:ea typeface="Consolas"/>
              </a:rPr>
              <a:t>内部文件</a:t>
            </a:r>
            <a:r>
              <a:rPr lang="en-US" sz="825" spc="75">
                <a:solidFill>
                  <a:srgbClr val="E8EEF7">
                    <a:alpha val="40000"/>
                  </a:srgbClr>
                </a:solidFill>
                <a:latin typeface="Consolas"/>
                <a:ea typeface="Consolas"/>
              </a:rPr>
              <a:t xml:space="preserve"> </a:t>
            </a:r>
            <a:r>
              <a:rPr lang="zh-CN" sz="825" spc="75">
                <a:solidFill>
                  <a:srgbClr val="E8EEF7">
                    <a:alpha val="40000"/>
                  </a:srgbClr>
                </a:solidFill>
                <a:latin typeface="Consolas"/>
                <a:ea typeface="Consolas"/>
              </a:rPr>
              <a:t>禁止外传</a:t>
            </a:r>
            <a:endParaRPr/>
          </a:p>
        </p:txBody>
      </p:sp>
      <p:sp>
        <p:nvSpPr>
          <p:cNvPr id="161" name="" descr="{&quot;isTemplate&quot;:true,&quot;type&quot;:&quot;text&quot;}"/>
          <p:cNvSpPr txBox="1"/>
          <p:nvPr/>
        </p:nvSpPr>
        <p:spPr>
          <a:xfrm rot="0" flipH="0" flipV="0">
            <a:off x="11210925" y="6515100"/>
            <a:ext cx="409575" cy="133350"/>
          </a:xfrm>
          <a:prstGeom prst="rect"/>
        </p:spPr>
        <p:txBody>
          <a:bodyPr wrap="none" lIns="0" tIns="0" rIns="0" bIns="0"/>
          <a:p>
            <a:pPr>
              <a:lnSpc>
                <a:spcPct val="100000"/>
              </a:lnSpc>
            </a:pPr>
            <a:r>
              <a:rPr lang="en-US" sz="825">
                <a:solidFill>
                  <a:srgbClr val="E8EEF7">
                    <a:alpha val="40000"/>
                  </a:srgbClr>
                </a:solidFill>
                <a:latin typeface="Consolas"/>
                <a:ea typeface="Consolas"/>
              </a:rPr>
              <a:t>18 / 32</a:t>
            </a:r>
            <a:endParaRPr/>
          </a:p>
        </p:txBody>
      </p:sp>
    </p:spTree>
  </p:cSld>
</p:sld>
</file>

<file path=ppt/slides/slide19.xml><?xml version="1.0" encoding="utf-8"?>
<p:sld xmlns:p="http://schemas.openxmlformats.org/presentationml/2006/main" xmlns:a="http://schemas.openxmlformats.org/drawingml/2006/main" xmlns:r="http://schemas.openxmlformats.org/officeDocument/2006/relationships" xmlns:a16="http://schemas.microsoft.com/office/drawing/2014/main" xmlns:mc="http://schemas.openxmlformats.org/markup-compatibility/2006" mc:Ignorable="a16">
  <p:cSld>
    <p:spTree>
      <p:nvGrpSpPr>
        <p:cNvPr id="162" name="" descr="&lt;Slide style={{ width: 1280, height: 720, background: '#0A1220', position: 'relative', overflow: 'hidden', fontFamily: &quot;'Microsoft YaHei', 'PingFang SC', sans-serif&quot; }}&gt;&#13;&#10;  &lt;Box style={{ position: 'absolute', top: 0, left: 0, right: 0, height: 120, padding: '26px 60px 0' }}&gt;&#13;&#10;    &lt;Text style={{ fontFamily: 'Consolas, monospace', fontSize: 12, letterSpacing: 2, color: '#FF2D78' }}&gt;LESSON 05 · 分账与税务 · 核心表 必背&lt;/Text&gt;&#13;&#10;    &lt;Text style={{ fontSize: 34, fontWeight: 'bold', color: '#E8EEF7', marginTop: 6 }}&gt;税务责任划分&lt;/Text&gt;&#13;&#10;    &lt;Box style={{ position: 'absolute', left: 60, right: 60, bottom: 0, height: 1, background: 'linear-gradient(90deg, rgba(0,229,255,0.5), rgba(0,229,255,0))' }} /&gt;&#13;&#10;  &lt;/Box&gt;&#13;&#10;  &lt;Box style={{ position: 'absolute', top: 120, left: 60, width: 1160, height: 540, flexDirection: 'column' }}&gt;&#13;&#10;    &lt;Table&#13;&#10;      style={{ width: '100%', height: 380, marginTop: 14 }}&#13;&#10;      defaultTextStyle={{ fontSize: 13.5, textAlign: 'left', color: '#E8EEF7' }}&#13;&#10;      defaultCellStyle={{ border: { left: { width: 1, color: 'rgba(0,229,255,0.16)' }, right: { width: 1, color: 'rgba(0,229,255,0.16)' }, top: { width: 1, color: 'rgba(0,229,255,0.16)' }, bottom: { width: 1, color: 'rgba(0,229,255,0.16)' } } }}&#13;&#10;      cells={[&#13;&#10;        [&#13;&#10;          { text: '主体', textStyle: { bold: true, color: '#00E5FF' }, cellStyle: { background: { color: 'rgba(0,229,255,0.12)' } } },&#13;&#10;          { text: '身份', textStyle: { bold: true, color: '#00E5FF' }, cellStyle: { background: { color: 'rgba(0,229,255,0.12)' } } },&#13;&#10;          { text: '应纳税种', textStyle: { bold: true, color: '#00E5FF' }, cellStyle: { background: { color: 'rgba(0,229,255,0.12)' } } },&#13;&#10;          { text: '谁申报', textStyle: { bold: true, color: '#00E5FF' }, cellStyle: { background: { color: 'rgba(0,229,255,0.12)' } } },&#13;&#10;          { text: '谁开票', textStyle: { bold: true, color: '#00E5FF' }, cellStyle: { background: { color: 'rgba(0,229,255,0.12)' } } },&#13;&#10;        ],&#13;&#10;        [{ text: '创作者（个人）', textStyle: { bold: true } }, '授权费所得 · 实务多按特许权使用费', '个人所得税 + 增值税', '年度汇算清缴；如有法定扣缴义务人则预扣', '税局代开或平台汇总代开'],&#13;&#10;        [{ text: '创作者（个体户/个独）', textStyle: { bold: true }, cellStyle: { background: { color: 'rgba(232,238,247,0.03)' } } }, { text: '经营所得', cellStyle: { background: { color: 'rgba(232,238,247,0.03)' } } }, { text: '个人所得税 + 增值税', cellStyle: { background: { color: 'rgba(232,238,247,0.03)' } } }, { text: '自行申报', cellStyle: { background: { color: 'rgba(232,238,247,0.03)' } } }, { text: '自行开票', cellStyle: { background: { color: 'rgba(232,238,247,0.03)' } } }],&#13;&#10;        [{ text: '创作者（企业）', textStyle: { bold: true } }, '企业所得税', '企业所得税 + 增值税', '自行申报', '自行开票'],&#13;&#10;        [{ text: '平台', textStyle: { bold: true, color: '#FF2D78' }, cellStyle: { background: { color: 'rgba(255,45,120,0.07)' } } }, { text: '服务费收入（佣金 12% + 基金 3%）', cellStyle: { background: { color: 'rgba(255,45,120,0.07)' } } }, { text: '增值税 6% + 企业所得税', textStyle: { bold: true }, cellStyle: { background: { color: 'rgba(255,45,120,0.07)' } } }, { text: '自行申报', cellStyle: { background: { color: 'rgba(255,45,120,0.07)' } } }, { text: '就佣金部分向使用方开 6% 现代服务发票', cellStyle: { background: { color: 'rgba(255,45,120,0.07)' } } }],&#13;&#10;        [{ text: '使用方', textStyle: { bold: true } }, '采购成本', '—', '—', '取得合规票据入账'],&#13;&#10;      ]}&#13;&#10;    /&gt;&#13;&#10;    &lt;Box style={{ background: 'rgba(0,229,255,0.05)', border: '1px solid rgba(0,229,255,0.28)', borderRadius: 12, padding: '14px 20px', marginTop: 20 }}&gt;&#13;&#10;      &lt;Text style={{ fontSize: 14.5, color: 'rgba(232,238,247,0.78)', lineHeight: 1.65 }}&gt;&lt;span style={{ color: '#00E5FF', fontWeight: 'bold' }}&gt;一句话总结：&lt;/span&gt;创作者自己承担自己的税，平台只就自己那 15% 的服务费纳税。平台既不代垫税金，也不承诺包税；如果法律上构成扣缴义务人，也是从创作者应得款中依法扣除，而不是公司掏钱。&lt;/Text&gt;&#13;&#10;    &lt;/Box&gt;&#13;&#10;  &lt;/Box&gt;&#13;&#10;  &lt;Image src=&quot;assets/bear_ch5.png&quot; style={{ position: 'absolute', right: 34, top: 14, width: 92, height: 100, objectFit: 'contain' }} /&gt;&#13;&#10;  &lt;Box style={{ position: 'absolute', left: 0, right: 0, bottom: 0, height: 60, padding: '0 60px', flexDirection: 'row', justifyContent: 'space-between', alignItems: 'center', borderTop: '1px solid rgba(0,229,255,0.14)' }}&gt;&#13;&#10;    &lt;Text style={{ fontFamily: 'Consolas, monospace', fontSize: 11, letterSpacing: 1, color: 'rgba(232,238,247,0.4)' }}&gt;MMB PORTRAITMART · 内部文件 禁止外传&lt;/Text&gt;&#13;&#10;    &lt;Text style={{ fontFamily: 'Consolas, monospace', fontSize: 11, color: 'rgba(232,238,247,0.4)' }}&gt;19 / 32&lt;/Text&gt;&#13;&#10;  &lt;/Box&gt;&#13;&#10;&lt;/Slide&gt;&#13;&#10;"/>
        <p:cNvGrpSpPr/>
        <p:nvPr/>
      </p:nvGrpSpPr>
      <p:grpSpPr>
        <a:xfrm>
          <a:off x="0" y="0"/>
          <a:ext cx="0" cy="0"/>
          <a:chOff x="0" y="0"/>
          <a:chExt cx="0" cy="0"/>
        </a:xfrm>
      </p:grpSpPr>
      <p:sp>
        <p:nvSpPr>
          <p:cNvPr id="163" name=""/>
          <p:cNvSpPr/>
          <p:nvPr/>
        </p:nvSpPr>
        <p:spPr>
          <a:xfrm rot="0" flipH="0" flipV="0">
            <a:off x="0" y="0"/>
            <a:ext cx="12192000" cy="6858000"/>
          </a:xfrm>
          <a:prstGeom prst="rect">
            <a:avLst/>
          </a:prstGeom>
          <a:solidFill>
            <a:srgbClr val="0A1220"/>
          </a:solidFill>
          <a:ln/>
        </p:spPr>
        <p:txBody>
          <a:bodyPr/>
          <a:p/>
        </p:txBody>
      </p:sp>
      <p:sp>
        <p:nvSpPr>
          <p:cNvPr id="164" name="" descr="{&quot;isTemplate&quot;:true,&quot;type&quot;:&quot;text&quot;}"/>
          <p:cNvSpPr txBox="1"/>
          <p:nvPr/>
        </p:nvSpPr>
        <p:spPr>
          <a:xfrm rot="0" flipH="0" flipV="0">
            <a:off x="571500" y="247650"/>
            <a:ext cx="11049000" cy="142875"/>
          </a:xfrm>
          <a:prstGeom prst="rect"/>
        </p:spPr>
        <p:txBody>
          <a:bodyPr wrap="none" lIns="0" tIns="0" rIns="0" bIns="0"/>
          <a:p>
            <a:pPr>
              <a:lnSpc>
                <a:spcPct val="100000"/>
              </a:lnSpc>
            </a:pPr>
            <a:r>
              <a:rPr lang="en-US" sz="900" spc="150">
                <a:solidFill>
                  <a:srgbClr val="FF2D78"/>
                </a:solidFill>
                <a:latin typeface="Consolas"/>
                <a:ea typeface="Consolas"/>
              </a:rPr>
              <a:t xml:space="preserve">LESSON 05 · </a:t>
            </a:r>
            <a:r>
              <a:rPr lang="zh-CN" sz="900" spc="150">
                <a:solidFill>
                  <a:srgbClr val="FF2D78"/>
                </a:solidFill>
                <a:latin typeface="Consolas"/>
                <a:ea typeface="Consolas"/>
              </a:rPr>
              <a:t>分账与税务</a:t>
            </a:r>
            <a:r>
              <a:rPr lang="en-US" sz="900" spc="150">
                <a:solidFill>
                  <a:srgbClr val="FF2D78"/>
                </a:solidFill>
                <a:latin typeface="Consolas"/>
                <a:ea typeface="Consolas"/>
              </a:rPr>
              <a:t xml:space="preserve"> · </a:t>
            </a:r>
            <a:r>
              <a:rPr lang="zh-CN" sz="900" spc="150">
                <a:solidFill>
                  <a:srgbClr val="FF2D78"/>
                </a:solidFill>
                <a:latin typeface="Consolas"/>
                <a:ea typeface="Consolas"/>
              </a:rPr>
              <a:t>核心表</a:t>
            </a:r>
            <a:r>
              <a:rPr lang="en-US" sz="900" spc="150">
                <a:solidFill>
                  <a:srgbClr val="FF2D78"/>
                </a:solidFill>
                <a:latin typeface="Consolas"/>
                <a:ea typeface="Consolas"/>
              </a:rPr>
              <a:t xml:space="preserve"> </a:t>
            </a:r>
            <a:r>
              <a:rPr lang="zh-CN" sz="900" spc="150">
                <a:solidFill>
                  <a:srgbClr val="FF2D78"/>
                </a:solidFill>
                <a:latin typeface="Consolas"/>
                <a:ea typeface="Consolas"/>
              </a:rPr>
              <a:t>必背</a:t>
            </a:r>
            <a:endParaRPr/>
          </a:p>
        </p:txBody>
      </p:sp>
      <p:sp>
        <p:nvSpPr>
          <p:cNvPr id="165" name="" descr="{&quot;isTemplate&quot;:true,&quot;type&quot;:&quot;text&quot;}"/>
          <p:cNvSpPr txBox="1"/>
          <p:nvPr/>
        </p:nvSpPr>
        <p:spPr>
          <a:xfrm rot="0" flipH="0" flipV="0">
            <a:off x="571500" y="447675"/>
            <a:ext cx="11049000" cy="390525"/>
          </a:xfrm>
          <a:prstGeom prst="rect"/>
        </p:spPr>
        <p:txBody>
          <a:bodyPr wrap="none" lIns="0" tIns="0" rIns="0" bIns="0"/>
          <a:p>
            <a:pPr>
              <a:lnSpc>
                <a:spcPct val="100000"/>
              </a:lnSpc>
            </a:pPr>
            <a:r>
              <a:rPr lang="zh-CN" sz="2550" b="1">
                <a:solidFill>
                  <a:srgbClr val="E8EEF7"/>
                </a:solidFill>
                <a:latin typeface="Microsoft YaHei"/>
                <a:ea typeface="Microsoft YaHei"/>
              </a:rPr>
              <a:t>税务责任划分</a:t>
            </a:r>
            <a:endParaRPr/>
          </a:p>
        </p:txBody>
      </p:sp>
      <p:sp>
        <p:nvSpPr>
          <p:cNvPr id="166" name=""/>
          <p:cNvSpPr/>
          <p:nvPr/>
        </p:nvSpPr>
        <p:spPr>
          <a:xfrm rot="0" flipH="0" flipV="0">
            <a:off x="571500" y="1133475"/>
            <a:ext cx="11049000" cy="9525"/>
          </a:xfrm>
          <a:prstGeom prst="rect">
            <a:avLst/>
          </a:prstGeom>
          <a:gradFill>
            <a:gsLst>
              <a:gs pos="0">
                <a:srgbClr val="00E5FF">
                  <a:alpha val="50000"/>
                </a:srgbClr>
              </a:gs>
              <a:gs pos="100000">
                <a:srgbClr val="00E5FF">
                  <a:alpha val="0"/>
                </a:srgbClr>
              </a:gs>
            </a:gsLst>
            <a:lin ang="0" scaled="1"/>
          </a:gradFill>
          <a:ln/>
        </p:spPr>
        <p:txBody>
          <a:bodyPr/>
          <a:p/>
        </p:txBody>
      </p:sp>
      <p:graphicFrame>
        <p:nvGraphicFramePr>
          <p:cNvPr id="167" name=""/>
          <p:cNvGraphicFramePr/>
          <p:nvPr/>
        </p:nvGraphicFramePr>
        <p:xfrm rot="0" flipH="0" flipV="0">
          <a:off x="571500" y="1276350"/>
          <a:ext cx="11049000" cy="3619500"/>
        </p:xfrm>
        <a:graphic>
          <a:graphicData uri="http://schemas.openxmlformats.org/drawingml/2006/table">
            <a:tbl>
              <a:tblGrid>
                <a:gridCol w="1571321">
                  <a:extLst>
                    <a:ext uri="{9D8B030D-6E8A-4147-A177-3AD203B41FA5}">
                      <a16:colId val="1"/>
                    </a:ext>
                  </a:extLst>
                </a:gridCol>
                <a:gridCol w="2410879">
                  <a:extLst>
                    <a:ext uri="{9D8B030D-6E8A-4147-A177-3AD203B41FA5}">
                      <a16:colId val="2"/>
                    </a:ext>
                  </a:extLst>
                </a:gridCol>
                <a:gridCol w="1674970">
                  <a:extLst>
                    <a:ext uri="{9D8B030D-6E8A-4147-A177-3AD203B41FA5}">
                      <a16:colId val="3"/>
                    </a:ext>
                  </a:extLst>
                </a:gridCol>
                <a:gridCol w="2763286">
                  <a:extLst>
                    <a:ext uri="{9D8B030D-6E8A-4147-A177-3AD203B41FA5}">
                      <a16:colId val="4"/>
                    </a:ext>
                  </a:extLst>
                </a:gridCol>
                <a:gridCol w="2628543">
                  <a:extLst>
                    <a:ext uri="{9D8B030D-6E8A-4147-A177-3AD203B41FA5}">
                      <a16:colId val="5"/>
                    </a:ext>
                  </a:extLst>
                </a:gridCol>
              </a:tblGrid>
              <a:tr h="603250">
                <a:tc>
                  <a:txBody>
                    <a:bodyPr wrap="square" lIns="0" tIns="0" rIns="0" bIns="0" anchor="ctr">
                      <a:normAutofit/>
                    </a:bodyPr>
                    <a:p>
                      <a:pPr marL="114300" marR="114300" algn="l">
                        <a:lnSpc>
                          <a:spcPct val="120000"/>
                        </a:lnSpc>
                      </a:pPr>
                      <a:r>
                        <a:rPr sz="1013" b="1">
                          <a:solidFill>
                            <a:srgbClr val="00E5FF"/>
                          </a:solidFill>
                          <a:latin typeface="Microsoft YaHei"/>
                          <a:ea typeface="Microsoft YaHei"/>
                        </a:rPr>
                        <a:t>主体</a:t>
                      </a:r>
                      <a:endParaRPr/>
                    </a:p>
                  </a:txBody>
                  <a:tcPr marL="45720" marR="45720" marT="45720" marB="45720" anchor="ctr">
                    <a:lnL>
                      <a:noFill/>
                    </a:lnL>
                    <a:lnR>
                      <a:noFill/>
                    </a:lnR>
                    <a:lnT>
                      <a:noFill/>
                    </a:lnT>
                    <a:lnB>
                      <a:noFill/>
                    </a:lnB>
                    <a:solidFill>
                      <a:srgbClr val="00E5FF">
                        <a:alpha val="12000"/>
                      </a:srgbClr>
                    </a:solidFill>
                  </a:tcPr>
                </a:tc>
                <a:tc>
                  <a:txBody>
                    <a:bodyPr wrap="square" lIns="0" tIns="0" rIns="0" bIns="0" anchor="ctr">
                      <a:normAutofit/>
                    </a:bodyPr>
                    <a:p>
                      <a:pPr marL="114300" marR="114300" algn="l">
                        <a:lnSpc>
                          <a:spcPct val="120000"/>
                        </a:lnSpc>
                      </a:pPr>
                      <a:r>
                        <a:rPr sz="1013" b="1">
                          <a:solidFill>
                            <a:srgbClr val="00E5FF"/>
                          </a:solidFill>
                          <a:latin typeface="Microsoft YaHei"/>
                          <a:ea typeface="Microsoft YaHei"/>
                        </a:rPr>
                        <a:t>身份</a:t>
                      </a:r>
                      <a:endParaRPr/>
                    </a:p>
                  </a:txBody>
                  <a:tcPr marL="45720" marR="45720" marT="45720" marB="45720" anchor="ctr">
                    <a:lnL>
                      <a:noFill/>
                    </a:lnL>
                    <a:lnR>
                      <a:noFill/>
                    </a:lnR>
                    <a:lnT>
                      <a:noFill/>
                    </a:lnT>
                    <a:lnB>
                      <a:noFill/>
                    </a:lnB>
                    <a:solidFill>
                      <a:srgbClr val="00E5FF">
                        <a:alpha val="12000"/>
                      </a:srgbClr>
                    </a:solidFill>
                  </a:tcPr>
                </a:tc>
                <a:tc>
                  <a:txBody>
                    <a:bodyPr wrap="square" lIns="0" tIns="0" rIns="0" bIns="0" anchor="ctr">
                      <a:normAutofit/>
                    </a:bodyPr>
                    <a:p>
                      <a:pPr marL="114300" marR="114300" algn="l">
                        <a:lnSpc>
                          <a:spcPct val="120000"/>
                        </a:lnSpc>
                      </a:pPr>
                      <a:r>
                        <a:rPr sz="1013" b="1">
                          <a:solidFill>
                            <a:srgbClr val="00E5FF"/>
                          </a:solidFill>
                          <a:latin typeface="Microsoft YaHei"/>
                          <a:ea typeface="Microsoft YaHei"/>
                        </a:rPr>
                        <a:t>应纳税种</a:t>
                      </a:r>
                      <a:endParaRPr/>
                    </a:p>
                  </a:txBody>
                  <a:tcPr marL="45720" marR="45720" marT="45720" marB="45720" anchor="ctr">
                    <a:lnL>
                      <a:noFill/>
                    </a:lnL>
                    <a:lnR>
                      <a:noFill/>
                    </a:lnR>
                    <a:lnT>
                      <a:noFill/>
                    </a:lnT>
                    <a:lnB>
                      <a:noFill/>
                    </a:lnB>
                    <a:solidFill>
                      <a:srgbClr val="00E5FF">
                        <a:alpha val="12000"/>
                      </a:srgbClr>
                    </a:solidFill>
                  </a:tcPr>
                </a:tc>
                <a:tc>
                  <a:txBody>
                    <a:bodyPr wrap="square" lIns="0" tIns="0" rIns="0" bIns="0" anchor="ctr">
                      <a:normAutofit/>
                    </a:bodyPr>
                    <a:p>
                      <a:pPr marL="114300" marR="114300" algn="l">
                        <a:lnSpc>
                          <a:spcPct val="120000"/>
                        </a:lnSpc>
                      </a:pPr>
                      <a:r>
                        <a:rPr sz="1013" b="1">
                          <a:solidFill>
                            <a:srgbClr val="00E5FF"/>
                          </a:solidFill>
                          <a:latin typeface="Microsoft YaHei"/>
                          <a:ea typeface="Microsoft YaHei"/>
                        </a:rPr>
                        <a:t>谁申报</a:t>
                      </a:r>
                      <a:endParaRPr/>
                    </a:p>
                  </a:txBody>
                  <a:tcPr marL="45720" marR="45720" marT="45720" marB="45720" anchor="ctr">
                    <a:lnL>
                      <a:noFill/>
                    </a:lnL>
                    <a:lnR>
                      <a:noFill/>
                    </a:lnR>
                    <a:lnT>
                      <a:noFill/>
                    </a:lnT>
                    <a:lnB>
                      <a:noFill/>
                    </a:lnB>
                    <a:solidFill>
                      <a:srgbClr val="00E5FF">
                        <a:alpha val="12000"/>
                      </a:srgbClr>
                    </a:solidFill>
                  </a:tcPr>
                </a:tc>
                <a:tc>
                  <a:txBody>
                    <a:bodyPr wrap="square" lIns="0" tIns="0" rIns="0" bIns="0" anchor="ctr">
                      <a:normAutofit/>
                    </a:bodyPr>
                    <a:p>
                      <a:pPr marL="114300" marR="114300" algn="l">
                        <a:lnSpc>
                          <a:spcPct val="120000"/>
                        </a:lnSpc>
                      </a:pPr>
                      <a:r>
                        <a:rPr sz="1013" b="1">
                          <a:solidFill>
                            <a:srgbClr val="00E5FF"/>
                          </a:solidFill>
                          <a:latin typeface="Microsoft YaHei"/>
                          <a:ea typeface="Microsoft YaHei"/>
                        </a:rPr>
                        <a:t>谁开票</a:t>
                      </a:r>
                      <a:endParaRPr/>
                    </a:p>
                  </a:txBody>
                  <a:tcPr marL="45720" marR="45720" marT="45720" marB="45720" anchor="ctr">
                    <a:lnL>
                      <a:noFill/>
                    </a:lnL>
                    <a:lnR>
                      <a:noFill/>
                    </a:lnR>
                    <a:lnT>
                      <a:noFill/>
                    </a:lnT>
                    <a:lnB>
                      <a:noFill/>
                    </a:lnB>
                    <a:solidFill>
                      <a:srgbClr val="00E5FF">
                        <a:alpha val="12000"/>
                      </a:srgbClr>
                    </a:solidFill>
                  </a:tcPr>
                </a:tc>
                <a:extLst>
                  <a:ext uri="{0D108BD9-81ED-4DB2-BD59-A6C34878D82A}">
                    <a16:rowId val="1"/>
                  </a:ext>
                </a:extLst>
              </a:tr>
              <a:tr h="603250">
                <a:tc>
                  <a:txBody>
                    <a:bodyPr wrap="square" lIns="0" tIns="0" rIns="0" bIns="0" anchor="ctr">
                      <a:normAutofit/>
                    </a:bodyPr>
                    <a:p>
                      <a:pPr marL="114300" marR="114300" algn="l">
                        <a:lnSpc>
                          <a:spcPct val="120000"/>
                        </a:lnSpc>
                      </a:pPr>
                      <a:r>
                        <a:rPr sz="1013" b="1">
                          <a:solidFill>
                            <a:srgbClr val="E8EEF7"/>
                          </a:solidFill>
                          <a:latin typeface="Microsoft YaHei"/>
                          <a:ea typeface="Microsoft YaHei"/>
                        </a:rPr>
                        <a:t>创作者（个人）</a:t>
                      </a:r>
                      <a:endParaRPr/>
                    </a:p>
                  </a:txBody>
                  <a:tcPr marL="45720" marR="45720" marT="45720" marB="45720" anchor="ctr">
                    <a:lnL>
                      <a:noFill/>
                    </a:lnL>
                    <a:lnR>
                      <a:noFill/>
                    </a:lnR>
                    <a:lnT>
                      <a:noFill/>
                    </a:lnT>
                    <a:lnB>
                      <a:noFill/>
                    </a:lnB>
                  </a:tcPr>
                </a:tc>
                <a:tc>
                  <a:txBody>
                    <a:bodyPr wrap="square" lIns="0" tIns="0" rIns="0" bIns="0" anchor="ctr">
                      <a:normAutofit/>
                    </a:bodyPr>
                    <a:p>
                      <a:pPr marL="114300" marR="114300" algn="l">
                        <a:lnSpc>
                          <a:spcPct val="120000"/>
                        </a:lnSpc>
                      </a:pPr>
                      <a:r>
                        <a:rPr sz="1013">
                          <a:solidFill>
                            <a:srgbClr val="E8EEF7"/>
                          </a:solidFill>
                          <a:latin typeface="Microsoft YaHei"/>
                          <a:ea typeface="Microsoft YaHei"/>
                        </a:rPr>
                        <a:t>授权费所得 · 实务多按特许权使用费</a:t>
                      </a:r>
                      <a:endParaRPr/>
                    </a:p>
                  </a:txBody>
                  <a:tcPr marL="45720" marR="45720" marT="45720" marB="45720" anchor="ctr">
                    <a:lnL>
                      <a:noFill/>
                    </a:lnL>
                    <a:lnR>
                      <a:noFill/>
                    </a:lnR>
                    <a:lnT>
                      <a:noFill/>
                    </a:lnT>
                    <a:lnB>
                      <a:noFill/>
                    </a:lnB>
                  </a:tcPr>
                </a:tc>
                <a:tc>
                  <a:txBody>
                    <a:bodyPr wrap="square" lIns="0" tIns="0" rIns="0" bIns="0" anchor="ctr">
                      <a:normAutofit/>
                    </a:bodyPr>
                    <a:p>
                      <a:pPr marL="114300" marR="114300" algn="l">
                        <a:lnSpc>
                          <a:spcPct val="120000"/>
                        </a:lnSpc>
                      </a:pPr>
                      <a:r>
                        <a:rPr sz="1013">
                          <a:solidFill>
                            <a:srgbClr val="E8EEF7"/>
                          </a:solidFill>
                          <a:latin typeface="Microsoft YaHei"/>
                          <a:ea typeface="Microsoft YaHei"/>
                        </a:rPr>
                        <a:t>个人所得税 + 增值税</a:t>
                      </a:r>
                      <a:endParaRPr/>
                    </a:p>
                  </a:txBody>
                  <a:tcPr marL="45720" marR="45720" marT="45720" marB="45720" anchor="ctr">
                    <a:lnL>
                      <a:noFill/>
                    </a:lnL>
                    <a:lnR>
                      <a:noFill/>
                    </a:lnR>
                    <a:lnT>
                      <a:noFill/>
                    </a:lnT>
                    <a:lnB>
                      <a:noFill/>
                    </a:lnB>
                  </a:tcPr>
                </a:tc>
                <a:tc>
                  <a:txBody>
                    <a:bodyPr wrap="square" lIns="0" tIns="0" rIns="0" bIns="0" anchor="ctr">
                      <a:normAutofit/>
                    </a:bodyPr>
                    <a:p>
                      <a:pPr marL="114300" marR="114300" algn="l">
                        <a:lnSpc>
                          <a:spcPct val="120000"/>
                        </a:lnSpc>
                      </a:pPr>
                      <a:r>
                        <a:rPr sz="1013">
                          <a:solidFill>
                            <a:srgbClr val="E8EEF7"/>
                          </a:solidFill>
                          <a:latin typeface="Microsoft YaHei"/>
                          <a:ea typeface="Microsoft YaHei"/>
                        </a:rPr>
                        <a:t>年度汇算清缴；如有法定扣缴义务人则预扣</a:t>
                      </a:r>
                      <a:endParaRPr/>
                    </a:p>
                  </a:txBody>
                  <a:tcPr marL="45720" marR="45720" marT="45720" marB="45720" anchor="ctr">
                    <a:lnL>
                      <a:noFill/>
                    </a:lnL>
                    <a:lnR>
                      <a:noFill/>
                    </a:lnR>
                    <a:lnT>
                      <a:noFill/>
                    </a:lnT>
                    <a:lnB>
                      <a:noFill/>
                    </a:lnB>
                  </a:tcPr>
                </a:tc>
                <a:tc>
                  <a:txBody>
                    <a:bodyPr wrap="square" lIns="0" tIns="0" rIns="0" bIns="0" anchor="ctr">
                      <a:normAutofit/>
                    </a:bodyPr>
                    <a:p>
                      <a:pPr marL="114300" marR="114300" algn="l">
                        <a:lnSpc>
                          <a:spcPct val="120000"/>
                        </a:lnSpc>
                      </a:pPr>
                      <a:r>
                        <a:rPr sz="1013">
                          <a:solidFill>
                            <a:srgbClr val="E8EEF7"/>
                          </a:solidFill>
                          <a:latin typeface="Microsoft YaHei"/>
                          <a:ea typeface="Microsoft YaHei"/>
                        </a:rPr>
                        <a:t>税局代开或平台汇总代开</a:t>
                      </a:r>
                      <a:endParaRPr/>
                    </a:p>
                  </a:txBody>
                  <a:tcPr marL="45720" marR="45720" marT="45720" marB="45720" anchor="ctr">
                    <a:lnL>
                      <a:noFill/>
                    </a:lnL>
                    <a:lnR>
                      <a:noFill/>
                    </a:lnR>
                    <a:lnT>
                      <a:noFill/>
                    </a:lnT>
                    <a:lnB>
                      <a:noFill/>
                    </a:lnB>
                  </a:tcPr>
                </a:tc>
                <a:extLst>
                  <a:ext uri="{0D108BD9-81ED-4DB2-BD59-A6C34878D82A}">
                    <a16:rowId val="2"/>
                  </a:ext>
                </a:extLst>
              </a:tr>
              <a:tr h="603250">
                <a:tc>
                  <a:txBody>
                    <a:bodyPr wrap="square" lIns="0" tIns="0" rIns="0" bIns="0" anchor="ctr">
                      <a:normAutofit/>
                    </a:bodyPr>
                    <a:p>
                      <a:pPr marL="114300" marR="114300" algn="l">
                        <a:lnSpc>
                          <a:spcPct val="120000"/>
                        </a:lnSpc>
                      </a:pPr>
                      <a:r>
                        <a:rPr sz="1013" b="1">
                          <a:solidFill>
                            <a:srgbClr val="E8EEF7"/>
                          </a:solidFill>
                          <a:latin typeface="Microsoft YaHei"/>
                          <a:ea typeface="Microsoft YaHei"/>
                        </a:rPr>
                        <a:t>创作者（个体户/个独）</a:t>
                      </a:r>
                      <a:endParaRPr/>
                    </a:p>
                  </a:txBody>
                  <a:tcPr marL="45720" marR="45720" marT="45720" marB="45720" anchor="ctr">
                    <a:lnL>
                      <a:noFill/>
                    </a:lnL>
                    <a:lnR>
                      <a:noFill/>
                    </a:lnR>
                    <a:lnT>
                      <a:noFill/>
                    </a:lnT>
                    <a:lnB>
                      <a:noFill/>
                    </a:lnB>
                    <a:solidFill>
                      <a:srgbClr val="E8EEF7">
                        <a:alpha val="3000"/>
                      </a:srgbClr>
                    </a:solidFill>
                  </a:tcPr>
                </a:tc>
                <a:tc>
                  <a:txBody>
                    <a:bodyPr wrap="square" lIns="0" tIns="0" rIns="0" bIns="0" anchor="ctr">
                      <a:normAutofit/>
                    </a:bodyPr>
                    <a:p>
                      <a:pPr marL="114300" marR="114300" algn="l">
                        <a:lnSpc>
                          <a:spcPct val="120000"/>
                        </a:lnSpc>
                      </a:pPr>
                      <a:r>
                        <a:rPr sz="1013">
                          <a:solidFill>
                            <a:srgbClr val="E8EEF7"/>
                          </a:solidFill>
                          <a:latin typeface="Microsoft YaHei"/>
                          <a:ea typeface="Microsoft YaHei"/>
                        </a:rPr>
                        <a:t>经营所得</a:t>
                      </a:r>
                      <a:endParaRPr/>
                    </a:p>
                  </a:txBody>
                  <a:tcPr marL="45720" marR="45720" marT="45720" marB="45720" anchor="ctr">
                    <a:lnL>
                      <a:noFill/>
                    </a:lnL>
                    <a:lnR>
                      <a:noFill/>
                    </a:lnR>
                    <a:lnT>
                      <a:noFill/>
                    </a:lnT>
                    <a:lnB>
                      <a:noFill/>
                    </a:lnB>
                    <a:solidFill>
                      <a:srgbClr val="E8EEF7">
                        <a:alpha val="3000"/>
                      </a:srgbClr>
                    </a:solidFill>
                  </a:tcPr>
                </a:tc>
                <a:tc>
                  <a:txBody>
                    <a:bodyPr wrap="square" lIns="0" tIns="0" rIns="0" bIns="0" anchor="ctr">
                      <a:normAutofit/>
                    </a:bodyPr>
                    <a:p>
                      <a:pPr marL="114300" marR="114300" algn="l">
                        <a:lnSpc>
                          <a:spcPct val="120000"/>
                        </a:lnSpc>
                      </a:pPr>
                      <a:r>
                        <a:rPr sz="1013">
                          <a:solidFill>
                            <a:srgbClr val="E8EEF7"/>
                          </a:solidFill>
                          <a:latin typeface="Microsoft YaHei"/>
                          <a:ea typeface="Microsoft YaHei"/>
                        </a:rPr>
                        <a:t>个人所得税 + 增值税</a:t>
                      </a:r>
                      <a:endParaRPr/>
                    </a:p>
                  </a:txBody>
                  <a:tcPr marL="45720" marR="45720" marT="45720" marB="45720" anchor="ctr">
                    <a:lnL>
                      <a:noFill/>
                    </a:lnL>
                    <a:lnR>
                      <a:noFill/>
                    </a:lnR>
                    <a:lnT>
                      <a:noFill/>
                    </a:lnT>
                    <a:lnB>
                      <a:noFill/>
                    </a:lnB>
                    <a:solidFill>
                      <a:srgbClr val="E8EEF7">
                        <a:alpha val="3000"/>
                      </a:srgbClr>
                    </a:solidFill>
                  </a:tcPr>
                </a:tc>
                <a:tc>
                  <a:txBody>
                    <a:bodyPr wrap="square" lIns="0" tIns="0" rIns="0" bIns="0" anchor="ctr">
                      <a:normAutofit/>
                    </a:bodyPr>
                    <a:p>
                      <a:pPr marL="114300" marR="114300" algn="l">
                        <a:lnSpc>
                          <a:spcPct val="120000"/>
                        </a:lnSpc>
                      </a:pPr>
                      <a:r>
                        <a:rPr sz="1013">
                          <a:solidFill>
                            <a:srgbClr val="E8EEF7"/>
                          </a:solidFill>
                          <a:latin typeface="Microsoft YaHei"/>
                          <a:ea typeface="Microsoft YaHei"/>
                        </a:rPr>
                        <a:t>自行申报</a:t>
                      </a:r>
                      <a:endParaRPr/>
                    </a:p>
                  </a:txBody>
                  <a:tcPr marL="45720" marR="45720" marT="45720" marB="45720" anchor="ctr">
                    <a:lnL>
                      <a:noFill/>
                    </a:lnL>
                    <a:lnR>
                      <a:noFill/>
                    </a:lnR>
                    <a:lnT>
                      <a:noFill/>
                    </a:lnT>
                    <a:lnB>
                      <a:noFill/>
                    </a:lnB>
                    <a:solidFill>
                      <a:srgbClr val="E8EEF7">
                        <a:alpha val="3000"/>
                      </a:srgbClr>
                    </a:solidFill>
                  </a:tcPr>
                </a:tc>
                <a:tc>
                  <a:txBody>
                    <a:bodyPr wrap="square" lIns="0" tIns="0" rIns="0" bIns="0" anchor="ctr">
                      <a:normAutofit/>
                    </a:bodyPr>
                    <a:p>
                      <a:pPr marL="114300" marR="114300" algn="l">
                        <a:lnSpc>
                          <a:spcPct val="120000"/>
                        </a:lnSpc>
                      </a:pPr>
                      <a:r>
                        <a:rPr sz="1013">
                          <a:solidFill>
                            <a:srgbClr val="E8EEF7"/>
                          </a:solidFill>
                          <a:latin typeface="Microsoft YaHei"/>
                          <a:ea typeface="Microsoft YaHei"/>
                        </a:rPr>
                        <a:t>自行开票</a:t>
                      </a:r>
                      <a:endParaRPr/>
                    </a:p>
                  </a:txBody>
                  <a:tcPr marL="45720" marR="45720" marT="45720" marB="45720" anchor="ctr">
                    <a:lnL>
                      <a:noFill/>
                    </a:lnL>
                    <a:lnR>
                      <a:noFill/>
                    </a:lnR>
                    <a:lnT>
                      <a:noFill/>
                    </a:lnT>
                    <a:lnB>
                      <a:noFill/>
                    </a:lnB>
                    <a:solidFill>
                      <a:srgbClr val="E8EEF7">
                        <a:alpha val="3000"/>
                      </a:srgbClr>
                    </a:solidFill>
                  </a:tcPr>
                </a:tc>
                <a:extLst>
                  <a:ext uri="{0D108BD9-81ED-4DB2-BD59-A6C34878D82A}">
                    <a16:rowId val="3"/>
                  </a:ext>
                </a:extLst>
              </a:tr>
              <a:tr h="603250">
                <a:tc>
                  <a:txBody>
                    <a:bodyPr wrap="square" lIns="0" tIns="0" rIns="0" bIns="0" anchor="ctr">
                      <a:normAutofit/>
                    </a:bodyPr>
                    <a:p>
                      <a:pPr marL="114300" marR="114300" algn="l">
                        <a:lnSpc>
                          <a:spcPct val="120000"/>
                        </a:lnSpc>
                      </a:pPr>
                      <a:r>
                        <a:rPr sz="1013" b="1">
                          <a:solidFill>
                            <a:srgbClr val="E8EEF7"/>
                          </a:solidFill>
                          <a:latin typeface="Microsoft YaHei"/>
                          <a:ea typeface="Microsoft YaHei"/>
                        </a:rPr>
                        <a:t>创作者（企业）</a:t>
                      </a:r>
                      <a:endParaRPr/>
                    </a:p>
                  </a:txBody>
                  <a:tcPr marL="45720" marR="45720" marT="45720" marB="45720" anchor="ctr">
                    <a:lnL>
                      <a:noFill/>
                    </a:lnL>
                    <a:lnR>
                      <a:noFill/>
                    </a:lnR>
                    <a:lnT>
                      <a:noFill/>
                    </a:lnT>
                    <a:lnB>
                      <a:noFill/>
                    </a:lnB>
                  </a:tcPr>
                </a:tc>
                <a:tc>
                  <a:txBody>
                    <a:bodyPr wrap="square" lIns="0" tIns="0" rIns="0" bIns="0" anchor="ctr">
                      <a:normAutofit/>
                    </a:bodyPr>
                    <a:p>
                      <a:pPr marL="114300" marR="114300" algn="l">
                        <a:lnSpc>
                          <a:spcPct val="120000"/>
                        </a:lnSpc>
                      </a:pPr>
                      <a:r>
                        <a:rPr sz="1013">
                          <a:solidFill>
                            <a:srgbClr val="E8EEF7"/>
                          </a:solidFill>
                          <a:latin typeface="Microsoft YaHei"/>
                          <a:ea typeface="Microsoft YaHei"/>
                        </a:rPr>
                        <a:t>企业所得税</a:t>
                      </a:r>
                      <a:endParaRPr/>
                    </a:p>
                  </a:txBody>
                  <a:tcPr marL="45720" marR="45720" marT="45720" marB="45720" anchor="ctr">
                    <a:lnL>
                      <a:noFill/>
                    </a:lnL>
                    <a:lnR>
                      <a:noFill/>
                    </a:lnR>
                    <a:lnT>
                      <a:noFill/>
                    </a:lnT>
                    <a:lnB>
                      <a:noFill/>
                    </a:lnB>
                  </a:tcPr>
                </a:tc>
                <a:tc>
                  <a:txBody>
                    <a:bodyPr wrap="square" lIns="0" tIns="0" rIns="0" bIns="0" anchor="ctr">
                      <a:normAutofit/>
                    </a:bodyPr>
                    <a:p>
                      <a:pPr marL="114300" marR="114300" algn="l">
                        <a:lnSpc>
                          <a:spcPct val="120000"/>
                        </a:lnSpc>
                      </a:pPr>
                      <a:r>
                        <a:rPr sz="1013">
                          <a:solidFill>
                            <a:srgbClr val="E8EEF7"/>
                          </a:solidFill>
                          <a:latin typeface="Microsoft YaHei"/>
                          <a:ea typeface="Microsoft YaHei"/>
                        </a:rPr>
                        <a:t>企业所得税 + 增值税</a:t>
                      </a:r>
                      <a:endParaRPr/>
                    </a:p>
                  </a:txBody>
                  <a:tcPr marL="45720" marR="45720" marT="45720" marB="45720" anchor="ctr">
                    <a:lnL>
                      <a:noFill/>
                    </a:lnL>
                    <a:lnR>
                      <a:noFill/>
                    </a:lnR>
                    <a:lnT>
                      <a:noFill/>
                    </a:lnT>
                    <a:lnB>
                      <a:noFill/>
                    </a:lnB>
                  </a:tcPr>
                </a:tc>
                <a:tc>
                  <a:txBody>
                    <a:bodyPr wrap="square" lIns="0" tIns="0" rIns="0" bIns="0" anchor="ctr">
                      <a:normAutofit/>
                    </a:bodyPr>
                    <a:p>
                      <a:pPr marL="114300" marR="114300" algn="l">
                        <a:lnSpc>
                          <a:spcPct val="120000"/>
                        </a:lnSpc>
                      </a:pPr>
                      <a:r>
                        <a:rPr sz="1013">
                          <a:solidFill>
                            <a:srgbClr val="E8EEF7"/>
                          </a:solidFill>
                          <a:latin typeface="Microsoft YaHei"/>
                          <a:ea typeface="Microsoft YaHei"/>
                        </a:rPr>
                        <a:t>自行申报</a:t>
                      </a:r>
                      <a:endParaRPr/>
                    </a:p>
                  </a:txBody>
                  <a:tcPr marL="45720" marR="45720" marT="45720" marB="45720" anchor="ctr">
                    <a:lnL>
                      <a:noFill/>
                    </a:lnL>
                    <a:lnR>
                      <a:noFill/>
                    </a:lnR>
                    <a:lnT>
                      <a:noFill/>
                    </a:lnT>
                    <a:lnB>
                      <a:noFill/>
                    </a:lnB>
                  </a:tcPr>
                </a:tc>
                <a:tc>
                  <a:txBody>
                    <a:bodyPr wrap="square" lIns="0" tIns="0" rIns="0" bIns="0" anchor="ctr">
                      <a:normAutofit/>
                    </a:bodyPr>
                    <a:p>
                      <a:pPr marL="114300" marR="114300" algn="l">
                        <a:lnSpc>
                          <a:spcPct val="120000"/>
                        </a:lnSpc>
                      </a:pPr>
                      <a:r>
                        <a:rPr sz="1013">
                          <a:solidFill>
                            <a:srgbClr val="E8EEF7"/>
                          </a:solidFill>
                          <a:latin typeface="Microsoft YaHei"/>
                          <a:ea typeface="Microsoft YaHei"/>
                        </a:rPr>
                        <a:t>自行开票</a:t>
                      </a:r>
                      <a:endParaRPr/>
                    </a:p>
                  </a:txBody>
                  <a:tcPr marL="45720" marR="45720" marT="45720" marB="45720" anchor="ctr">
                    <a:lnL>
                      <a:noFill/>
                    </a:lnL>
                    <a:lnR>
                      <a:noFill/>
                    </a:lnR>
                    <a:lnT>
                      <a:noFill/>
                    </a:lnT>
                    <a:lnB>
                      <a:noFill/>
                    </a:lnB>
                  </a:tcPr>
                </a:tc>
                <a:extLst>
                  <a:ext uri="{0D108BD9-81ED-4DB2-BD59-A6C34878D82A}">
                    <a16:rowId val="4"/>
                  </a:ext>
                </a:extLst>
              </a:tr>
              <a:tr h="603250">
                <a:tc>
                  <a:txBody>
                    <a:bodyPr wrap="square" lIns="0" tIns="0" rIns="0" bIns="0" anchor="ctr">
                      <a:normAutofit/>
                    </a:bodyPr>
                    <a:p>
                      <a:pPr marL="114300" marR="114300" algn="l">
                        <a:lnSpc>
                          <a:spcPct val="120000"/>
                        </a:lnSpc>
                      </a:pPr>
                      <a:r>
                        <a:rPr sz="1013" b="1">
                          <a:solidFill>
                            <a:srgbClr val="FF2D78"/>
                          </a:solidFill>
                          <a:latin typeface="Microsoft YaHei"/>
                          <a:ea typeface="Microsoft YaHei"/>
                        </a:rPr>
                        <a:t>平台</a:t>
                      </a:r>
                      <a:endParaRPr/>
                    </a:p>
                  </a:txBody>
                  <a:tcPr marL="45720" marR="45720" marT="45720" marB="45720" anchor="ctr">
                    <a:lnL>
                      <a:noFill/>
                    </a:lnL>
                    <a:lnR>
                      <a:noFill/>
                    </a:lnR>
                    <a:lnT>
                      <a:noFill/>
                    </a:lnT>
                    <a:lnB>
                      <a:noFill/>
                    </a:lnB>
                    <a:solidFill>
                      <a:srgbClr val="FF2D78">
                        <a:alpha val="7000"/>
                      </a:srgbClr>
                    </a:solidFill>
                  </a:tcPr>
                </a:tc>
                <a:tc>
                  <a:txBody>
                    <a:bodyPr wrap="square" lIns="0" tIns="0" rIns="0" bIns="0" anchor="ctr">
                      <a:normAutofit/>
                    </a:bodyPr>
                    <a:p>
                      <a:pPr marL="114300" marR="114300" algn="l">
                        <a:lnSpc>
                          <a:spcPct val="120000"/>
                        </a:lnSpc>
                      </a:pPr>
                      <a:r>
                        <a:rPr sz="1013">
                          <a:solidFill>
                            <a:srgbClr val="E8EEF7"/>
                          </a:solidFill>
                          <a:latin typeface="Microsoft YaHei"/>
                          <a:ea typeface="Microsoft YaHei"/>
                        </a:rPr>
                        <a:t>服务费收入（佣金 12% + 基金 3%）</a:t>
                      </a:r>
                      <a:endParaRPr/>
                    </a:p>
                  </a:txBody>
                  <a:tcPr marL="45720" marR="45720" marT="45720" marB="45720" anchor="ctr">
                    <a:lnL>
                      <a:noFill/>
                    </a:lnL>
                    <a:lnR>
                      <a:noFill/>
                    </a:lnR>
                    <a:lnT>
                      <a:noFill/>
                    </a:lnT>
                    <a:lnB>
                      <a:noFill/>
                    </a:lnB>
                    <a:solidFill>
                      <a:srgbClr val="FF2D78">
                        <a:alpha val="7000"/>
                      </a:srgbClr>
                    </a:solidFill>
                  </a:tcPr>
                </a:tc>
                <a:tc>
                  <a:txBody>
                    <a:bodyPr wrap="square" lIns="0" tIns="0" rIns="0" bIns="0" anchor="ctr">
                      <a:normAutofit/>
                    </a:bodyPr>
                    <a:p>
                      <a:pPr marL="114300" marR="114300" algn="l">
                        <a:lnSpc>
                          <a:spcPct val="120000"/>
                        </a:lnSpc>
                      </a:pPr>
                      <a:r>
                        <a:rPr sz="1013" b="1">
                          <a:solidFill>
                            <a:srgbClr val="E8EEF7"/>
                          </a:solidFill>
                          <a:latin typeface="Microsoft YaHei"/>
                          <a:ea typeface="Microsoft YaHei"/>
                        </a:rPr>
                        <a:t>增值税 6% + 企业所得税</a:t>
                      </a:r>
                      <a:endParaRPr/>
                    </a:p>
                  </a:txBody>
                  <a:tcPr marL="45720" marR="45720" marT="45720" marB="45720" anchor="ctr">
                    <a:lnL>
                      <a:noFill/>
                    </a:lnL>
                    <a:lnR>
                      <a:noFill/>
                    </a:lnR>
                    <a:lnT>
                      <a:noFill/>
                    </a:lnT>
                    <a:lnB>
                      <a:noFill/>
                    </a:lnB>
                    <a:solidFill>
                      <a:srgbClr val="FF2D78">
                        <a:alpha val="7000"/>
                      </a:srgbClr>
                    </a:solidFill>
                  </a:tcPr>
                </a:tc>
                <a:tc>
                  <a:txBody>
                    <a:bodyPr wrap="square" lIns="0" tIns="0" rIns="0" bIns="0" anchor="ctr">
                      <a:normAutofit/>
                    </a:bodyPr>
                    <a:p>
                      <a:pPr marL="114300" marR="114300" algn="l">
                        <a:lnSpc>
                          <a:spcPct val="120000"/>
                        </a:lnSpc>
                      </a:pPr>
                      <a:r>
                        <a:rPr sz="1013">
                          <a:solidFill>
                            <a:srgbClr val="E8EEF7"/>
                          </a:solidFill>
                          <a:latin typeface="Microsoft YaHei"/>
                          <a:ea typeface="Microsoft YaHei"/>
                        </a:rPr>
                        <a:t>自行申报</a:t>
                      </a:r>
                      <a:endParaRPr/>
                    </a:p>
                  </a:txBody>
                  <a:tcPr marL="45720" marR="45720" marT="45720" marB="45720" anchor="ctr">
                    <a:lnL>
                      <a:noFill/>
                    </a:lnL>
                    <a:lnR>
                      <a:noFill/>
                    </a:lnR>
                    <a:lnT>
                      <a:noFill/>
                    </a:lnT>
                    <a:lnB>
                      <a:noFill/>
                    </a:lnB>
                    <a:solidFill>
                      <a:srgbClr val="FF2D78">
                        <a:alpha val="7000"/>
                      </a:srgbClr>
                    </a:solidFill>
                  </a:tcPr>
                </a:tc>
                <a:tc>
                  <a:txBody>
                    <a:bodyPr wrap="square" lIns="0" tIns="0" rIns="0" bIns="0" anchor="ctr">
                      <a:normAutofit/>
                    </a:bodyPr>
                    <a:p>
                      <a:pPr marL="114300" marR="114300" algn="l">
                        <a:lnSpc>
                          <a:spcPct val="120000"/>
                        </a:lnSpc>
                      </a:pPr>
                      <a:r>
                        <a:rPr sz="1013">
                          <a:solidFill>
                            <a:srgbClr val="E8EEF7"/>
                          </a:solidFill>
                          <a:latin typeface="Microsoft YaHei"/>
                          <a:ea typeface="Microsoft YaHei"/>
                        </a:rPr>
                        <a:t>就佣金部分向使用方开 6% 现代服务发票</a:t>
                      </a:r>
                      <a:endParaRPr/>
                    </a:p>
                  </a:txBody>
                  <a:tcPr marL="45720" marR="45720" marT="45720" marB="45720" anchor="ctr">
                    <a:lnL>
                      <a:noFill/>
                    </a:lnL>
                    <a:lnR>
                      <a:noFill/>
                    </a:lnR>
                    <a:lnT>
                      <a:noFill/>
                    </a:lnT>
                    <a:lnB>
                      <a:noFill/>
                    </a:lnB>
                    <a:solidFill>
                      <a:srgbClr val="FF2D78">
                        <a:alpha val="7000"/>
                      </a:srgbClr>
                    </a:solidFill>
                  </a:tcPr>
                </a:tc>
                <a:extLst>
                  <a:ext uri="{0D108BD9-81ED-4DB2-BD59-A6C34878D82A}">
                    <a16:rowId val="5"/>
                  </a:ext>
                </a:extLst>
              </a:tr>
              <a:tr h="603250">
                <a:tc>
                  <a:txBody>
                    <a:bodyPr wrap="square" lIns="0" tIns="0" rIns="0" bIns="0" anchor="ctr">
                      <a:normAutofit/>
                    </a:bodyPr>
                    <a:p>
                      <a:pPr marL="114300" marR="114300" algn="l">
                        <a:lnSpc>
                          <a:spcPct val="120000"/>
                        </a:lnSpc>
                      </a:pPr>
                      <a:r>
                        <a:rPr sz="1013" b="1">
                          <a:solidFill>
                            <a:srgbClr val="E8EEF7"/>
                          </a:solidFill>
                          <a:latin typeface="Microsoft YaHei"/>
                          <a:ea typeface="Microsoft YaHei"/>
                        </a:rPr>
                        <a:t>使用方</a:t>
                      </a:r>
                      <a:endParaRPr/>
                    </a:p>
                  </a:txBody>
                  <a:tcPr marL="45720" marR="45720" marT="45720" marB="45720" anchor="ctr">
                    <a:lnL>
                      <a:noFill/>
                    </a:lnL>
                    <a:lnR>
                      <a:noFill/>
                    </a:lnR>
                    <a:lnT>
                      <a:noFill/>
                    </a:lnT>
                    <a:lnB>
                      <a:noFill/>
                    </a:lnB>
                  </a:tcPr>
                </a:tc>
                <a:tc>
                  <a:txBody>
                    <a:bodyPr wrap="square" lIns="0" tIns="0" rIns="0" bIns="0" anchor="ctr">
                      <a:normAutofit/>
                    </a:bodyPr>
                    <a:p>
                      <a:pPr marL="114300" marR="114300" algn="l">
                        <a:lnSpc>
                          <a:spcPct val="120000"/>
                        </a:lnSpc>
                      </a:pPr>
                      <a:r>
                        <a:rPr sz="1013">
                          <a:solidFill>
                            <a:srgbClr val="E8EEF7"/>
                          </a:solidFill>
                          <a:latin typeface="Microsoft YaHei"/>
                          <a:ea typeface="Microsoft YaHei"/>
                        </a:rPr>
                        <a:t>采购成本</a:t>
                      </a:r>
                      <a:endParaRPr/>
                    </a:p>
                  </a:txBody>
                  <a:tcPr marL="45720" marR="45720" marT="45720" marB="45720" anchor="ctr">
                    <a:lnL>
                      <a:noFill/>
                    </a:lnL>
                    <a:lnR>
                      <a:noFill/>
                    </a:lnR>
                    <a:lnT>
                      <a:noFill/>
                    </a:lnT>
                    <a:lnB>
                      <a:noFill/>
                    </a:lnB>
                  </a:tcPr>
                </a:tc>
                <a:tc>
                  <a:txBody>
                    <a:bodyPr wrap="square" lIns="0" tIns="0" rIns="0" bIns="0" anchor="ctr">
                      <a:normAutofit/>
                    </a:bodyPr>
                    <a:p>
                      <a:pPr marL="114300" marR="114300" algn="l">
                        <a:lnSpc>
                          <a:spcPct val="120000"/>
                        </a:lnSpc>
                      </a:pPr>
                      <a:r>
                        <a:rPr sz="1013">
                          <a:solidFill>
                            <a:srgbClr val="E8EEF7"/>
                          </a:solidFill>
                          <a:latin typeface="Microsoft YaHei"/>
                          <a:ea typeface="Microsoft YaHei"/>
                        </a:rPr>
                        <a:t>—</a:t>
                      </a:r>
                      <a:endParaRPr/>
                    </a:p>
                  </a:txBody>
                  <a:tcPr marL="45720" marR="45720" marT="45720" marB="45720" anchor="ctr">
                    <a:lnL>
                      <a:noFill/>
                    </a:lnL>
                    <a:lnR>
                      <a:noFill/>
                    </a:lnR>
                    <a:lnT>
                      <a:noFill/>
                    </a:lnT>
                    <a:lnB>
                      <a:noFill/>
                    </a:lnB>
                  </a:tcPr>
                </a:tc>
                <a:tc>
                  <a:txBody>
                    <a:bodyPr wrap="square" lIns="0" tIns="0" rIns="0" bIns="0" anchor="ctr">
                      <a:normAutofit/>
                    </a:bodyPr>
                    <a:p>
                      <a:pPr marL="114300" marR="114300" algn="l">
                        <a:lnSpc>
                          <a:spcPct val="120000"/>
                        </a:lnSpc>
                      </a:pPr>
                      <a:r>
                        <a:rPr sz="1013">
                          <a:solidFill>
                            <a:srgbClr val="E8EEF7"/>
                          </a:solidFill>
                          <a:latin typeface="Microsoft YaHei"/>
                          <a:ea typeface="Microsoft YaHei"/>
                        </a:rPr>
                        <a:t>—</a:t>
                      </a:r>
                      <a:endParaRPr/>
                    </a:p>
                  </a:txBody>
                  <a:tcPr marL="45720" marR="45720" marT="45720" marB="45720" anchor="ctr">
                    <a:lnL>
                      <a:noFill/>
                    </a:lnL>
                    <a:lnR>
                      <a:noFill/>
                    </a:lnR>
                    <a:lnT>
                      <a:noFill/>
                    </a:lnT>
                    <a:lnB>
                      <a:noFill/>
                    </a:lnB>
                  </a:tcPr>
                </a:tc>
                <a:tc>
                  <a:txBody>
                    <a:bodyPr wrap="square" lIns="0" tIns="0" rIns="0" bIns="0" anchor="ctr">
                      <a:normAutofit/>
                    </a:bodyPr>
                    <a:p>
                      <a:pPr marL="114300" marR="114300" algn="l">
                        <a:lnSpc>
                          <a:spcPct val="120000"/>
                        </a:lnSpc>
                      </a:pPr>
                      <a:r>
                        <a:rPr sz="1013">
                          <a:solidFill>
                            <a:srgbClr val="E8EEF7"/>
                          </a:solidFill>
                          <a:latin typeface="Microsoft YaHei"/>
                          <a:ea typeface="Microsoft YaHei"/>
                        </a:rPr>
                        <a:t>取得合规票据入账</a:t>
                      </a:r>
                      <a:endParaRPr/>
                    </a:p>
                  </a:txBody>
                  <a:tcPr marL="45720" marR="45720" marT="45720" marB="45720" anchor="ctr">
                    <a:lnL>
                      <a:noFill/>
                    </a:lnL>
                    <a:lnR>
                      <a:noFill/>
                    </a:lnR>
                    <a:lnT>
                      <a:noFill/>
                    </a:lnT>
                    <a:lnB>
                      <a:noFill/>
                    </a:lnB>
                  </a:tcPr>
                </a:tc>
                <a:extLst>
                  <a:ext uri="{0D108BD9-81ED-4DB2-BD59-A6C34878D82A}">
                    <a16:rowId val="6"/>
                  </a:ext>
                </a:extLst>
              </a:tr>
            </a:tbl>
          </a:graphicData>
        </a:graphic>
      </p:graphicFrame>
      <p:sp>
        <p:nvSpPr>
          <p:cNvPr id="168" name=""/>
          <p:cNvSpPr/>
          <p:nvPr/>
        </p:nvSpPr>
        <p:spPr>
          <a:xfrm rot="0" flipH="0" flipV="0">
            <a:off x="571500" y="5086350"/>
            <a:ext cx="11049000" cy="819150"/>
          </a:xfrm>
          <a:prstGeom prst="roundRect">
            <a:avLst>
              <a:gd name="adj" fmla="val 13953"/>
            </a:avLst>
          </a:prstGeom>
          <a:solidFill>
            <a:srgbClr val="00E5FF">
              <a:alpha val="5000"/>
            </a:srgbClr>
          </a:solidFill>
          <a:ln w="12700">
            <a:solidFill>
              <a:srgbClr val="00E5FF">
                <a:alpha val="28000"/>
              </a:srgbClr>
            </a:solidFill>
            <a:prstDash val="solid"/>
          </a:ln>
        </p:spPr>
        <p:txBody>
          <a:bodyPr/>
          <a:p/>
        </p:txBody>
      </p:sp>
      <p:sp>
        <p:nvSpPr>
          <p:cNvPr id="169" name="" descr="{&quot;isTemplate&quot;:true,&quot;type&quot;:&quot;text&quot;}"/>
          <p:cNvSpPr txBox="1"/>
          <p:nvPr/>
        </p:nvSpPr>
        <p:spPr>
          <a:xfrm rot="0" flipH="0" flipV="0">
            <a:off x="762000" y="5219700"/>
            <a:ext cx="10668000" cy="552450"/>
          </a:xfrm>
          <a:prstGeom prst="rect"/>
        </p:spPr>
        <p:txBody>
          <a:bodyPr wrap="square" lIns="0" tIns="0" rIns="0" bIns="0">
            <a:normAutofit/>
          </a:bodyPr>
          <a:p>
            <a:pPr>
              <a:lnSpc>
                <a:spcPct val="165000"/>
              </a:lnSpc>
            </a:pPr>
            <a:r>
              <a:rPr lang="zh-CN" sz="1088" b="1">
                <a:solidFill>
                  <a:srgbClr val="00E5FF"/>
                </a:solidFill>
                <a:latin typeface="Microsoft YaHei"/>
                <a:ea typeface="Microsoft YaHei"/>
              </a:rPr>
              <a:t>一句话总结：</a:t>
            </a:r>
            <a:r>
              <a:rPr lang="zh-CN" sz="1088">
                <a:solidFill>
                  <a:srgbClr val="E8EEF7">
                    <a:alpha val="78000"/>
                  </a:srgbClr>
                </a:solidFill>
                <a:latin typeface="Microsoft YaHei"/>
                <a:ea typeface="Microsoft YaHei"/>
              </a:rPr>
              <a:t>创作者自己承担自己的税，平台只就自己那</a:t>
            </a:r>
            <a:r>
              <a:rPr lang="en-US" sz="1088">
                <a:solidFill>
                  <a:srgbClr val="E8EEF7">
                    <a:alpha val="78000"/>
                  </a:srgbClr>
                </a:solidFill>
                <a:latin typeface="Microsoft YaHei"/>
                <a:ea typeface="Microsoft YaHei"/>
              </a:rPr>
              <a:t xml:space="preserve"> 15% </a:t>
            </a:r>
            <a:r>
              <a:rPr lang="zh-CN" sz="1088">
                <a:solidFill>
                  <a:srgbClr val="E8EEF7">
                    <a:alpha val="78000"/>
                  </a:srgbClr>
                </a:solidFill>
                <a:latin typeface="Microsoft YaHei"/>
                <a:ea typeface="Microsoft YaHei"/>
              </a:rPr>
              <a:t>的服务费纳税。平台既不代垫税金，也不承诺包税；如果法律上构成扣缴义务人，也是从创作者应得款中依法扣除，而不是公司掏钱。</a:t>
            </a:r>
            <a:endParaRPr/>
          </a:p>
        </p:txBody>
      </p:sp>
      <p:pic>
        <p:nvPicPr>
          <p:cNvPr id="170" name=""/>
          <p:cNvPicPr>
            <a:picLocks noChangeAspect="1"/>
          </p:cNvPicPr>
          <p:nvPr/>
        </p:nvPicPr>
        <p:blipFill>
          <a:blip r:embed="rId1"/>
          <a:srcRect l="3999" t="0" r="3999" b="0"/>
          <a:stretch>
            <a:fillRect/>
          </a:stretch>
        </p:blipFill>
        <p:spPr>
          <a:xfrm rot="0" flipH="0" flipV="0">
            <a:off x="10991850" y="133350"/>
            <a:ext cx="876300" cy="952500"/>
          </a:xfrm>
          <a:prstGeom prst="rect">
            <a:avLst/>
          </a:prstGeom>
          <a:ln/>
        </p:spPr>
      </p:pic>
      <p:sp>
        <p:nvSpPr>
          <p:cNvPr id="171" name=""/>
          <p:cNvSpPr/>
          <p:nvPr/>
        </p:nvSpPr>
        <p:spPr>
          <a:xfrm rot="0" flipH="0" flipV="0">
            <a:off x="0" y="6286500"/>
            <a:ext cx="12192000" cy="571500"/>
          </a:xfrm>
          <a:custGeom>
            <a:pathLst>
              <a:path w="1280" h="60">
                <a:moveTo>
                  <a:pt x="0" y="0"/>
                </a:moveTo>
                <a:lnTo>
                  <a:pt x="1280" y="0"/>
                </a:lnTo>
                <a:lnTo>
                  <a:pt x="1280" y="1"/>
                </a:lnTo>
                <a:lnTo>
                  <a:pt x="0" y="1"/>
                </a:lnTo>
                <a:close/>
              </a:path>
            </a:pathLst>
          </a:custGeom>
          <a:solidFill>
            <a:srgbClr val="00E5FF">
              <a:alpha val="14000"/>
            </a:srgbClr>
          </a:solidFill>
          <a:ln/>
        </p:spPr>
        <p:txBody>
          <a:bodyPr/>
          <a:p/>
        </p:txBody>
      </p:sp>
      <p:sp>
        <p:nvSpPr>
          <p:cNvPr id="172" name="" descr="{&quot;isTemplate&quot;:true,&quot;type&quot;:&quot;text&quot;}"/>
          <p:cNvSpPr txBox="1"/>
          <p:nvPr/>
        </p:nvSpPr>
        <p:spPr>
          <a:xfrm rot="0" flipH="0" flipV="0">
            <a:off x="571500" y="6515100"/>
            <a:ext cx="2257425" cy="133350"/>
          </a:xfrm>
          <a:prstGeom prst="rect"/>
        </p:spPr>
        <p:txBody>
          <a:bodyPr wrap="none" lIns="0" tIns="0" rIns="0" bIns="0"/>
          <a:p>
            <a:pPr>
              <a:lnSpc>
                <a:spcPct val="100000"/>
              </a:lnSpc>
            </a:pPr>
            <a:r>
              <a:rPr lang="en-US" sz="825" spc="75">
                <a:solidFill>
                  <a:srgbClr val="E8EEF7">
                    <a:alpha val="40000"/>
                  </a:srgbClr>
                </a:solidFill>
                <a:latin typeface="Consolas"/>
                <a:ea typeface="Consolas"/>
              </a:rPr>
              <a:t xml:space="preserve">MMB PORTRAITMART · </a:t>
            </a:r>
            <a:r>
              <a:rPr lang="zh-CN" sz="825" spc="75">
                <a:solidFill>
                  <a:srgbClr val="E8EEF7">
                    <a:alpha val="40000"/>
                  </a:srgbClr>
                </a:solidFill>
                <a:latin typeface="Consolas"/>
                <a:ea typeface="Consolas"/>
              </a:rPr>
              <a:t>内部文件</a:t>
            </a:r>
            <a:r>
              <a:rPr lang="en-US" sz="825" spc="75">
                <a:solidFill>
                  <a:srgbClr val="E8EEF7">
                    <a:alpha val="40000"/>
                  </a:srgbClr>
                </a:solidFill>
                <a:latin typeface="Consolas"/>
                <a:ea typeface="Consolas"/>
              </a:rPr>
              <a:t xml:space="preserve"> </a:t>
            </a:r>
            <a:r>
              <a:rPr lang="zh-CN" sz="825" spc="75">
                <a:solidFill>
                  <a:srgbClr val="E8EEF7">
                    <a:alpha val="40000"/>
                  </a:srgbClr>
                </a:solidFill>
                <a:latin typeface="Consolas"/>
                <a:ea typeface="Consolas"/>
              </a:rPr>
              <a:t>禁止外传</a:t>
            </a:r>
            <a:endParaRPr/>
          </a:p>
        </p:txBody>
      </p:sp>
      <p:sp>
        <p:nvSpPr>
          <p:cNvPr id="173" name="" descr="{&quot;isTemplate&quot;:true,&quot;type&quot;:&quot;text&quot;}"/>
          <p:cNvSpPr txBox="1"/>
          <p:nvPr/>
        </p:nvSpPr>
        <p:spPr>
          <a:xfrm rot="0" flipH="0" flipV="0">
            <a:off x="11210925" y="6515100"/>
            <a:ext cx="409575" cy="133350"/>
          </a:xfrm>
          <a:prstGeom prst="rect"/>
        </p:spPr>
        <p:txBody>
          <a:bodyPr wrap="none" lIns="0" tIns="0" rIns="0" bIns="0"/>
          <a:p>
            <a:pPr>
              <a:lnSpc>
                <a:spcPct val="100000"/>
              </a:lnSpc>
            </a:pPr>
            <a:r>
              <a:rPr lang="en-US" sz="825">
                <a:solidFill>
                  <a:srgbClr val="E8EEF7">
                    <a:alpha val="40000"/>
                  </a:srgbClr>
                </a:solidFill>
                <a:latin typeface="Consolas"/>
                <a:ea typeface="Consolas"/>
              </a:rPr>
              <a:t>19 / 32</a:t>
            </a:r>
            <a:endParaRPr/>
          </a:p>
        </p:txBody>
      </p:sp>
    </p:spTree>
  </p:cSld>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230" name="" descr="&lt;Slide style={{ width: 1280, height: 720, background: '#0A1220', position: 'relative', overflow: 'hidden', fontFamily: &quot;'Microsoft YaHei', 'PingFang SC', sans-serif&quot; }}&gt;&#13;&#10;  &lt;Box style={{ position: 'absolute', top: 0, left: 0, right: 0, height: 120, padding: '26px 60px 0' }}&gt;&#13;&#10;    &lt;Text style={{ fontFamily: 'Consolas, monospace', fontSize: 12, letterSpacing: 2, color: '#FF2D78' }}&gt;LESSON 05 · 分账与税务&lt;/Text&gt;&#13;&#10;    &lt;Text style={{ fontSize: 34, fontWeight: 'bold', color: '#E8EEF7', marginTop: 6 }}&gt;发票处理 SOP&lt;/Text&gt;&#13;&#10;    &lt;Box style={{ position: 'absolute', left: 60, right: 60, bottom: 0, height: 1, background: 'linear-gradient(90deg, rgba(0,229,255,0.5), rgba(0,229,255,0))' }} /&gt;&#13;&#10;  &lt;/Box&gt;&#13;&#10;  &lt;Box style={{ position: 'absolute', top: 120, left: 60, width: 1160, height: 540, flexDirection: 'row', gap: 40 }}&gt;&#13;&#10;    &lt;Box style={{ flex: 1, flexDirection: 'column', justifyContent: 'center', gap: 18 }}&gt;&#13;&#10;      {[&#13;&#10;        ['使用方索取发票', '平台就 15% 服务费开 6% 现代服务（信息技术 / 经纪代理）发票；授权费部分由创作者侧提供票据，平台协助。'],&#13;&#10;        ['创作者单次 ≤ 500 元', '可凭收款凭证入账（税务总局公告 2018 年第 28 号），无需发票。'],&#13;&#10;        ['创作者单次 &gt; 500 元', '由创作者到税务机关代开，或由平台汇总代开；未取得合规票据前不得放款。'],&#13;&#10;        ['个体户 / 企业创作者', '必须提供其自行开具的发票，平台核验主体名称与收款账户一致。'],&#13;&#10;        ['小规模免税', '创作者月销售额 ≤10 万元（季度 ≤30 万元）免增值税，可代开免税发票 —— 可主动告知创作者这一政策。'],&#13;&#10;      ].map((r, i) =&gt; (&#13;&#10;        &lt;Box key={i} style={{ flexDirection: 'row', gap: 16, alignItems: 'flex-start' }}&gt;&#13;&#10;          &lt;Text style={{ fontFamily: 'Consolas, monospace', fontSize: 15, fontWeight: 'bold', color: '#00E5FF', width: 34, paddingTop: 2 }}&gt;{String(i + 1).padStart(2, '0')}&lt;/Text&gt;&#13;&#10;          &lt;Box style={{ flex: 1, borderBottom: i &lt; 4 ? '1px dashed rgba(0,229,255,0.16)' : 'none', paddingBottom: 12 }}&gt;&#13;&#10;            &lt;Text style={{ fontSize: 16, fontWeight: 'bold', color: '#E8EEF7' }}&gt;{r[0]}&lt;/Text&gt;&#13;&#10;            &lt;Text style={{ fontSize: 13.5, color: 'rgba(232,238,247,0.65)', lineHeight: 1.6, marginTop: 5 }}&gt;{r[1]}&lt;/Text&gt;&#13;&#10;          &lt;/Box&gt;&#13;&#10;        &lt;/Box&gt;&#13;&#10;      ))}&#13;&#10;    &lt;/Box&gt;&#13;&#10;    &lt;Box style={{ width: 400, flexDirection: 'column', justifyContent: 'center', gap: 18 }}&gt;&#13;&#10;      &lt;Box style={{ background: 'rgba(255,45,120,0.08)', border: '1px solid rgba(255,45,120,0.5)', borderRadius: 12, padding: '20px 24px' }}&gt;&#13;&#10;        &lt;Text style={{ fontSize: 17, fontWeight: 'bold', color: '#FF2D78' }}&gt;发票三条禁令&lt;/Text&gt;&#13;&#10;        &lt;Box style={{ marginTop: 12, gap: 10 }}&gt;&#13;&#10;          &lt;Text style={{ fontSize: 13.5, color: 'rgba(232,238,247,0.75)', lineHeight: 1.6 }}&gt;✕ 由平台替创作者就授权费全额开票（导致收入全额确认与代开风险）&lt;/Text&gt;&#13;&#10;          &lt;Text style={{ fontSize: 13.5, color: 'rgba(232,238,247,0.75)', lineHeight: 1.6 }}&gt;✕ 把「特许权使用费」改名为「劳务费」「信息服务费」降税 —— 变名开票，风险极高&lt;/Text&gt;&#13;&#10;          &lt;Text style={{ fontSize: 13.5, color: 'rgba(232,238,247,0.75)', lineHeight: 1.6 }}&gt;✕ 任何「阴阳合同」、返点冲抵、私下补差价安排&lt;/Text&gt;&#13;&#10;        &lt;/Box&gt;&#13;&#10;      &lt;/Box&gt;&#13;&#10;      &lt;Box style={{ borderLeft: '3px solid #00E5FF', paddingLeft: 16 }}&gt;&#13;&#10;        &lt;Text style={{ fontSize: 13.5, color: 'rgba(232,238,247,0.7)', lineHeight: 1.7 }}&gt;拿不准的税务问题统一回复：「这个涉及具体主体和地区口径，我记下来请财务与税务顾问 2 个工作日内给您书面答复。」严禁现场猜测作答。&lt;/Text&gt;&#13;&#10;      &lt;/Box&gt;&#13;&#10;    &lt;/Box&gt;&#13;&#10;  &lt;/Box&gt;&#13;&#10;  &lt;Image src=&quot;assets/bear_ch5.png&quot; style={{ position: 'absolute', right: 34, top: 14, width: 92, height: 100, objectFit: 'contain' }} /&gt;&#13;&#10;  &lt;Box style={{ position: 'absolute', left: 0, right: 0, bottom: 0, height: 60, padding: '0 60px', flexDirection: 'row', justifyContent: 'space-between', alignItems: 'center', borderTop: '1px solid rgba(0,229,255,0.14)' }}&gt;&#13;&#10;    &lt;Text style={{ fontFamily: 'Consolas, monospace', fontSize: 11, letterSpacing: 1, color: 'rgba(232,238,247,0.4)' }}&gt;MMB PORTRAITMART · 内部文件 禁止外传&lt;/Text&gt;&#13;&#10;    &lt;Text style={{ fontFamily: 'Consolas, monospace', fontSize: 11, color: 'rgba(232,238,247,0.4)' }}&gt;20 / 32&lt;/Text&gt;&#13;&#10;  &lt;/Box&gt;&#13;&#10;&lt;/Slide&gt;&#13;&#10;"/>
        <p:cNvGrpSpPr/>
        <p:nvPr/>
      </p:nvGrpSpPr>
      <p:grpSpPr>
        <a:xfrm>
          <a:off x="0" y="0"/>
          <a:ext cx="0" cy="0"/>
          <a:chOff x="0" y="0"/>
          <a:chExt cx="0" cy="0"/>
        </a:xfrm>
      </p:grpSpPr>
      <p:sp>
        <p:nvSpPr>
          <p:cNvPr id="231" name=""/>
          <p:cNvSpPr/>
          <p:nvPr/>
        </p:nvSpPr>
        <p:spPr>
          <a:xfrm rot="0" flipH="0" flipV="0">
            <a:off x="0" y="0"/>
            <a:ext cx="12192000" cy="6858000"/>
          </a:xfrm>
          <a:prstGeom prst="rect">
            <a:avLst/>
          </a:prstGeom>
          <a:solidFill>
            <a:srgbClr val="0A1220"/>
          </a:solidFill>
          <a:ln/>
        </p:spPr>
        <p:txBody>
          <a:bodyPr/>
          <a:p/>
        </p:txBody>
      </p:sp>
      <p:sp>
        <p:nvSpPr>
          <p:cNvPr id="232" name="" descr="{&quot;isTemplate&quot;:true,&quot;type&quot;:&quot;text&quot;}"/>
          <p:cNvSpPr txBox="1"/>
          <p:nvPr/>
        </p:nvSpPr>
        <p:spPr>
          <a:xfrm rot="0" flipH="0" flipV="0">
            <a:off x="571500" y="247650"/>
            <a:ext cx="11049000" cy="142875"/>
          </a:xfrm>
          <a:prstGeom prst="rect"/>
        </p:spPr>
        <p:txBody>
          <a:bodyPr wrap="none" lIns="0" tIns="0" rIns="0" bIns="0"/>
          <a:p>
            <a:pPr>
              <a:lnSpc>
                <a:spcPct val="100000"/>
              </a:lnSpc>
            </a:pPr>
            <a:r>
              <a:rPr lang="en-US" sz="900" spc="150">
                <a:solidFill>
                  <a:srgbClr val="FF2D78"/>
                </a:solidFill>
                <a:latin typeface="Consolas"/>
                <a:ea typeface="Consolas"/>
              </a:rPr>
              <a:t xml:space="preserve">LESSON 05 · </a:t>
            </a:r>
            <a:r>
              <a:rPr lang="zh-CN" sz="900" spc="150">
                <a:solidFill>
                  <a:srgbClr val="FF2D78"/>
                </a:solidFill>
                <a:latin typeface="Consolas"/>
                <a:ea typeface="Consolas"/>
              </a:rPr>
              <a:t>分账与税务</a:t>
            </a:r>
            <a:endParaRPr/>
          </a:p>
        </p:txBody>
      </p:sp>
      <p:sp>
        <p:nvSpPr>
          <p:cNvPr id="233" name="" descr="{&quot;isTemplate&quot;:true,&quot;type&quot;:&quot;text&quot;}"/>
          <p:cNvSpPr txBox="1"/>
          <p:nvPr/>
        </p:nvSpPr>
        <p:spPr>
          <a:xfrm rot="0" flipH="0" flipV="0">
            <a:off x="571500" y="447675"/>
            <a:ext cx="11049000" cy="390525"/>
          </a:xfrm>
          <a:prstGeom prst="rect"/>
        </p:spPr>
        <p:txBody>
          <a:bodyPr wrap="none" lIns="0" tIns="0" rIns="0" bIns="0"/>
          <a:p>
            <a:pPr>
              <a:lnSpc>
                <a:spcPct val="100000"/>
              </a:lnSpc>
            </a:pPr>
            <a:r>
              <a:rPr lang="zh-CN" sz="2550" b="1">
                <a:solidFill>
                  <a:srgbClr val="E8EEF7"/>
                </a:solidFill>
                <a:latin typeface="Microsoft YaHei"/>
                <a:ea typeface="Microsoft YaHei"/>
              </a:rPr>
              <a:t>发票处理</a:t>
            </a:r>
            <a:r>
              <a:rPr lang="en-US" sz="2550" b="1">
                <a:solidFill>
                  <a:srgbClr val="E8EEF7"/>
                </a:solidFill>
                <a:latin typeface="Microsoft YaHei"/>
                <a:ea typeface="Microsoft YaHei"/>
              </a:rPr>
              <a:t xml:space="preserve"> SOP</a:t>
            </a:r>
            <a:endParaRPr/>
          </a:p>
        </p:txBody>
      </p:sp>
      <p:sp>
        <p:nvSpPr>
          <p:cNvPr id="234" name=""/>
          <p:cNvSpPr/>
          <p:nvPr/>
        </p:nvSpPr>
        <p:spPr>
          <a:xfrm rot="0" flipH="0" flipV="0">
            <a:off x="571500" y="1133475"/>
            <a:ext cx="11049000" cy="9525"/>
          </a:xfrm>
          <a:prstGeom prst="rect">
            <a:avLst/>
          </a:prstGeom>
          <a:gradFill>
            <a:gsLst>
              <a:gs pos="0">
                <a:srgbClr val="00E5FF">
                  <a:alpha val="50000"/>
                </a:srgbClr>
              </a:gs>
              <a:gs pos="100000">
                <a:srgbClr val="00E5FF">
                  <a:alpha val="0"/>
                </a:srgbClr>
              </a:gs>
            </a:gsLst>
            <a:lin ang="0" scaled="1"/>
          </a:gradFill>
          <a:ln/>
        </p:spPr>
        <p:txBody>
          <a:bodyPr/>
          <a:p/>
        </p:txBody>
      </p:sp>
      <p:sp>
        <p:nvSpPr>
          <p:cNvPr id="235" name="" descr="{&quot;isTemplate&quot;:true,&quot;type&quot;:&quot;text&quot;}"/>
          <p:cNvSpPr txBox="1"/>
          <p:nvPr/>
        </p:nvSpPr>
        <p:spPr>
          <a:xfrm rot="0" flipH="0" flipV="0">
            <a:off x="571500" y="1733550"/>
            <a:ext cx="323850" cy="190500"/>
          </a:xfrm>
          <a:prstGeom prst="rect"/>
        </p:spPr>
        <p:txBody>
          <a:bodyPr wrap="none" lIns="0" tIns="14288" rIns="0" bIns="0"/>
          <a:p>
            <a:pPr>
              <a:lnSpc>
                <a:spcPct val="100000"/>
              </a:lnSpc>
            </a:pPr>
            <a:r>
              <a:rPr lang="en-US" sz="1125" b="1">
                <a:solidFill>
                  <a:srgbClr val="00E5FF"/>
                </a:solidFill>
                <a:latin typeface="Consolas"/>
                <a:ea typeface="Consolas"/>
              </a:rPr>
              <a:t>01</a:t>
            </a:r>
            <a:endParaRPr/>
          </a:p>
        </p:txBody>
      </p:sp>
      <p:sp>
        <p:nvSpPr>
          <p:cNvPr id="236" name=""/>
          <p:cNvSpPr/>
          <p:nvPr/>
        </p:nvSpPr>
        <p:spPr>
          <a:xfrm rot="0" flipH="0" flipV="0">
            <a:off x="1047750" y="1733550"/>
            <a:ext cx="6381750" cy="866775"/>
          </a:xfrm>
          <a:custGeom>
            <a:pathLst>
              <a:path w="670" h="91">
                <a:moveTo>
                  <a:pt x="0" y="90"/>
                </a:moveTo>
                <a:lnTo>
                  <a:pt x="670" y="90"/>
                </a:lnTo>
                <a:lnTo>
                  <a:pt x="670" y="91"/>
                </a:lnTo>
                <a:lnTo>
                  <a:pt x="0" y="91"/>
                </a:lnTo>
                <a:close/>
              </a:path>
            </a:pathLst>
          </a:custGeom>
          <a:solidFill>
            <a:srgbClr val="00E5FF">
              <a:alpha val="16000"/>
            </a:srgbClr>
          </a:solidFill>
          <a:ln/>
        </p:spPr>
        <p:txBody>
          <a:bodyPr/>
          <a:p/>
        </p:txBody>
      </p:sp>
      <p:sp>
        <p:nvSpPr>
          <p:cNvPr id="237" name="" descr="{&quot;isTemplate&quot;:true,&quot;type&quot;:&quot;text&quot;}"/>
          <p:cNvSpPr txBox="1"/>
          <p:nvPr/>
        </p:nvSpPr>
        <p:spPr>
          <a:xfrm rot="0" flipH="0" flipV="0">
            <a:off x="1047750" y="1733550"/>
            <a:ext cx="6381750" cy="190500"/>
          </a:xfrm>
          <a:prstGeom prst="rect"/>
        </p:spPr>
        <p:txBody>
          <a:bodyPr wrap="none" lIns="0" tIns="0" rIns="0" bIns="0"/>
          <a:p>
            <a:pPr>
              <a:lnSpc>
                <a:spcPct val="100000"/>
              </a:lnSpc>
            </a:pPr>
            <a:r>
              <a:rPr lang="zh-CN" sz="1200" b="1">
                <a:solidFill>
                  <a:srgbClr val="E8EEF7"/>
                </a:solidFill>
                <a:latin typeface="Microsoft YaHei"/>
                <a:ea typeface="Microsoft YaHei"/>
              </a:rPr>
              <a:t>使用方索取发票</a:t>
            </a:r>
            <a:endParaRPr/>
          </a:p>
        </p:txBody>
      </p:sp>
      <p:sp>
        <p:nvSpPr>
          <p:cNvPr id="238" name="" descr="{&quot;isTemplate&quot;:true,&quot;type&quot;:&quot;text&quot;}"/>
          <p:cNvSpPr txBox="1"/>
          <p:nvPr/>
        </p:nvSpPr>
        <p:spPr>
          <a:xfrm rot="0" flipH="0" flipV="0">
            <a:off x="1047750" y="1971675"/>
            <a:ext cx="6381750" cy="495300"/>
          </a:xfrm>
          <a:prstGeom prst="rect"/>
        </p:spPr>
        <p:txBody>
          <a:bodyPr wrap="square" lIns="0" tIns="0" rIns="0" bIns="0">
            <a:normAutofit/>
          </a:bodyPr>
          <a:p>
            <a:pPr>
              <a:lnSpc>
                <a:spcPct val="160000"/>
              </a:lnSpc>
            </a:pPr>
            <a:r>
              <a:rPr lang="zh-CN" sz="1013">
                <a:solidFill>
                  <a:srgbClr val="E8EEF7">
                    <a:alpha val="65000"/>
                  </a:srgbClr>
                </a:solidFill>
                <a:latin typeface="Microsoft YaHei"/>
                <a:ea typeface="Microsoft YaHei"/>
              </a:rPr>
              <a:t>平台就</a:t>
            </a:r>
            <a:r>
              <a:rPr lang="en-US" sz="1013">
                <a:solidFill>
                  <a:srgbClr val="E8EEF7">
                    <a:alpha val="65000"/>
                  </a:srgbClr>
                </a:solidFill>
                <a:latin typeface="Microsoft YaHei"/>
                <a:ea typeface="Microsoft YaHei"/>
              </a:rPr>
              <a:t xml:space="preserve"> 15% </a:t>
            </a:r>
            <a:r>
              <a:rPr lang="zh-CN" sz="1013">
                <a:solidFill>
                  <a:srgbClr val="E8EEF7">
                    <a:alpha val="65000"/>
                  </a:srgbClr>
                </a:solidFill>
                <a:latin typeface="Microsoft YaHei"/>
                <a:ea typeface="Microsoft YaHei"/>
              </a:rPr>
              <a:t>服务费开</a:t>
            </a:r>
            <a:r>
              <a:rPr lang="en-US" sz="1013">
                <a:solidFill>
                  <a:srgbClr val="E8EEF7">
                    <a:alpha val="65000"/>
                  </a:srgbClr>
                </a:solidFill>
                <a:latin typeface="Microsoft YaHei"/>
                <a:ea typeface="Microsoft YaHei"/>
              </a:rPr>
              <a:t xml:space="preserve"> 6% </a:t>
            </a:r>
            <a:r>
              <a:rPr lang="zh-CN" sz="1013">
                <a:solidFill>
                  <a:srgbClr val="E8EEF7">
                    <a:alpha val="65000"/>
                  </a:srgbClr>
                </a:solidFill>
                <a:latin typeface="Microsoft YaHei"/>
                <a:ea typeface="Microsoft YaHei"/>
              </a:rPr>
              <a:t>现代服务（信息技术</a:t>
            </a:r>
            <a:r>
              <a:rPr lang="en-US" sz="1013">
                <a:solidFill>
                  <a:srgbClr val="E8EEF7">
                    <a:alpha val="65000"/>
                  </a:srgbClr>
                </a:solidFill>
                <a:latin typeface="Microsoft YaHei"/>
                <a:ea typeface="Microsoft YaHei"/>
              </a:rPr>
              <a:t xml:space="preserve"> / </a:t>
            </a:r>
            <a:r>
              <a:rPr lang="zh-CN" sz="1013">
                <a:solidFill>
                  <a:srgbClr val="E8EEF7">
                    <a:alpha val="65000"/>
                  </a:srgbClr>
                </a:solidFill>
                <a:latin typeface="Microsoft YaHei"/>
                <a:ea typeface="Microsoft YaHei"/>
              </a:rPr>
              <a:t>经纪代理）发票；授权费部分由创作者侧提供票据，平台协助。</a:t>
            </a:r>
            <a:endParaRPr/>
          </a:p>
        </p:txBody>
      </p:sp>
      <p:sp>
        <p:nvSpPr>
          <p:cNvPr id="239" name="" descr="{&quot;isTemplate&quot;:true,&quot;type&quot;:&quot;text&quot;}"/>
          <p:cNvSpPr txBox="1"/>
          <p:nvPr/>
        </p:nvSpPr>
        <p:spPr>
          <a:xfrm rot="0" flipH="0" flipV="0">
            <a:off x="571500" y="2762250"/>
            <a:ext cx="323850" cy="190500"/>
          </a:xfrm>
          <a:prstGeom prst="rect"/>
        </p:spPr>
        <p:txBody>
          <a:bodyPr wrap="none" lIns="0" tIns="14288" rIns="0" bIns="0"/>
          <a:p>
            <a:pPr>
              <a:lnSpc>
                <a:spcPct val="100000"/>
              </a:lnSpc>
            </a:pPr>
            <a:r>
              <a:rPr lang="en-US" sz="1125" b="1">
                <a:solidFill>
                  <a:srgbClr val="00E5FF"/>
                </a:solidFill>
                <a:latin typeface="Consolas"/>
                <a:ea typeface="Consolas"/>
              </a:rPr>
              <a:t>02</a:t>
            </a:r>
            <a:endParaRPr/>
          </a:p>
        </p:txBody>
      </p:sp>
      <p:sp>
        <p:nvSpPr>
          <p:cNvPr id="240" name=""/>
          <p:cNvSpPr/>
          <p:nvPr/>
        </p:nvSpPr>
        <p:spPr>
          <a:xfrm rot="0" flipH="0" flipV="0">
            <a:off x="1047750" y="2762250"/>
            <a:ext cx="6381750" cy="619125"/>
          </a:xfrm>
          <a:custGeom>
            <a:pathLst>
              <a:path w="670" h="65">
                <a:moveTo>
                  <a:pt x="0" y="64"/>
                </a:moveTo>
                <a:lnTo>
                  <a:pt x="670" y="64"/>
                </a:lnTo>
                <a:lnTo>
                  <a:pt x="670" y="65"/>
                </a:lnTo>
                <a:lnTo>
                  <a:pt x="0" y="65"/>
                </a:lnTo>
                <a:close/>
              </a:path>
            </a:pathLst>
          </a:custGeom>
          <a:solidFill>
            <a:srgbClr val="00E5FF">
              <a:alpha val="16000"/>
            </a:srgbClr>
          </a:solidFill>
          <a:ln/>
        </p:spPr>
        <p:txBody>
          <a:bodyPr/>
          <a:p/>
        </p:txBody>
      </p:sp>
      <p:sp>
        <p:nvSpPr>
          <p:cNvPr id="241" name="" descr="{&quot;isTemplate&quot;:true,&quot;type&quot;:&quot;text&quot;}"/>
          <p:cNvSpPr txBox="1"/>
          <p:nvPr/>
        </p:nvSpPr>
        <p:spPr>
          <a:xfrm rot="0" flipH="0" flipV="0">
            <a:off x="1047750" y="2762250"/>
            <a:ext cx="6381750" cy="190500"/>
          </a:xfrm>
          <a:prstGeom prst="rect"/>
        </p:spPr>
        <p:txBody>
          <a:bodyPr wrap="none" lIns="0" tIns="0" rIns="0" bIns="0"/>
          <a:p>
            <a:pPr>
              <a:lnSpc>
                <a:spcPct val="100000"/>
              </a:lnSpc>
            </a:pPr>
            <a:r>
              <a:rPr lang="zh-CN" sz="1200" b="1">
                <a:solidFill>
                  <a:srgbClr val="E8EEF7"/>
                </a:solidFill>
                <a:latin typeface="Microsoft YaHei"/>
                <a:ea typeface="Microsoft YaHei"/>
              </a:rPr>
              <a:t>创作者单次</a:t>
            </a:r>
            <a:r>
              <a:rPr lang="en-US" sz="1200" b="1">
                <a:solidFill>
                  <a:srgbClr val="E8EEF7"/>
                </a:solidFill>
                <a:latin typeface="Microsoft YaHei"/>
                <a:ea typeface="Microsoft YaHei"/>
              </a:rPr>
              <a:t xml:space="preserve"> ≤ 500 </a:t>
            </a:r>
            <a:r>
              <a:rPr lang="zh-CN" sz="1200" b="1">
                <a:solidFill>
                  <a:srgbClr val="E8EEF7"/>
                </a:solidFill>
                <a:latin typeface="Microsoft YaHei"/>
                <a:ea typeface="Microsoft YaHei"/>
              </a:rPr>
              <a:t>元</a:t>
            </a:r>
            <a:endParaRPr/>
          </a:p>
        </p:txBody>
      </p:sp>
      <p:sp>
        <p:nvSpPr>
          <p:cNvPr id="242" name="" descr="{&quot;isTemplate&quot;:true,&quot;type&quot;:&quot;text&quot;}"/>
          <p:cNvSpPr txBox="1"/>
          <p:nvPr/>
        </p:nvSpPr>
        <p:spPr>
          <a:xfrm rot="0" flipH="0" flipV="0">
            <a:off x="1047750" y="3000375"/>
            <a:ext cx="6381750" cy="247650"/>
          </a:xfrm>
          <a:prstGeom prst="rect"/>
        </p:spPr>
        <p:txBody>
          <a:bodyPr wrap="none" lIns="0" tIns="0" rIns="0" bIns="0"/>
          <a:p>
            <a:pPr>
              <a:lnSpc>
                <a:spcPct val="160000"/>
              </a:lnSpc>
            </a:pPr>
            <a:r>
              <a:rPr lang="zh-CN" sz="1013">
                <a:solidFill>
                  <a:srgbClr val="E8EEF7">
                    <a:alpha val="65000"/>
                  </a:srgbClr>
                </a:solidFill>
                <a:latin typeface="Microsoft YaHei"/>
                <a:ea typeface="Microsoft YaHei"/>
              </a:rPr>
              <a:t>可凭收款凭证入账（税务总局公告</a:t>
            </a:r>
            <a:r>
              <a:rPr lang="en-US" sz="1013">
                <a:solidFill>
                  <a:srgbClr val="E8EEF7">
                    <a:alpha val="65000"/>
                  </a:srgbClr>
                </a:solidFill>
                <a:latin typeface="Microsoft YaHei"/>
                <a:ea typeface="Microsoft YaHei"/>
              </a:rPr>
              <a:t xml:space="preserve"> 2018 </a:t>
            </a:r>
            <a:r>
              <a:rPr lang="zh-CN" sz="1013">
                <a:solidFill>
                  <a:srgbClr val="E8EEF7">
                    <a:alpha val="65000"/>
                  </a:srgbClr>
                </a:solidFill>
                <a:latin typeface="Microsoft YaHei"/>
                <a:ea typeface="Microsoft YaHei"/>
              </a:rPr>
              <a:t>年第</a:t>
            </a:r>
            <a:r>
              <a:rPr lang="en-US" sz="1013">
                <a:solidFill>
                  <a:srgbClr val="E8EEF7">
                    <a:alpha val="65000"/>
                  </a:srgbClr>
                </a:solidFill>
                <a:latin typeface="Microsoft YaHei"/>
                <a:ea typeface="Microsoft YaHei"/>
              </a:rPr>
              <a:t xml:space="preserve"> 28 </a:t>
            </a:r>
            <a:r>
              <a:rPr lang="zh-CN" sz="1013">
                <a:solidFill>
                  <a:srgbClr val="E8EEF7">
                    <a:alpha val="65000"/>
                  </a:srgbClr>
                </a:solidFill>
                <a:latin typeface="Microsoft YaHei"/>
                <a:ea typeface="Microsoft YaHei"/>
              </a:rPr>
              <a:t>号），无需发票。</a:t>
            </a:r>
            <a:endParaRPr/>
          </a:p>
        </p:txBody>
      </p:sp>
      <p:sp>
        <p:nvSpPr>
          <p:cNvPr id="243" name="" descr="{&quot;isTemplate&quot;:true,&quot;type&quot;:&quot;text&quot;}"/>
          <p:cNvSpPr txBox="1"/>
          <p:nvPr/>
        </p:nvSpPr>
        <p:spPr>
          <a:xfrm rot="0" flipH="0" flipV="0">
            <a:off x="571500" y="3543300"/>
            <a:ext cx="323850" cy="190500"/>
          </a:xfrm>
          <a:prstGeom prst="rect"/>
        </p:spPr>
        <p:txBody>
          <a:bodyPr wrap="none" lIns="0" tIns="14288" rIns="0" bIns="0"/>
          <a:p>
            <a:pPr>
              <a:lnSpc>
                <a:spcPct val="100000"/>
              </a:lnSpc>
            </a:pPr>
            <a:r>
              <a:rPr lang="en-US" sz="1125" b="1">
                <a:solidFill>
                  <a:srgbClr val="00E5FF"/>
                </a:solidFill>
                <a:latin typeface="Consolas"/>
                <a:ea typeface="Consolas"/>
              </a:rPr>
              <a:t>03</a:t>
            </a:r>
            <a:endParaRPr/>
          </a:p>
        </p:txBody>
      </p:sp>
      <p:sp>
        <p:nvSpPr>
          <p:cNvPr id="244" name=""/>
          <p:cNvSpPr/>
          <p:nvPr/>
        </p:nvSpPr>
        <p:spPr>
          <a:xfrm rot="0" flipH="0" flipV="0">
            <a:off x="1047750" y="3543300"/>
            <a:ext cx="6381750" cy="619125"/>
          </a:xfrm>
          <a:custGeom>
            <a:pathLst>
              <a:path w="670" h="65">
                <a:moveTo>
                  <a:pt x="0" y="64"/>
                </a:moveTo>
                <a:lnTo>
                  <a:pt x="670" y="64"/>
                </a:lnTo>
                <a:lnTo>
                  <a:pt x="670" y="65"/>
                </a:lnTo>
                <a:lnTo>
                  <a:pt x="0" y="65"/>
                </a:lnTo>
                <a:close/>
              </a:path>
            </a:pathLst>
          </a:custGeom>
          <a:solidFill>
            <a:srgbClr val="00E5FF">
              <a:alpha val="16000"/>
            </a:srgbClr>
          </a:solidFill>
          <a:ln/>
        </p:spPr>
        <p:txBody>
          <a:bodyPr/>
          <a:p/>
        </p:txBody>
      </p:sp>
      <p:sp>
        <p:nvSpPr>
          <p:cNvPr id="245" name="" descr="{&quot;isTemplate&quot;:true,&quot;type&quot;:&quot;text&quot;}"/>
          <p:cNvSpPr txBox="1"/>
          <p:nvPr/>
        </p:nvSpPr>
        <p:spPr>
          <a:xfrm rot="0" flipH="0" flipV="0">
            <a:off x="1047750" y="3543300"/>
            <a:ext cx="6381750" cy="190500"/>
          </a:xfrm>
          <a:prstGeom prst="rect"/>
        </p:spPr>
        <p:txBody>
          <a:bodyPr wrap="none" lIns="0" tIns="0" rIns="0" bIns="0"/>
          <a:p>
            <a:pPr>
              <a:lnSpc>
                <a:spcPct val="100000"/>
              </a:lnSpc>
            </a:pPr>
            <a:r>
              <a:rPr lang="zh-CN" sz="1200" b="1">
                <a:solidFill>
                  <a:srgbClr val="E8EEF7"/>
                </a:solidFill>
                <a:latin typeface="Microsoft YaHei"/>
                <a:ea typeface="Microsoft YaHei"/>
              </a:rPr>
              <a:t>创作者单次</a:t>
            </a:r>
            <a:r>
              <a:rPr lang="en-US" sz="1200" b="1">
                <a:solidFill>
                  <a:srgbClr val="E8EEF7"/>
                </a:solidFill>
                <a:latin typeface="Microsoft YaHei"/>
                <a:ea typeface="Microsoft YaHei"/>
              </a:rPr>
              <a:t xml:space="preserve"> &gt; 500 </a:t>
            </a:r>
            <a:r>
              <a:rPr lang="zh-CN" sz="1200" b="1">
                <a:solidFill>
                  <a:srgbClr val="E8EEF7"/>
                </a:solidFill>
                <a:latin typeface="Microsoft YaHei"/>
                <a:ea typeface="Microsoft YaHei"/>
              </a:rPr>
              <a:t>元</a:t>
            </a:r>
            <a:endParaRPr/>
          </a:p>
        </p:txBody>
      </p:sp>
      <p:sp>
        <p:nvSpPr>
          <p:cNvPr id="246" name="" descr="{&quot;isTemplate&quot;:true,&quot;type&quot;:&quot;text&quot;}"/>
          <p:cNvSpPr txBox="1"/>
          <p:nvPr/>
        </p:nvSpPr>
        <p:spPr>
          <a:xfrm rot="0" flipH="0" flipV="0">
            <a:off x="1047750" y="3781425"/>
            <a:ext cx="6381750" cy="247650"/>
          </a:xfrm>
          <a:prstGeom prst="rect"/>
        </p:spPr>
        <p:txBody>
          <a:bodyPr wrap="none" lIns="0" tIns="0" rIns="0" bIns="0"/>
          <a:p>
            <a:pPr>
              <a:lnSpc>
                <a:spcPct val="160000"/>
              </a:lnSpc>
            </a:pPr>
            <a:r>
              <a:rPr lang="zh-CN" sz="1013">
                <a:solidFill>
                  <a:srgbClr val="E8EEF7">
                    <a:alpha val="65000"/>
                  </a:srgbClr>
                </a:solidFill>
                <a:latin typeface="Microsoft YaHei"/>
                <a:ea typeface="Microsoft YaHei"/>
              </a:rPr>
              <a:t>由创作者到税务机关代开，或由平台汇总代开；未取得合规票据前不得放款。</a:t>
            </a:r>
            <a:endParaRPr/>
          </a:p>
        </p:txBody>
      </p:sp>
      <p:sp>
        <p:nvSpPr>
          <p:cNvPr id="247" name="" descr="{&quot;isTemplate&quot;:true,&quot;type&quot;:&quot;text&quot;}"/>
          <p:cNvSpPr txBox="1"/>
          <p:nvPr/>
        </p:nvSpPr>
        <p:spPr>
          <a:xfrm rot="0" flipH="0" flipV="0">
            <a:off x="571500" y="4324350"/>
            <a:ext cx="323850" cy="190500"/>
          </a:xfrm>
          <a:prstGeom prst="rect"/>
        </p:spPr>
        <p:txBody>
          <a:bodyPr wrap="none" lIns="0" tIns="14288" rIns="0" bIns="0"/>
          <a:p>
            <a:pPr>
              <a:lnSpc>
                <a:spcPct val="100000"/>
              </a:lnSpc>
            </a:pPr>
            <a:r>
              <a:rPr lang="en-US" sz="1125" b="1">
                <a:solidFill>
                  <a:srgbClr val="00E5FF"/>
                </a:solidFill>
                <a:latin typeface="Consolas"/>
                <a:ea typeface="Consolas"/>
              </a:rPr>
              <a:t>04</a:t>
            </a:r>
            <a:endParaRPr/>
          </a:p>
        </p:txBody>
      </p:sp>
      <p:sp>
        <p:nvSpPr>
          <p:cNvPr id="248" name=""/>
          <p:cNvSpPr/>
          <p:nvPr/>
        </p:nvSpPr>
        <p:spPr>
          <a:xfrm rot="0" flipH="0" flipV="0">
            <a:off x="1047750" y="4324350"/>
            <a:ext cx="6381750" cy="619125"/>
          </a:xfrm>
          <a:custGeom>
            <a:pathLst>
              <a:path w="670" h="65">
                <a:moveTo>
                  <a:pt x="0" y="64"/>
                </a:moveTo>
                <a:lnTo>
                  <a:pt x="670" y="64"/>
                </a:lnTo>
                <a:lnTo>
                  <a:pt x="670" y="65"/>
                </a:lnTo>
                <a:lnTo>
                  <a:pt x="0" y="65"/>
                </a:lnTo>
                <a:close/>
              </a:path>
            </a:pathLst>
          </a:custGeom>
          <a:solidFill>
            <a:srgbClr val="00E5FF">
              <a:alpha val="16000"/>
            </a:srgbClr>
          </a:solidFill>
          <a:ln/>
        </p:spPr>
        <p:txBody>
          <a:bodyPr/>
          <a:p/>
        </p:txBody>
      </p:sp>
      <p:sp>
        <p:nvSpPr>
          <p:cNvPr id="249" name="" descr="{&quot;isTemplate&quot;:true,&quot;type&quot;:&quot;text&quot;}"/>
          <p:cNvSpPr txBox="1"/>
          <p:nvPr/>
        </p:nvSpPr>
        <p:spPr>
          <a:xfrm rot="0" flipH="0" flipV="0">
            <a:off x="1047750" y="4324350"/>
            <a:ext cx="6381750" cy="190500"/>
          </a:xfrm>
          <a:prstGeom prst="rect"/>
        </p:spPr>
        <p:txBody>
          <a:bodyPr wrap="none" lIns="0" tIns="0" rIns="0" bIns="0"/>
          <a:p>
            <a:pPr>
              <a:lnSpc>
                <a:spcPct val="100000"/>
              </a:lnSpc>
            </a:pPr>
            <a:r>
              <a:rPr lang="zh-CN" sz="1200" b="1">
                <a:solidFill>
                  <a:srgbClr val="E8EEF7"/>
                </a:solidFill>
                <a:latin typeface="Microsoft YaHei"/>
                <a:ea typeface="Microsoft YaHei"/>
              </a:rPr>
              <a:t>个体户</a:t>
            </a:r>
            <a:r>
              <a:rPr lang="en-US" sz="1200" b="1">
                <a:solidFill>
                  <a:srgbClr val="E8EEF7"/>
                </a:solidFill>
                <a:latin typeface="Microsoft YaHei"/>
                <a:ea typeface="Microsoft YaHei"/>
              </a:rPr>
              <a:t xml:space="preserve"> / </a:t>
            </a:r>
            <a:r>
              <a:rPr lang="zh-CN" sz="1200" b="1">
                <a:solidFill>
                  <a:srgbClr val="E8EEF7"/>
                </a:solidFill>
                <a:latin typeface="Microsoft YaHei"/>
                <a:ea typeface="Microsoft YaHei"/>
              </a:rPr>
              <a:t>企业创作者</a:t>
            </a:r>
            <a:endParaRPr/>
          </a:p>
        </p:txBody>
      </p:sp>
      <p:sp>
        <p:nvSpPr>
          <p:cNvPr id="250" name="" descr="{&quot;isTemplate&quot;:true,&quot;type&quot;:&quot;text&quot;}"/>
          <p:cNvSpPr txBox="1"/>
          <p:nvPr/>
        </p:nvSpPr>
        <p:spPr>
          <a:xfrm rot="0" flipH="0" flipV="0">
            <a:off x="1047750" y="4562475"/>
            <a:ext cx="6381750" cy="247650"/>
          </a:xfrm>
          <a:prstGeom prst="rect"/>
        </p:spPr>
        <p:txBody>
          <a:bodyPr wrap="none" lIns="0" tIns="0" rIns="0" bIns="0"/>
          <a:p>
            <a:pPr>
              <a:lnSpc>
                <a:spcPct val="160000"/>
              </a:lnSpc>
            </a:pPr>
            <a:r>
              <a:rPr lang="zh-CN" sz="1013">
                <a:solidFill>
                  <a:srgbClr val="E8EEF7">
                    <a:alpha val="65000"/>
                  </a:srgbClr>
                </a:solidFill>
                <a:latin typeface="Microsoft YaHei"/>
                <a:ea typeface="Microsoft YaHei"/>
              </a:rPr>
              <a:t>必须提供其自行开具的发票，平台核验主体名称与收款账户一致。</a:t>
            </a:r>
            <a:endParaRPr/>
          </a:p>
        </p:txBody>
      </p:sp>
      <p:sp>
        <p:nvSpPr>
          <p:cNvPr id="251" name="" descr="{&quot;isTemplate&quot;:true,&quot;type&quot;:&quot;text&quot;}"/>
          <p:cNvSpPr txBox="1"/>
          <p:nvPr/>
        </p:nvSpPr>
        <p:spPr>
          <a:xfrm rot="0" flipH="0" flipV="0">
            <a:off x="571500" y="5105400"/>
            <a:ext cx="323850" cy="190500"/>
          </a:xfrm>
          <a:prstGeom prst="rect"/>
        </p:spPr>
        <p:txBody>
          <a:bodyPr wrap="none" lIns="0" tIns="14288" rIns="0" bIns="0"/>
          <a:p>
            <a:pPr>
              <a:lnSpc>
                <a:spcPct val="100000"/>
              </a:lnSpc>
            </a:pPr>
            <a:r>
              <a:rPr lang="en-US" sz="1125" b="1">
                <a:solidFill>
                  <a:srgbClr val="00E5FF"/>
                </a:solidFill>
                <a:latin typeface="Consolas"/>
                <a:ea typeface="Consolas"/>
              </a:rPr>
              <a:t>05</a:t>
            </a:r>
            <a:endParaRPr/>
          </a:p>
        </p:txBody>
      </p:sp>
      <p:sp>
        <p:nvSpPr>
          <p:cNvPr id="252" name="" descr="{&quot;isTemplate&quot;:true,&quot;type&quot;:&quot;text&quot;}"/>
          <p:cNvSpPr txBox="1"/>
          <p:nvPr/>
        </p:nvSpPr>
        <p:spPr>
          <a:xfrm rot="0" flipH="0" flipV="0">
            <a:off x="1047750" y="5105400"/>
            <a:ext cx="6381750" cy="190500"/>
          </a:xfrm>
          <a:prstGeom prst="rect"/>
        </p:spPr>
        <p:txBody>
          <a:bodyPr wrap="none" lIns="0" tIns="0" rIns="0" bIns="0"/>
          <a:p>
            <a:pPr>
              <a:lnSpc>
                <a:spcPct val="100000"/>
              </a:lnSpc>
            </a:pPr>
            <a:r>
              <a:rPr lang="zh-CN" sz="1200" b="1">
                <a:solidFill>
                  <a:srgbClr val="E8EEF7"/>
                </a:solidFill>
                <a:latin typeface="Microsoft YaHei"/>
                <a:ea typeface="Microsoft YaHei"/>
              </a:rPr>
              <a:t>小规模免税</a:t>
            </a:r>
            <a:endParaRPr/>
          </a:p>
        </p:txBody>
      </p:sp>
      <p:sp>
        <p:nvSpPr>
          <p:cNvPr id="253" name="" descr="{&quot;isTemplate&quot;:true,&quot;type&quot;:&quot;text&quot;}"/>
          <p:cNvSpPr txBox="1"/>
          <p:nvPr/>
        </p:nvSpPr>
        <p:spPr>
          <a:xfrm rot="0" flipH="0" flipV="0">
            <a:off x="1047750" y="5343525"/>
            <a:ext cx="6381750" cy="247650"/>
          </a:xfrm>
          <a:prstGeom prst="rect"/>
        </p:spPr>
        <p:txBody>
          <a:bodyPr wrap="none" lIns="0" tIns="0" rIns="0" bIns="0"/>
          <a:p>
            <a:pPr>
              <a:lnSpc>
                <a:spcPct val="160000"/>
              </a:lnSpc>
            </a:pPr>
            <a:r>
              <a:rPr lang="zh-CN" sz="1013">
                <a:solidFill>
                  <a:srgbClr val="E8EEF7">
                    <a:alpha val="65000"/>
                  </a:srgbClr>
                </a:solidFill>
                <a:latin typeface="Microsoft YaHei"/>
                <a:ea typeface="Microsoft YaHei"/>
              </a:rPr>
              <a:t>创作者月销售额</a:t>
            </a:r>
            <a:r>
              <a:rPr lang="en-US" sz="1013">
                <a:solidFill>
                  <a:srgbClr val="E8EEF7">
                    <a:alpha val="65000"/>
                  </a:srgbClr>
                </a:solidFill>
                <a:latin typeface="Microsoft YaHei"/>
                <a:ea typeface="Microsoft YaHei"/>
              </a:rPr>
              <a:t xml:space="preserve"> ≤10 </a:t>
            </a:r>
            <a:r>
              <a:rPr lang="zh-CN" sz="1013">
                <a:solidFill>
                  <a:srgbClr val="E8EEF7">
                    <a:alpha val="65000"/>
                  </a:srgbClr>
                </a:solidFill>
                <a:latin typeface="Microsoft YaHei"/>
                <a:ea typeface="Microsoft YaHei"/>
              </a:rPr>
              <a:t>万元（季度</a:t>
            </a:r>
            <a:r>
              <a:rPr lang="en-US" sz="1013">
                <a:solidFill>
                  <a:srgbClr val="E8EEF7">
                    <a:alpha val="65000"/>
                  </a:srgbClr>
                </a:solidFill>
                <a:latin typeface="Microsoft YaHei"/>
                <a:ea typeface="Microsoft YaHei"/>
              </a:rPr>
              <a:t xml:space="preserve"> ≤30 </a:t>
            </a:r>
            <a:r>
              <a:rPr lang="zh-CN" sz="1013">
                <a:solidFill>
                  <a:srgbClr val="E8EEF7">
                    <a:alpha val="65000"/>
                  </a:srgbClr>
                </a:solidFill>
                <a:latin typeface="Microsoft YaHei"/>
                <a:ea typeface="Microsoft YaHei"/>
              </a:rPr>
              <a:t>万元）免增值税，可代开免税发票</a:t>
            </a:r>
            <a:r>
              <a:rPr lang="en-US" sz="1013">
                <a:solidFill>
                  <a:srgbClr val="E8EEF7">
                    <a:alpha val="65000"/>
                  </a:srgbClr>
                </a:solidFill>
                <a:latin typeface="Microsoft YaHei"/>
                <a:ea typeface="Microsoft YaHei"/>
              </a:rPr>
              <a:t xml:space="preserve"> —— </a:t>
            </a:r>
            <a:r>
              <a:rPr lang="zh-CN" sz="1013">
                <a:solidFill>
                  <a:srgbClr val="E8EEF7">
                    <a:alpha val="65000"/>
                  </a:srgbClr>
                </a:solidFill>
                <a:latin typeface="Microsoft YaHei"/>
                <a:ea typeface="Microsoft YaHei"/>
              </a:rPr>
              <a:t>可主动告知创作者这一政策。</a:t>
            </a:r>
            <a:endParaRPr/>
          </a:p>
        </p:txBody>
      </p:sp>
      <p:sp>
        <p:nvSpPr>
          <p:cNvPr id="254" name=""/>
          <p:cNvSpPr/>
          <p:nvPr/>
        </p:nvSpPr>
        <p:spPr>
          <a:xfrm rot="0" flipH="0" flipV="0">
            <a:off x="7810500" y="2171700"/>
            <a:ext cx="3810000" cy="2124075"/>
          </a:xfrm>
          <a:prstGeom prst="roundRect">
            <a:avLst>
              <a:gd name="adj" fmla="val 5381"/>
            </a:avLst>
          </a:prstGeom>
          <a:solidFill>
            <a:srgbClr val="FF2D78">
              <a:alpha val="8000"/>
            </a:srgbClr>
          </a:solidFill>
          <a:ln w="12700">
            <a:solidFill>
              <a:srgbClr val="FF2D78">
                <a:alpha val="50000"/>
              </a:srgbClr>
            </a:solidFill>
            <a:prstDash val="solid"/>
          </a:ln>
        </p:spPr>
        <p:txBody>
          <a:bodyPr/>
          <a:p/>
        </p:txBody>
      </p:sp>
      <p:sp>
        <p:nvSpPr>
          <p:cNvPr id="255" name="" descr="{&quot;isTemplate&quot;:true,&quot;type&quot;:&quot;text&quot;}"/>
          <p:cNvSpPr txBox="1"/>
          <p:nvPr/>
        </p:nvSpPr>
        <p:spPr>
          <a:xfrm rot="0" flipH="0" flipV="0">
            <a:off x="8039100" y="2362200"/>
            <a:ext cx="3352800" cy="200025"/>
          </a:xfrm>
          <a:prstGeom prst="rect"/>
        </p:spPr>
        <p:txBody>
          <a:bodyPr wrap="none" lIns="0" tIns="0" rIns="0" bIns="0"/>
          <a:p>
            <a:pPr>
              <a:lnSpc>
                <a:spcPct val="100000"/>
              </a:lnSpc>
            </a:pPr>
            <a:r>
              <a:rPr lang="zh-CN" sz="1275" b="1">
                <a:solidFill>
                  <a:srgbClr val="FF2D78"/>
                </a:solidFill>
                <a:latin typeface="Microsoft YaHei"/>
                <a:ea typeface="Microsoft YaHei"/>
              </a:rPr>
              <a:t>发票三条禁令</a:t>
            </a:r>
            <a:endParaRPr/>
          </a:p>
        </p:txBody>
      </p:sp>
      <p:sp>
        <p:nvSpPr>
          <p:cNvPr id="256" name="" descr="{&quot;isTemplate&quot;:true,&quot;type&quot;:&quot;text&quot;}"/>
          <p:cNvSpPr txBox="1"/>
          <p:nvPr/>
        </p:nvSpPr>
        <p:spPr>
          <a:xfrm rot="0" flipH="0" flipV="0">
            <a:off x="8039100" y="2676525"/>
            <a:ext cx="3352800" cy="495300"/>
          </a:xfrm>
          <a:prstGeom prst="rect"/>
        </p:spPr>
        <p:txBody>
          <a:bodyPr wrap="square" lIns="0" tIns="0" rIns="0" bIns="0">
            <a:normAutofit/>
          </a:bodyPr>
          <a:p>
            <a:pPr>
              <a:lnSpc>
                <a:spcPct val="160000"/>
              </a:lnSpc>
            </a:pPr>
            <a:r>
              <a:rPr lang="en-US" sz="1013">
                <a:solidFill>
                  <a:srgbClr val="E8EEF7">
                    <a:alpha val="75000"/>
                  </a:srgbClr>
                </a:solidFill>
                <a:latin typeface="Microsoft YaHei"/>
                <a:ea typeface="Microsoft YaHei"/>
              </a:rPr>
              <a:t xml:space="preserve">✕ </a:t>
            </a:r>
            <a:r>
              <a:rPr lang="zh-CN" sz="1013">
                <a:solidFill>
                  <a:srgbClr val="E8EEF7">
                    <a:alpha val="75000"/>
                  </a:srgbClr>
                </a:solidFill>
                <a:latin typeface="Microsoft YaHei"/>
                <a:ea typeface="Microsoft YaHei"/>
              </a:rPr>
              <a:t>由平台替创作者就授权费全额开票（导致收入全额确认与代开风险）</a:t>
            </a:r>
            <a:endParaRPr/>
          </a:p>
        </p:txBody>
      </p:sp>
      <p:sp>
        <p:nvSpPr>
          <p:cNvPr id="257" name="" descr="{&quot;isTemplate&quot;:true,&quot;type&quot;:&quot;text&quot;}"/>
          <p:cNvSpPr txBox="1"/>
          <p:nvPr/>
        </p:nvSpPr>
        <p:spPr>
          <a:xfrm rot="0" flipH="0" flipV="0">
            <a:off x="8039100" y="3267075"/>
            <a:ext cx="3352800" cy="495300"/>
          </a:xfrm>
          <a:prstGeom prst="rect"/>
        </p:spPr>
        <p:txBody>
          <a:bodyPr wrap="square" lIns="0" tIns="0" rIns="0" bIns="0">
            <a:normAutofit/>
          </a:bodyPr>
          <a:p>
            <a:pPr>
              <a:lnSpc>
                <a:spcPct val="160000"/>
              </a:lnSpc>
            </a:pPr>
            <a:r>
              <a:rPr lang="en-US" sz="1013">
                <a:solidFill>
                  <a:srgbClr val="E8EEF7">
                    <a:alpha val="75000"/>
                  </a:srgbClr>
                </a:solidFill>
                <a:latin typeface="Microsoft YaHei"/>
                <a:ea typeface="Microsoft YaHei"/>
              </a:rPr>
              <a:t xml:space="preserve">✕ </a:t>
            </a:r>
            <a:r>
              <a:rPr lang="zh-CN" sz="1013">
                <a:solidFill>
                  <a:srgbClr val="E8EEF7">
                    <a:alpha val="75000"/>
                  </a:srgbClr>
                </a:solidFill>
                <a:latin typeface="Microsoft YaHei"/>
                <a:ea typeface="Microsoft YaHei"/>
              </a:rPr>
              <a:t>把「特许权使用费」改名为「劳务费」「信息服务费」降税</a:t>
            </a:r>
            <a:r>
              <a:rPr lang="en-US" sz="1013">
                <a:solidFill>
                  <a:srgbClr val="E8EEF7">
                    <a:alpha val="75000"/>
                  </a:srgbClr>
                </a:solidFill>
                <a:latin typeface="Microsoft YaHei"/>
                <a:ea typeface="Microsoft YaHei"/>
              </a:rPr>
              <a:t xml:space="preserve"> —— </a:t>
            </a:r>
            <a:r>
              <a:rPr lang="zh-CN" sz="1013">
                <a:solidFill>
                  <a:srgbClr val="E8EEF7">
                    <a:alpha val="75000"/>
                  </a:srgbClr>
                </a:solidFill>
                <a:latin typeface="Microsoft YaHei"/>
                <a:ea typeface="Microsoft YaHei"/>
              </a:rPr>
              <a:t>变名开票，风险极高</a:t>
            </a:r>
            <a:endParaRPr/>
          </a:p>
        </p:txBody>
      </p:sp>
      <p:sp>
        <p:nvSpPr>
          <p:cNvPr id="258" name="" descr="{&quot;isTemplate&quot;:true,&quot;type&quot;:&quot;text&quot;}"/>
          <p:cNvSpPr txBox="1"/>
          <p:nvPr/>
        </p:nvSpPr>
        <p:spPr>
          <a:xfrm rot="0" flipH="0" flipV="0">
            <a:off x="8039100" y="3857625"/>
            <a:ext cx="3352800" cy="247650"/>
          </a:xfrm>
          <a:prstGeom prst="rect"/>
        </p:spPr>
        <p:txBody>
          <a:bodyPr wrap="none" lIns="0" tIns="0" rIns="0" bIns="0"/>
          <a:p>
            <a:pPr>
              <a:lnSpc>
                <a:spcPct val="160000"/>
              </a:lnSpc>
            </a:pPr>
            <a:r>
              <a:rPr lang="en-US" sz="1013">
                <a:solidFill>
                  <a:srgbClr val="E8EEF7">
                    <a:alpha val="75000"/>
                  </a:srgbClr>
                </a:solidFill>
                <a:latin typeface="Microsoft YaHei"/>
                <a:ea typeface="Microsoft YaHei"/>
              </a:rPr>
              <a:t xml:space="preserve">✕ </a:t>
            </a:r>
            <a:r>
              <a:rPr lang="zh-CN" sz="1013">
                <a:solidFill>
                  <a:srgbClr val="E8EEF7">
                    <a:alpha val="75000"/>
                  </a:srgbClr>
                </a:solidFill>
                <a:latin typeface="Microsoft YaHei"/>
                <a:ea typeface="Microsoft YaHei"/>
              </a:rPr>
              <a:t>任何「阴阳合同」、返点冲抵、私下补差价安排</a:t>
            </a:r>
            <a:endParaRPr/>
          </a:p>
        </p:txBody>
      </p:sp>
      <p:sp>
        <p:nvSpPr>
          <p:cNvPr id="259" name=""/>
          <p:cNvSpPr/>
          <p:nvPr/>
        </p:nvSpPr>
        <p:spPr>
          <a:xfrm rot="0" flipH="0" flipV="0">
            <a:off x="7810500" y="4467225"/>
            <a:ext cx="3838575" cy="790575"/>
          </a:xfrm>
          <a:custGeom>
            <a:pathLst>
              <a:path w="403" h="83">
                <a:moveTo>
                  <a:pt x="0" y="0"/>
                </a:moveTo>
                <a:lnTo>
                  <a:pt x="3" y="0"/>
                </a:lnTo>
                <a:lnTo>
                  <a:pt x="3" y="83"/>
                </a:lnTo>
                <a:lnTo>
                  <a:pt x="0" y="83"/>
                </a:lnTo>
                <a:close/>
              </a:path>
            </a:pathLst>
          </a:custGeom>
          <a:solidFill>
            <a:srgbClr val="00E5FF"/>
          </a:solidFill>
          <a:ln/>
        </p:spPr>
        <p:txBody>
          <a:bodyPr/>
          <a:p/>
        </p:txBody>
      </p:sp>
      <p:sp>
        <p:nvSpPr>
          <p:cNvPr id="260" name="" descr="{&quot;isTemplate&quot;:true,&quot;type&quot;:&quot;text&quot;}"/>
          <p:cNvSpPr txBox="1"/>
          <p:nvPr/>
        </p:nvSpPr>
        <p:spPr>
          <a:xfrm rot="0" flipH="0" flipV="0">
            <a:off x="7991475" y="4467225"/>
            <a:ext cx="3629025" cy="790575"/>
          </a:xfrm>
          <a:prstGeom prst="rect"/>
        </p:spPr>
        <p:txBody>
          <a:bodyPr wrap="square" lIns="0" tIns="0" rIns="0" bIns="0">
            <a:normAutofit/>
          </a:bodyPr>
          <a:p>
            <a:pPr>
              <a:lnSpc>
                <a:spcPct val="170000"/>
              </a:lnSpc>
            </a:pPr>
            <a:r>
              <a:rPr lang="zh-CN" sz="1013">
                <a:solidFill>
                  <a:srgbClr val="E8EEF7">
                    <a:alpha val="70000"/>
                  </a:srgbClr>
                </a:solidFill>
                <a:latin typeface="Microsoft YaHei"/>
                <a:ea typeface="Microsoft YaHei"/>
              </a:rPr>
              <a:t>拿不准的税务问题统一回复：「这个涉及具体主体和地区口径，我记下来请财务与税务顾问</a:t>
            </a:r>
            <a:r>
              <a:rPr lang="en-US" sz="1013">
                <a:solidFill>
                  <a:srgbClr val="E8EEF7">
                    <a:alpha val="70000"/>
                  </a:srgbClr>
                </a:solidFill>
                <a:latin typeface="Microsoft YaHei"/>
                <a:ea typeface="Microsoft YaHei"/>
              </a:rPr>
              <a:t xml:space="preserve"> 2 </a:t>
            </a:r>
            <a:r>
              <a:rPr lang="zh-CN" sz="1013">
                <a:solidFill>
                  <a:srgbClr val="E8EEF7">
                    <a:alpha val="70000"/>
                  </a:srgbClr>
                </a:solidFill>
                <a:latin typeface="Microsoft YaHei"/>
                <a:ea typeface="Microsoft YaHei"/>
              </a:rPr>
              <a:t>个工作日内给您书面答复。」严禁现场猜测作答。</a:t>
            </a:r>
            <a:endParaRPr/>
          </a:p>
        </p:txBody>
      </p:sp>
      <p:pic>
        <p:nvPicPr>
          <p:cNvPr id="261" name=""/>
          <p:cNvPicPr>
            <a:picLocks noChangeAspect="1"/>
          </p:cNvPicPr>
          <p:nvPr/>
        </p:nvPicPr>
        <p:blipFill>
          <a:blip r:embed="rId1"/>
          <a:srcRect l="3999" t="0" r="3999" b="0"/>
          <a:stretch>
            <a:fillRect/>
          </a:stretch>
        </p:blipFill>
        <p:spPr>
          <a:xfrm rot="0" flipH="0" flipV="0">
            <a:off x="10991850" y="133350"/>
            <a:ext cx="876300" cy="952500"/>
          </a:xfrm>
          <a:prstGeom prst="rect">
            <a:avLst/>
          </a:prstGeom>
          <a:ln/>
        </p:spPr>
      </p:pic>
      <p:sp>
        <p:nvSpPr>
          <p:cNvPr id="262" name=""/>
          <p:cNvSpPr/>
          <p:nvPr/>
        </p:nvSpPr>
        <p:spPr>
          <a:xfrm rot="0" flipH="0" flipV="0">
            <a:off x="0" y="6286500"/>
            <a:ext cx="12192000" cy="571500"/>
          </a:xfrm>
          <a:custGeom>
            <a:pathLst>
              <a:path w="1280" h="60">
                <a:moveTo>
                  <a:pt x="0" y="0"/>
                </a:moveTo>
                <a:lnTo>
                  <a:pt x="1280" y="0"/>
                </a:lnTo>
                <a:lnTo>
                  <a:pt x="1280" y="1"/>
                </a:lnTo>
                <a:lnTo>
                  <a:pt x="0" y="1"/>
                </a:lnTo>
                <a:close/>
              </a:path>
            </a:pathLst>
          </a:custGeom>
          <a:solidFill>
            <a:srgbClr val="00E5FF">
              <a:alpha val="14000"/>
            </a:srgbClr>
          </a:solidFill>
          <a:ln/>
        </p:spPr>
        <p:txBody>
          <a:bodyPr/>
          <a:p/>
        </p:txBody>
      </p:sp>
      <p:sp>
        <p:nvSpPr>
          <p:cNvPr id="263" name="" descr="{&quot;isTemplate&quot;:true,&quot;type&quot;:&quot;text&quot;}"/>
          <p:cNvSpPr txBox="1"/>
          <p:nvPr/>
        </p:nvSpPr>
        <p:spPr>
          <a:xfrm rot="0" flipH="0" flipV="0">
            <a:off x="571500" y="6515100"/>
            <a:ext cx="2257425" cy="133350"/>
          </a:xfrm>
          <a:prstGeom prst="rect"/>
        </p:spPr>
        <p:txBody>
          <a:bodyPr wrap="none" lIns="0" tIns="0" rIns="0" bIns="0"/>
          <a:p>
            <a:pPr>
              <a:lnSpc>
                <a:spcPct val="100000"/>
              </a:lnSpc>
            </a:pPr>
            <a:r>
              <a:rPr lang="en-US" sz="825" spc="75">
                <a:solidFill>
                  <a:srgbClr val="E8EEF7">
                    <a:alpha val="40000"/>
                  </a:srgbClr>
                </a:solidFill>
                <a:latin typeface="Consolas"/>
                <a:ea typeface="Consolas"/>
              </a:rPr>
              <a:t xml:space="preserve">MMB PORTRAITMART · </a:t>
            </a:r>
            <a:r>
              <a:rPr lang="zh-CN" sz="825" spc="75">
                <a:solidFill>
                  <a:srgbClr val="E8EEF7">
                    <a:alpha val="40000"/>
                  </a:srgbClr>
                </a:solidFill>
                <a:latin typeface="Consolas"/>
                <a:ea typeface="Consolas"/>
              </a:rPr>
              <a:t>内部文件</a:t>
            </a:r>
            <a:r>
              <a:rPr lang="en-US" sz="825" spc="75">
                <a:solidFill>
                  <a:srgbClr val="E8EEF7">
                    <a:alpha val="40000"/>
                  </a:srgbClr>
                </a:solidFill>
                <a:latin typeface="Consolas"/>
                <a:ea typeface="Consolas"/>
              </a:rPr>
              <a:t xml:space="preserve"> </a:t>
            </a:r>
            <a:r>
              <a:rPr lang="zh-CN" sz="825" spc="75">
                <a:solidFill>
                  <a:srgbClr val="E8EEF7">
                    <a:alpha val="40000"/>
                  </a:srgbClr>
                </a:solidFill>
                <a:latin typeface="Consolas"/>
                <a:ea typeface="Consolas"/>
              </a:rPr>
              <a:t>禁止外传</a:t>
            </a:r>
            <a:endParaRPr/>
          </a:p>
        </p:txBody>
      </p:sp>
      <p:sp>
        <p:nvSpPr>
          <p:cNvPr id="264" name="" descr="{&quot;isTemplate&quot;:true,&quot;type&quot;:&quot;text&quot;}"/>
          <p:cNvSpPr txBox="1"/>
          <p:nvPr/>
        </p:nvSpPr>
        <p:spPr>
          <a:xfrm rot="0" flipH="0" flipV="0">
            <a:off x="11210925" y="6515100"/>
            <a:ext cx="409575" cy="133350"/>
          </a:xfrm>
          <a:prstGeom prst="rect"/>
        </p:spPr>
        <p:txBody>
          <a:bodyPr wrap="none" lIns="0" tIns="0" rIns="0" bIns="0"/>
          <a:p>
            <a:pPr>
              <a:lnSpc>
                <a:spcPct val="100000"/>
              </a:lnSpc>
            </a:pPr>
            <a:r>
              <a:rPr lang="en-US" sz="825">
                <a:solidFill>
                  <a:srgbClr val="E8EEF7">
                    <a:alpha val="40000"/>
                  </a:srgbClr>
                </a:solidFill>
                <a:latin typeface="Consolas"/>
                <a:ea typeface="Consolas"/>
              </a:rPr>
              <a:t>20 / 32</a:t>
            </a:r>
            <a:endParaRPr/>
          </a:p>
        </p:txBody>
      </p:sp>
    </p:spTree>
  </p:cSld>
</p:sld>
</file>

<file path=ppt/slides/slide21.xml><?xml version="1.0" encoding="utf-8"?>
<p:sld xmlns:p="http://schemas.openxmlformats.org/presentationml/2006/main" xmlns:a="http://schemas.openxmlformats.org/drawingml/2006/main" xmlns:asvg="http://schemas.microsoft.com/office/drawing/2016/SVG/main" xmlns:r="http://schemas.openxmlformats.org/officeDocument/2006/relationships" xmlns:mc="http://schemas.openxmlformats.org/markup-compatibility/2006" mc:Ignorable="asvg">
  <p:cSld>
    <p:spTree>
      <p:nvGrpSpPr>
        <p:cNvPr id="265" name="" descr="&lt;Slide style={{ width: 1280, height: 720, background: '#0A1220', position: 'relative', overflow: 'hidden', fontFamily: &quot;'Microsoft YaHei', 'PingFang SC', sans-serif&quot; }}&gt;&#13;&#10;  &lt;Box style={{ position: 'absolute', top: 0, left: 0, right: 0, height: 120, padding: '26px 60px 0' }}&gt;&#13;&#10;    &lt;Text style={{ fontFamily: 'Consolas, monospace', fontSize: 12, letterSpacing: 2, color: '#FF2D78' }}&gt;LESSON 05 · 分账与税务&lt;/Text&gt;&#13;&#10;    &lt;Text style={{ fontSize: 34, fontWeight: 'bold', color: '#E8EEF7', marginTop: 6 }}&gt;结算单三行结构（对创作者解释口径）&lt;/Text&gt;&#13;&#10;    &lt;Box style={{ position: 'absolute', left: 60, right: 60, bottom: 0, height: 1, background: 'linear-gradient(90deg, rgba(0,229,255,0.5), rgba(0,229,255,0))' }} /&gt;&#13;&#10;  &lt;/Box&gt;&#13;&#10;  &lt;Box style={{ position: 'absolute', top: 120, left: 60, width: 1160, height: 540, flexDirection: 'row', gap: 36 }}&gt;&#13;&#10;    &lt;svg width={700} height={500} viewBox='0 0 700 500' style={{ marginTop: 14 }}&gt;&#13;&#10;      &lt;line x1='40' y1='400' x2='680' y2='400' stroke='rgba(0,229,255,0.35)' strokeWidth='1' strokeDasharray='6 5' /&gt;&#13;&#10;      &lt;rect x='70' y='120' width='170' height='280' rx='8' fill='rgba(0,229,255,0.10)' stroke='#00E5FF' strokeWidth='1.6' /&gt;&#13;&#10;      &lt;text x='155' y='96' textAnchor='middle' fill='#00E5FF' fontSize='24' fontWeight='bold' fontFamily='Consolas'&gt;¥1,000.00&lt;/text&gt;&#13;&#10;      &lt;text x='155' y='430' textAnchor='middle' fill='#E8EEF7' fontSize='15' fontWeight='bold' fontFamily='Microsoft YaHei'&gt;① 应结金额&lt;/text&gt;&#13;&#10;      &lt;text x='155' y='454' textAnchor='middle' fill='rgba(232,238,247,0.55)' fontSize='11.5' fontFamily='Microsoft YaHei'&gt;本单应得授权费总额&lt;/text&gt;&#13;&#10;      &lt;line x1='240' y1='120' x2='300' y2='120' stroke='rgba(232,238,247,0.4)' strokeWidth='1' strokeDasharray='5 5' /&gt;&#13;&#10;      &lt;rect x='300' y='120' width='170' height='45' rx='8' fill='rgba(255,45,120,0.16)' stroke='#FF2D78' strokeWidth='1.6' /&gt;&#13;&#10;      &lt;text x='385' y='96' textAnchor='middle' fill='#FF2D78' fontSize='24' fontWeight='bold' fontFamily='Consolas'&gt;−¥160.00&lt;/text&gt;&#13;&#10;      &lt;text x='385' y='430' textAnchor='middle' fill='#E8EEF7' fontSize='15' fontWeight='bold' fontFamily='Microsoft YaHei'&gt;② 代扣 / 代缴&lt;/text&gt;&#13;&#10;      &lt;text x='385' y='454' textAnchor='middle' fill='rgba(232,238,247,0.55)' fontSize='11.5' fontFamily='Microsoft YaHei'&gt;依法应扣税费 · 非平台收取&lt;/text&gt;&#13;&#10;      &lt;line x1='470' y1='165' x2='530' y2='165' stroke='rgba(232,238,247,0.4)' strokeWidth='1' strokeDasharray='5 5' /&gt;&#13;&#10;      &lt;rect x='530' y='165' width='150' height='235' rx='8' fill='rgba(0,229,255,0.07)' stroke='#00E5FF' strokeWidth='1.6' /&gt;&#13;&#10;      &lt;text x='605' y='141' textAnchor='middle' fill='#00E5FF' fontSize='24' fontWeight='bold' fontFamily='Consolas'&gt;¥840.00&lt;/text&gt;&#13;&#10;      &lt;text x='605' y='430' textAnchor='middle' fill='#E8EEF7' fontSize='15' fontWeight='bold' fontFamily='Microsoft YaHei'&gt;③ 实付金额&lt;/text&gt;&#13;&#10;      &lt;text x='605' y='454' textAnchor='middle' fill='rgba(232,238,247,0.55)' fontSize='11.5' fontFamily='Microsoft YaHei'&gt;实际到账&lt;/text&gt;&#13;&#10;    &lt;/svg&gt;&#13;&#10;    &lt;Box style={{ flex: 1, flexDirection: 'column', justifyContent: 'center', gap: 22 }}&gt;&#13;&#10;      &lt;Box style={{ background: 'rgba(0,229,255,0.05)', border: '1px solid rgba(0,229,255,0.28)', borderRadius: 12, padding: '20px 24px' }}&gt;&#13;&#10;        &lt;Text style={{ fontSize: 17, fontWeight: 'bold', color: '#00E5FF' }}&gt;代扣部分附「代扣凭证」可下载&lt;/Text&gt;&#13;&#10;        &lt;Text style={{ fontSize: 14, color: 'rgba(232,238,247,0.7)', lineHeight: 1.7, marginTop: 10 }}&gt;创作者年度汇算清缴时，这笔已缴税款可以抵扣。&lt;/Text&gt;&#13;&#10;      &lt;/Box&gt;&#13;&#10;      &lt;Box style={{ borderLeft: '3px solid #FF2D78', paddingLeft: 18 }}&gt;&#13;&#10;        &lt;Text style={{ fontSize: 16, fontWeight: 'bold', color: '#E8EEF7' }}&gt;创作者问「为什么到账少了」→ 标准答法&lt;/Text&gt;&#13;&#10;        &lt;Text style={{ fontSize: 14, color: 'rgba(232,238,247,0.7)', lineHeight: 1.75, marginTop: 10 }}&gt;&quot;到账金额已扣除依法应缴的税费，明细在钱包 → 结算记录里，可下载代扣凭证。您年度汇算清缴时这笔已缴税款可以抵扣。&quot;&lt;/Text&gt;&#13;&#10;        &lt;Text style={{ fontSize: 14, color: '#FF2D78', fontWeight: 'bold', lineHeight: 1.7, marginTop: 10 }}&gt;不要说「平台扣的」，也不要说「平台替你交了」。&lt;/Text&gt;&#13;&#10;      &lt;/Box&gt;&#13;&#10;    &lt;/Box&gt;&#13;&#10;  &lt;/Box&gt;&#13;&#10;  &lt;Image src=&quot;assets/bear_ch5.png&quot; style={{ position: 'absolute', right: 34, top: 14, width: 92, height: 100, objectFit: 'contain' }} /&gt;&#13;&#10;  &lt;Box style={{ position: 'absolute', left: 0, right: 0, bottom: 0, height: 60, padding: '0 60px', flexDirection: 'row', justifyContent: 'space-between', alignItems: 'center', borderTop: '1px solid rgba(0,229,255,0.14)' }}&gt;&#13;&#10;    &lt;Text style={{ fontFamily: 'Consolas, monospace', fontSize: 11, letterSpacing: 1, color: 'rgba(232,238,247,0.4)' }}&gt;MMB PORTRAITMART · 内部文件 禁止外传&lt;/Text&gt;&#13;&#10;    &lt;Text style={{ fontFamily: 'Consolas, monospace', fontSize: 11, color: 'rgba(232,238,247,0.4)' }}&gt;21 / 32&lt;/Text&gt;&#13;&#10;  &lt;/Box&gt;&#13;&#10;&lt;/Slide&gt;&#13;&#10;"/>
        <p:cNvGrpSpPr/>
        <p:nvPr/>
      </p:nvGrpSpPr>
      <p:grpSpPr>
        <a:xfrm>
          <a:off x="0" y="0"/>
          <a:ext cx="0" cy="0"/>
          <a:chOff x="0" y="0"/>
          <a:chExt cx="0" cy="0"/>
        </a:xfrm>
      </p:grpSpPr>
      <p:sp>
        <p:nvSpPr>
          <p:cNvPr id="266" name=""/>
          <p:cNvSpPr/>
          <p:nvPr/>
        </p:nvSpPr>
        <p:spPr>
          <a:xfrm rot="0" flipH="0" flipV="0">
            <a:off x="0" y="0"/>
            <a:ext cx="12192000" cy="6858000"/>
          </a:xfrm>
          <a:prstGeom prst="rect">
            <a:avLst/>
          </a:prstGeom>
          <a:solidFill>
            <a:srgbClr val="0A1220"/>
          </a:solidFill>
          <a:ln/>
        </p:spPr>
        <p:txBody>
          <a:bodyPr/>
          <a:p/>
        </p:txBody>
      </p:sp>
      <p:sp>
        <p:nvSpPr>
          <p:cNvPr id="267" name="" descr="{&quot;isTemplate&quot;:true,&quot;type&quot;:&quot;text&quot;}"/>
          <p:cNvSpPr txBox="1"/>
          <p:nvPr/>
        </p:nvSpPr>
        <p:spPr>
          <a:xfrm rot="0" flipH="0" flipV="0">
            <a:off x="571500" y="247650"/>
            <a:ext cx="11049000" cy="142875"/>
          </a:xfrm>
          <a:prstGeom prst="rect"/>
        </p:spPr>
        <p:txBody>
          <a:bodyPr wrap="none" lIns="0" tIns="0" rIns="0" bIns="0"/>
          <a:p>
            <a:pPr>
              <a:lnSpc>
                <a:spcPct val="100000"/>
              </a:lnSpc>
            </a:pPr>
            <a:r>
              <a:rPr lang="en-US" sz="900" spc="150">
                <a:solidFill>
                  <a:srgbClr val="FF2D78"/>
                </a:solidFill>
                <a:latin typeface="Consolas"/>
                <a:ea typeface="Consolas"/>
              </a:rPr>
              <a:t xml:space="preserve">LESSON 05 · </a:t>
            </a:r>
            <a:r>
              <a:rPr lang="zh-CN" sz="900" spc="150">
                <a:solidFill>
                  <a:srgbClr val="FF2D78"/>
                </a:solidFill>
                <a:latin typeface="Consolas"/>
                <a:ea typeface="Consolas"/>
              </a:rPr>
              <a:t>分账与税务</a:t>
            </a:r>
            <a:endParaRPr/>
          </a:p>
        </p:txBody>
      </p:sp>
      <p:sp>
        <p:nvSpPr>
          <p:cNvPr id="268" name="" descr="{&quot;isTemplate&quot;:true,&quot;type&quot;:&quot;text&quot;}"/>
          <p:cNvSpPr txBox="1"/>
          <p:nvPr/>
        </p:nvSpPr>
        <p:spPr>
          <a:xfrm rot="0" flipH="0" flipV="0">
            <a:off x="571500" y="447675"/>
            <a:ext cx="11049000" cy="390525"/>
          </a:xfrm>
          <a:prstGeom prst="rect"/>
        </p:spPr>
        <p:txBody>
          <a:bodyPr wrap="none" lIns="0" tIns="0" rIns="0" bIns="0"/>
          <a:p>
            <a:pPr>
              <a:lnSpc>
                <a:spcPct val="100000"/>
              </a:lnSpc>
            </a:pPr>
            <a:r>
              <a:rPr lang="zh-CN" sz="2550" b="1">
                <a:solidFill>
                  <a:srgbClr val="E8EEF7"/>
                </a:solidFill>
                <a:latin typeface="Microsoft YaHei"/>
                <a:ea typeface="Microsoft YaHei"/>
              </a:rPr>
              <a:t>结算单三行结构（对创作者解释口径）</a:t>
            </a:r>
            <a:endParaRPr/>
          </a:p>
        </p:txBody>
      </p:sp>
      <p:sp>
        <p:nvSpPr>
          <p:cNvPr id="269" name=""/>
          <p:cNvSpPr/>
          <p:nvPr/>
        </p:nvSpPr>
        <p:spPr>
          <a:xfrm rot="0" flipH="0" flipV="0">
            <a:off x="571500" y="1133475"/>
            <a:ext cx="11049000" cy="9525"/>
          </a:xfrm>
          <a:prstGeom prst="rect">
            <a:avLst/>
          </a:prstGeom>
          <a:gradFill>
            <a:gsLst>
              <a:gs pos="0">
                <a:srgbClr val="00E5FF">
                  <a:alpha val="50000"/>
                </a:srgbClr>
              </a:gs>
              <a:gs pos="100000">
                <a:srgbClr val="00E5FF">
                  <a:alpha val="0"/>
                </a:srgbClr>
              </a:gs>
            </a:gsLst>
            <a:lin ang="0" scaled="1"/>
          </a:gradFill>
          <a:ln/>
        </p:spPr>
        <p:txBody>
          <a:bodyPr/>
          <a:p/>
        </p:txBody>
      </p:sp>
      <p:pic>
        <p:nvPicPr>
          <p:cNvPr id="270" name=""/>
          <p:cNvPicPr>
            <a:picLocks noChangeAspect="1"/>
          </p:cNvPicPr>
          <p:nvPr/>
        </p:nvPicPr>
        <p:blipFill>
          <a:blip r:embed="rId1">
            <a:extLst>
              <a:ext uri="{96DAC541-7B7A-43D3-8B79-37D633B846F1}">
                <asvg:svgBlip r:embed="rId1"/>
              </a:ext>
            </a:extLst>
          </a:blip>
          <a:stretch>
            <a:fillRect/>
          </a:stretch>
        </p:blipFill>
        <p:spPr>
          <a:xfrm rot="0" flipH="0" flipV="0">
            <a:off x="571500" y="1276350"/>
            <a:ext cx="6667500" cy="4762500"/>
          </a:xfrm>
          <a:prstGeom prst="rect">
            <a:avLst/>
          </a:prstGeom>
          <a:ln/>
        </p:spPr>
      </p:pic>
      <p:sp>
        <p:nvSpPr>
          <p:cNvPr id="271" name=""/>
          <p:cNvSpPr/>
          <p:nvPr/>
        </p:nvSpPr>
        <p:spPr>
          <a:xfrm rot="0" flipH="0" flipV="0">
            <a:off x="7581900" y="2524125"/>
            <a:ext cx="4038600" cy="952500"/>
          </a:xfrm>
          <a:prstGeom prst="roundRect">
            <a:avLst>
              <a:gd name="adj" fmla="val 12000"/>
            </a:avLst>
          </a:prstGeom>
          <a:solidFill>
            <a:srgbClr val="00E5FF">
              <a:alpha val="5000"/>
            </a:srgbClr>
          </a:solidFill>
          <a:ln w="12700">
            <a:solidFill>
              <a:srgbClr val="00E5FF">
                <a:alpha val="28000"/>
              </a:srgbClr>
            </a:solidFill>
            <a:prstDash val="solid"/>
          </a:ln>
        </p:spPr>
        <p:txBody>
          <a:bodyPr/>
          <a:p/>
        </p:txBody>
      </p:sp>
      <p:sp>
        <p:nvSpPr>
          <p:cNvPr id="272" name="" descr="{&quot;isTemplate&quot;:true,&quot;type&quot;:&quot;text&quot;}"/>
          <p:cNvSpPr txBox="1"/>
          <p:nvPr/>
        </p:nvSpPr>
        <p:spPr>
          <a:xfrm rot="0" flipH="0" flipV="0">
            <a:off x="7810500" y="2714625"/>
            <a:ext cx="3581400" cy="200025"/>
          </a:xfrm>
          <a:prstGeom prst="rect"/>
        </p:spPr>
        <p:txBody>
          <a:bodyPr wrap="none" lIns="0" tIns="0" rIns="0" bIns="0"/>
          <a:p>
            <a:pPr>
              <a:lnSpc>
                <a:spcPct val="100000"/>
              </a:lnSpc>
            </a:pPr>
            <a:r>
              <a:rPr lang="zh-CN" sz="1275" b="1">
                <a:solidFill>
                  <a:srgbClr val="00E5FF"/>
                </a:solidFill>
                <a:latin typeface="Microsoft YaHei"/>
                <a:ea typeface="Microsoft YaHei"/>
              </a:rPr>
              <a:t>代扣部分附「代扣凭证」可下载</a:t>
            </a:r>
            <a:endParaRPr/>
          </a:p>
        </p:txBody>
      </p:sp>
      <p:sp>
        <p:nvSpPr>
          <p:cNvPr id="273" name="" descr="{&quot;isTemplate&quot;:true,&quot;type&quot;:&quot;text&quot;}"/>
          <p:cNvSpPr txBox="1"/>
          <p:nvPr/>
        </p:nvSpPr>
        <p:spPr>
          <a:xfrm rot="0" flipH="0" flipV="0">
            <a:off x="7810500" y="3009900"/>
            <a:ext cx="3581400" cy="276225"/>
          </a:xfrm>
          <a:prstGeom prst="rect"/>
        </p:spPr>
        <p:txBody>
          <a:bodyPr wrap="none" lIns="0" tIns="0" rIns="0" bIns="0"/>
          <a:p>
            <a:pPr>
              <a:lnSpc>
                <a:spcPct val="170000"/>
              </a:lnSpc>
            </a:pPr>
            <a:r>
              <a:rPr lang="zh-CN" sz="1050">
                <a:solidFill>
                  <a:srgbClr val="E8EEF7">
                    <a:alpha val="70000"/>
                  </a:srgbClr>
                </a:solidFill>
                <a:latin typeface="Microsoft YaHei"/>
                <a:ea typeface="Microsoft YaHei"/>
              </a:rPr>
              <a:t>创作者年度汇算清缴时，这笔已缴税款可以抵扣。</a:t>
            </a:r>
            <a:endParaRPr/>
          </a:p>
        </p:txBody>
      </p:sp>
      <p:sp>
        <p:nvSpPr>
          <p:cNvPr id="274" name=""/>
          <p:cNvSpPr/>
          <p:nvPr/>
        </p:nvSpPr>
        <p:spPr>
          <a:xfrm rot="0" flipH="0" flipV="0">
            <a:off x="7581900" y="3686175"/>
            <a:ext cx="4067175" cy="1219200"/>
          </a:xfrm>
          <a:custGeom>
            <a:pathLst>
              <a:path w="427" h="128">
                <a:moveTo>
                  <a:pt x="0" y="0"/>
                </a:moveTo>
                <a:lnTo>
                  <a:pt x="3" y="0"/>
                </a:lnTo>
                <a:lnTo>
                  <a:pt x="3" y="128"/>
                </a:lnTo>
                <a:lnTo>
                  <a:pt x="0" y="128"/>
                </a:lnTo>
                <a:close/>
              </a:path>
            </a:pathLst>
          </a:custGeom>
          <a:solidFill>
            <a:srgbClr val="FF2D78"/>
          </a:solidFill>
          <a:ln/>
        </p:spPr>
        <p:txBody>
          <a:bodyPr/>
          <a:p/>
        </p:txBody>
      </p:sp>
      <p:sp>
        <p:nvSpPr>
          <p:cNvPr id="275" name="" descr="{&quot;isTemplate&quot;:true,&quot;type&quot;:&quot;text&quot;}"/>
          <p:cNvSpPr txBox="1"/>
          <p:nvPr/>
        </p:nvSpPr>
        <p:spPr>
          <a:xfrm rot="0" flipH="0" flipV="0">
            <a:off x="7781925" y="3686175"/>
            <a:ext cx="3838575" cy="190500"/>
          </a:xfrm>
          <a:prstGeom prst="rect"/>
        </p:spPr>
        <p:txBody>
          <a:bodyPr wrap="none" lIns="0" tIns="0" rIns="0" bIns="0"/>
          <a:p>
            <a:pPr>
              <a:lnSpc>
                <a:spcPct val="100000"/>
              </a:lnSpc>
            </a:pPr>
            <a:r>
              <a:rPr lang="zh-CN" sz="1200" b="1">
                <a:solidFill>
                  <a:srgbClr val="E8EEF7"/>
                </a:solidFill>
                <a:latin typeface="Microsoft YaHei"/>
                <a:ea typeface="Microsoft YaHei"/>
              </a:rPr>
              <a:t>创作者问「为什么到账少了」→</a:t>
            </a:r>
            <a:r>
              <a:rPr lang="en-US" sz="1200" b="1">
                <a:solidFill>
                  <a:srgbClr val="E8EEF7"/>
                </a:solidFill>
                <a:latin typeface="Microsoft YaHei"/>
                <a:ea typeface="Microsoft YaHei"/>
              </a:rPr>
              <a:t xml:space="preserve"> </a:t>
            </a:r>
            <a:r>
              <a:rPr lang="zh-CN" sz="1200" b="1">
                <a:solidFill>
                  <a:srgbClr val="E8EEF7"/>
                </a:solidFill>
                <a:latin typeface="Microsoft YaHei"/>
                <a:ea typeface="Microsoft YaHei"/>
              </a:rPr>
              <a:t>标准答法</a:t>
            </a:r>
            <a:endParaRPr/>
          </a:p>
        </p:txBody>
      </p:sp>
      <p:sp>
        <p:nvSpPr>
          <p:cNvPr id="276" name="" descr="{&quot;isTemplate&quot;:true,&quot;type&quot;:&quot;text&quot;}"/>
          <p:cNvSpPr txBox="1"/>
          <p:nvPr/>
        </p:nvSpPr>
        <p:spPr>
          <a:xfrm rot="0" flipH="0" flipV="0">
            <a:off x="7781925" y="3971925"/>
            <a:ext cx="3838575" cy="561975"/>
          </a:xfrm>
          <a:prstGeom prst="rect"/>
        </p:spPr>
        <p:txBody>
          <a:bodyPr wrap="square" lIns="0" tIns="0" rIns="0" bIns="0">
            <a:normAutofit/>
          </a:bodyPr>
          <a:p>
            <a:pPr>
              <a:lnSpc>
                <a:spcPct val="175000"/>
              </a:lnSpc>
            </a:pPr>
            <a:r>
              <a:rPr lang="en-US" sz="1050">
                <a:solidFill>
                  <a:srgbClr val="E8EEF7">
                    <a:alpha val="70000"/>
                  </a:srgbClr>
                </a:solidFill>
                <a:latin typeface="Microsoft YaHei"/>
                <a:ea typeface="Microsoft YaHei"/>
              </a:rPr>
              <a:t>"</a:t>
            </a:r>
            <a:r>
              <a:rPr lang="zh-CN" sz="1050">
                <a:solidFill>
                  <a:srgbClr val="E8EEF7">
                    <a:alpha val="70000"/>
                  </a:srgbClr>
                </a:solidFill>
                <a:latin typeface="Microsoft YaHei"/>
                <a:ea typeface="Microsoft YaHei"/>
              </a:rPr>
              <a:t>到账金额已扣除依法应缴的税费，明细在钱包</a:t>
            </a:r>
            <a:r>
              <a:rPr lang="en-US" sz="1050">
                <a:solidFill>
                  <a:srgbClr val="E8EEF7">
                    <a:alpha val="70000"/>
                  </a:srgbClr>
                </a:solidFill>
                <a:latin typeface="Microsoft YaHei"/>
                <a:ea typeface="Microsoft YaHei"/>
              </a:rPr>
              <a:t xml:space="preserve"> → </a:t>
            </a:r>
            <a:r>
              <a:rPr lang="zh-CN" sz="1050">
                <a:solidFill>
                  <a:srgbClr val="E8EEF7">
                    <a:alpha val="70000"/>
                  </a:srgbClr>
                </a:solidFill>
                <a:latin typeface="Microsoft YaHei"/>
                <a:ea typeface="Microsoft YaHei"/>
              </a:rPr>
              <a:t>结算记录里，可下载代扣凭证。您年度汇算清缴时这笔已缴税款可以抵扣。</a:t>
            </a:r>
            <a:r>
              <a:rPr lang="en-US" sz="1050">
                <a:solidFill>
                  <a:srgbClr val="E8EEF7">
                    <a:alpha val="70000"/>
                  </a:srgbClr>
                </a:solidFill>
                <a:latin typeface="Microsoft YaHei"/>
                <a:ea typeface="Microsoft YaHei"/>
              </a:rPr>
              <a:t>"</a:t>
            </a:r>
            <a:endParaRPr/>
          </a:p>
        </p:txBody>
      </p:sp>
      <p:sp>
        <p:nvSpPr>
          <p:cNvPr id="277" name="" descr="{&quot;isTemplate&quot;:true,&quot;type&quot;:&quot;text&quot;}"/>
          <p:cNvSpPr txBox="1"/>
          <p:nvPr/>
        </p:nvSpPr>
        <p:spPr>
          <a:xfrm rot="0" flipH="0" flipV="0">
            <a:off x="7781925" y="4629150"/>
            <a:ext cx="3838575" cy="276225"/>
          </a:xfrm>
          <a:prstGeom prst="rect"/>
        </p:spPr>
        <p:txBody>
          <a:bodyPr wrap="none" lIns="0" tIns="0" rIns="0" bIns="0"/>
          <a:p>
            <a:pPr>
              <a:lnSpc>
                <a:spcPct val="170000"/>
              </a:lnSpc>
            </a:pPr>
            <a:r>
              <a:rPr lang="zh-CN" sz="1050" b="1">
                <a:solidFill>
                  <a:srgbClr val="FF2D78"/>
                </a:solidFill>
                <a:latin typeface="Microsoft YaHei"/>
                <a:ea typeface="Microsoft YaHei"/>
              </a:rPr>
              <a:t>不要说「平台扣的」，也不要说「平台替你交了」。</a:t>
            </a:r>
            <a:endParaRPr/>
          </a:p>
        </p:txBody>
      </p:sp>
      <p:pic>
        <p:nvPicPr>
          <p:cNvPr id="278" name=""/>
          <p:cNvPicPr>
            <a:picLocks noChangeAspect="1"/>
          </p:cNvPicPr>
          <p:nvPr/>
        </p:nvPicPr>
        <p:blipFill>
          <a:blip r:embed="rId2"/>
          <a:srcRect l="3999" t="0" r="3999" b="0"/>
          <a:stretch>
            <a:fillRect/>
          </a:stretch>
        </p:blipFill>
        <p:spPr>
          <a:xfrm rot="0" flipH="0" flipV="0">
            <a:off x="10991850" y="133350"/>
            <a:ext cx="876300" cy="952500"/>
          </a:xfrm>
          <a:prstGeom prst="rect">
            <a:avLst/>
          </a:prstGeom>
          <a:ln/>
        </p:spPr>
      </p:pic>
      <p:sp>
        <p:nvSpPr>
          <p:cNvPr id="279" name=""/>
          <p:cNvSpPr/>
          <p:nvPr/>
        </p:nvSpPr>
        <p:spPr>
          <a:xfrm rot="0" flipH="0" flipV="0">
            <a:off x="0" y="6286500"/>
            <a:ext cx="12192000" cy="571500"/>
          </a:xfrm>
          <a:custGeom>
            <a:pathLst>
              <a:path w="1280" h="60">
                <a:moveTo>
                  <a:pt x="0" y="0"/>
                </a:moveTo>
                <a:lnTo>
                  <a:pt x="1280" y="0"/>
                </a:lnTo>
                <a:lnTo>
                  <a:pt x="1280" y="1"/>
                </a:lnTo>
                <a:lnTo>
                  <a:pt x="0" y="1"/>
                </a:lnTo>
                <a:close/>
              </a:path>
            </a:pathLst>
          </a:custGeom>
          <a:solidFill>
            <a:srgbClr val="00E5FF">
              <a:alpha val="14000"/>
            </a:srgbClr>
          </a:solidFill>
          <a:ln/>
        </p:spPr>
        <p:txBody>
          <a:bodyPr/>
          <a:p/>
        </p:txBody>
      </p:sp>
      <p:sp>
        <p:nvSpPr>
          <p:cNvPr id="280" name="" descr="{&quot;isTemplate&quot;:true,&quot;type&quot;:&quot;text&quot;}"/>
          <p:cNvSpPr txBox="1"/>
          <p:nvPr/>
        </p:nvSpPr>
        <p:spPr>
          <a:xfrm rot="0" flipH="0" flipV="0">
            <a:off x="571500" y="6515100"/>
            <a:ext cx="2257425" cy="133350"/>
          </a:xfrm>
          <a:prstGeom prst="rect"/>
        </p:spPr>
        <p:txBody>
          <a:bodyPr wrap="none" lIns="0" tIns="0" rIns="0" bIns="0"/>
          <a:p>
            <a:pPr>
              <a:lnSpc>
                <a:spcPct val="100000"/>
              </a:lnSpc>
            </a:pPr>
            <a:r>
              <a:rPr lang="en-US" sz="825" spc="75">
                <a:solidFill>
                  <a:srgbClr val="E8EEF7">
                    <a:alpha val="40000"/>
                  </a:srgbClr>
                </a:solidFill>
                <a:latin typeface="Consolas"/>
                <a:ea typeface="Consolas"/>
              </a:rPr>
              <a:t xml:space="preserve">MMB PORTRAITMART · </a:t>
            </a:r>
            <a:r>
              <a:rPr lang="zh-CN" sz="825" spc="75">
                <a:solidFill>
                  <a:srgbClr val="E8EEF7">
                    <a:alpha val="40000"/>
                  </a:srgbClr>
                </a:solidFill>
                <a:latin typeface="Consolas"/>
                <a:ea typeface="Consolas"/>
              </a:rPr>
              <a:t>内部文件</a:t>
            </a:r>
            <a:r>
              <a:rPr lang="en-US" sz="825" spc="75">
                <a:solidFill>
                  <a:srgbClr val="E8EEF7">
                    <a:alpha val="40000"/>
                  </a:srgbClr>
                </a:solidFill>
                <a:latin typeface="Consolas"/>
                <a:ea typeface="Consolas"/>
              </a:rPr>
              <a:t xml:space="preserve"> </a:t>
            </a:r>
            <a:r>
              <a:rPr lang="zh-CN" sz="825" spc="75">
                <a:solidFill>
                  <a:srgbClr val="E8EEF7">
                    <a:alpha val="40000"/>
                  </a:srgbClr>
                </a:solidFill>
                <a:latin typeface="Consolas"/>
                <a:ea typeface="Consolas"/>
              </a:rPr>
              <a:t>禁止外传</a:t>
            </a:r>
            <a:endParaRPr/>
          </a:p>
        </p:txBody>
      </p:sp>
      <p:sp>
        <p:nvSpPr>
          <p:cNvPr id="281" name="" descr="{&quot;isTemplate&quot;:true,&quot;type&quot;:&quot;text&quot;}"/>
          <p:cNvSpPr txBox="1"/>
          <p:nvPr/>
        </p:nvSpPr>
        <p:spPr>
          <a:xfrm rot="0" flipH="0" flipV="0">
            <a:off x="11210925" y="6515100"/>
            <a:ext cx="409575" cy="133350"/>
          </a:xfrm>
          <a:prstGeom prst="rect"/>
        </p:spPr>
        <p:txBody>
          <a:bodyPr wrap="none" lIns="0" tIns="0" rIns="0" bIns="0"/>
          <a:p>
            <a:pPr>
              <a:lnSpc>
                <a:spcPct val="100000"/>
              </a:lnSpc>
            </a:pPr>
            <a:r>
              <a:rPr lang="en-US" sz="825">
                <a:solidFill>
                  <a:srgbClr val="E8EEF7">
                    <a:alpha val="40000"/>
                  </a:srgbClr>
                </a:solidFill>
                <a:latin typeface="Consolas"/>
                <a:ea typeface="Consolas"/>
              </a:rPr>
              <a:t>21 / 32</a:t>
            </a:r>
            <a:endParaRPr/>
          </a:p>
        </p:txBody>
      </p:sp>
    </p:spTree>
  </p:cSld>
</p:sld>
</file>

<file path=ppt/slides/slide22.xml><?xml version="1.0" encoding="utf-8"?>
<p:sld xmlns:p="http://schemas.openxmlformats.org/presentationml/2006/main" xmlns:a="http://schemas.openxmlformats.org/drawingml/2006/main" xmlns:asvg="http://schemas.microsoft.com/office/drawing/2016/SVG/main" xmlns:r="http://schemas.openxmlformats.org/officeDocument/2006/relationships" xmlns:mc="http://schemas.openxmlformats.org/markup-compatibility/2006" mc:Ignorable="asvg">
  <p:cSld>
    <p:spTree>
      <p:nvGrpSpPr>
        <p:cNvPr id="282" name="" descr="&lt;Slide style={{ width: 1280, height: 720, background: '#0A1220', position: 'relative', overflow: 'hidden', fontFamily: &quot;'Microsoft YaHei', 'PingFang SC', sans-serif&quot; }}&gt;&#13;&#10;  &lt;Box style={{ position: 'absolute', top: 0, left: 0, right: 0, height: 120, padding: '26px 60px 0' }}&gt;&#13;&#10;    &lt;Text style={{ fontFamily: 'Consolas, monospace', fontSize: 12, letterSpacing: 2, color: '#FF2D78' }}&gt;LESSON 05 · 分账与税务&lt;/Text&gt;&#13;&#10;    &lt;Text style={{ fontSize: 34, fontWeight: 'bold', color: '#E8EEF7', marginTop: 6 }}&gt;涉税信息报送 × 税务对外话术&lt;/Text&gt;&#13;&#10;    &lt;Box style={{ position: 'absolute', left: 60, right: 60, bottom: 0, height: 1, background: 'linear-gradient(90deg, rgba(0,229,255,0.5), rgba(0,229,255,0))' }} /&gt;&#13;&#10;  &lt;/Box&gt;&#13;&#10;  &lt;Box style={{ position: 'absolute', top: 120, left: 60, width: 1160, height: 540, flexDirection: 'row', gap: 36 }}&gt;&#13;&#10;    &lt;Box style={{ width: 420, flexDirection: 'column', justifyContent: 'center', gap: 18 }}&gt;&#13;&#10;      &lt;Box style={{ background: 'rgba(0,229,255,0.05)', border: '1px solid rgba(0,229,255,0.28)', borderRadius: 12, padding: '22px 26px' }}&gt;&#13;&#10;        &lt;Box style={{ flexDirection: 'row', gap: 12, alignItems: 'center' }}&gt;&#13;&#10;          &lt;FAIcon name='calendar' style={{ fill: '#00E5FF', width: 28, height: 28 }} /&gt;&#13;&#10;          &lt;Text style={{ fontSize: 17, fontWeight: 'bold', color: '#00E5FF' }}&gt;按季度 · 平台义务&lt;/Text&gt;&#13;&#10;        &lt;/Box&gt;&#13;&#10;        &lt;Text style={{ fontSize: 14, color: 'rgba(232,238,247,0.72)', lineHeight: 1.75, marginTop: 12 }}&gt;依据《互联网平台企业涉税信息报送规定》（2025 年 10 月起施行），平台须按季度向税务机关报送平台内经营者与从业人员的身份信息和收入信息。&lt;/Text&gt;&#13;&#10;        &lt;Text style={{ fontSize: 14, color: '#E8EEF7', fontWeight: 'bold', lineHeight: 1.7, marginTop: 10 }}&gt;即使不代扣代缴，也一样要报送。&lt;/Text&gt;&#13;&#10;        &lt;Text style={{ fontSize: 13, color: 'rgba(232,238,247,0.6)', lineHeight: 1.6, marginTop: 8 }}&gt;财务岗负责按期导出与报送，运营岗配合补齐创作者主体资料。&lt;/Text&gt;&#13;&#10;      &lt;/Box&gt;&#13;&#10;    &lt;/Box&gt;&#13;&#10;    &lt;Box style={{ flex: 1, flexDirection: 'column', justifyContent: 'center', gap: 18 }}&gt;&#13;&#10;      &lt;Box style={{ background: 'rgba(0,229,255,0.05)', border: '1px solid rgba(0,229,255,0.3)', borderLeft: '4px solid #00E5FF', borderRadius: 10, padding: '16px 20px' }}&gt;&#13;&#10;        &lt;Text style={{ fontSize: 15, fontWeight: 'bold', color: '#00E5FF' }}&gt;可以说 ✓&lt;/Text&gt;&#13;&#10;        &lt;Text style={{ fontSize: 13.5, color: 'rgba(232,238,247,0.72)', lineHeight: 1.8, marginTop: 8 }}&gt;&quot;平台服务费部分我们开 6% 的发票。&quot;&lt;br /&gt;&quot;授权费按您的主体类型开票，个人可用税局代开，我们协助。&quot;&lt;br /&gt;&quot;报的是含税价，税费按法律规定各自承担。&quot;&lt;br /&gt;&quot;创作者月销售额 10 万以下免增值税，这块可以帮您省。&quot;&lt;br /&gt;&quot;建议长期上架的创作者注册个体户，开票和税负都更顺。&quot;&lt;/Text&gt;&#13;&#10;      &lt;/Box&gt;&#13;&#10;      &lt;Box style={{ background: 'rgba(255,45,120,0.07)', border: '1px solid rgba(255,45,120,0.5)', borderLeft: '4px solid #FF2D78', borderRadius: 10, padding: '16px 20px' }}&gt;&#13;&#10;        &lt;Text style={{ fontSize: 15, fontWeight: 'bold', color: '#FF2D78' }}&gt;不可以说 ✕&lt;/Text&gt;&#13;&#10;        &lt;Text style={{ fontSize: 13.5, color: 'rgba(232,238,247,0.72)', lineHeight: 1.8, marginTop: 8 }}&gt;&quot;我们可以包税 / 一口价全包。&quot;&lt;br /&gt;&quot;不开票可以给你便宜点。&quot;&lt;br /&gt;&quot;我们帮你避税 / 有办法做到零税负。&quot;&lt;br /&gt;&quot;走个人转账就不用交税了。&quot;&lt;br /&gt;&quot;平台替你交了税。&quot;&lt;/Text&gt;&#13;&#10;      &lt;/Box&gt;&#13;&#10;    &lt;/Box&gt;&#13;&#10;  &lt;/Box&gt;&#13;&#10;  &lt;Image src=&quot;assets/bear_ch5.png&quot; style={{ position: 'absolute', right: 34, top: 14, width: 92, height: 100, objectFit: 'contain' }} /&gt;&#13;&#10;  &lt;Box style={{ position: 'absolute', left: 0, right: 0, bottom: 0, height: 60, padding: '0 60px', flexDirection: 'row', justifyContent: 'space-between', alignItems: 'center', borderTop: '1px solid rgba(0,229,255,0.14)' }}&gt;&#13;&#10;    &lt;Text style={{ fontFamily: 'Consolas, monospace', fontSize: 11, letterSpacing: 1, color: 'rgba(232,238,247,0.4)' }}&gt;MMB PORTRAITMART · 内部文件 禁止外传&lt;/Text&gt;&#13;&#10;    &lt;Text style={{ fontFamily: 'Consolas, monospace', fontSize: 11, color: 'rgba(232,238,247,0.4)' }}&gt;22 / 32&lt;/Text&gt;&#13;&#10;  &lt;/Box&gt;&#13;&#10;&lt;/Slide&gt;&#13;&#10;"/>
        <p:cNvGrpSpPr/>
        <p:nvPr/>
      </p:nvGrpSpPr>
      <p:grpSpPr>
        <a:xfrm>
          <a:off x="0" y="0"/>
          <a:ext cx="0" cy="0"/>
          <a:chOff x="0" y="0"/>
          <a:chExt cx="0" cy="0"/>
        </a:xfrm>
      </p:grpSpPr>
      <p:sp>
        <p:nvSpPr>
          <p:cNvPr id="283" name=""/>
          <p:cNvSpPr/>
          <p:nvPr/>
        </p:nvSpPr>
        <p:spPr>
          <a:xfrm rot="0" flipH="0" flipV="0">
            <a:off x="0" y="0"/>
            <a:ext cx="12192000" cy="6858000"/>
          </a:xfrm>
          <a:prstGeom prst="rect">
            <a:avLst/>
          </a:prstGeom>
          <a:solidFill>
            <a:srgbClr val="0A1220"/>
          </a:solidFill>
          <a:ln/>
        </p:spPr>
        <p:txBody>
          <a:bodyPr/>
          <a:p/>
        </p:txBody>
      </p:sp>
      <p:sp>
        <p:nvSpPr>
          <p:cNvPr id="284" name="" descr="{&quot;isTemplate&quot;:true,&quot;type&quot;:&quot;text&quot;}"/>
          <p:cNvSpPr txBox="1"/>
          <p:nvPr/>
        </p:nvSpPr>
        <p:spPr>
          <a:xfrm rot="0" flipH="0" flipV="0">
            <a:off x="571500" y="247650"/>
            <a:ext cx="11049000" cy="142875"/>
          </a:xfrm>
          <a:prstGeom prst="rect"/>
        </p:spPr>
        <p:txBody>
          <a:bodyPr wrap="none" lIns="0" tIns="0" rIns="0" bIns="0"/>
          <a:p>
            <a:pPr>
              <a:lnSpc>
                <a:spcPct val="100000"/>
              </a:lnSpc>
            </a:pPr>
            <a:r>
              <a:rPr lang="en-US" sz="900" spc="150">
                <a:solidFill>
                  <a:srgbClr val="FF2D78"/>
                </a:solidFill>
                <a:latin typeface="Consolas"/>
                <a:ea typeface="Consolas"/>
              </a:rPr>
              <a:t xml:space="preserve">LESSON 05 · </a:t>
            </a:r>
            <a:r>
              <a:rPr lang="zh-CN" sz="900" spc="150">
                <a:solidFill>
                  <a:srgbClr val="FF2D78"/>
                </a:solidFill>
                <a:latin typeface="Consolas"/>
                <a:ea typeface="Consolas"/>
              </a:rPr>
              <a:t>分账与税务</a:t>
            </a:r>
            <a:endParaRPr/>
          </a:p>
        </p:txBody>
      </p:sp>
      <p:sp>
        <p:nvSpPr>
          <p:cNvPr id="285" name="" descr="{&quot;isTemplate&quot;:true,&quot;type&quot;:&quot;text&quot;}"/>
          <p:cNvSpPr txBox="1"/>
          <p:nvPr/>
        </p:nvSpPr>
        <p:spPr>
          <a:xfrm rot="0" flipH="0" flipV="0">
            <a:off x="571500" y="447675"/>
            <a:ext cx="11049000" cy="390525"/>
          </a:xfrm>
          <a:prstGeom prst="rect"/>
        </p:spPr>
        <p:txBody>
          <a:bodyPr wrap="none" lIns="0" tIns="0" rIns="0" bIns="0"/>
          <a:p>
            <a:pPr>
              <a:lnSpc>
                <a:spcPct val="100000"/>
              </a:lnSpc>
            </a:pPr>
            <a:r>
              <a:rPr lang="zh-CN" sz="2550" b="1">
                <a:solidFill>
                  <a:srgbClr val="E8EEF7"/>
                </a:solidFill>
                <a:latin typeface="Microsoft YaHei"/>
                <a:ea typeface="Microsoft YaHei"/>
              </a:rPr>
              <a:t>涉税信息报送</a:t>
            </a:r>
            <a:r>
              <a:rPr lang="en-US" sz="2550" b="1">
                <a:solidFill>
                  <a:srgbClr val="E8EEF7"/>
                </a:solidFill>
                <a:latin typeface="Microsoft YaHei"/>
                <a:ea typeface="Microsoft YaHei"/>
              </a:rPr>
              <a:t xml:space="preserve"> × </a:t>
            </a:r>
            <a:r>
              <a:rPr lang="zh-CN" sz="2550" b="1">
                <a:solidFill>
                  <a:srgbClr val="E8EEF7"/>
                </a:solidFill>
                <a:latin typeface="Microsoft YaHei"/>
                <a:ea typeface="Microsoft YaHei"/>
              </a:rPr>
              <a:t>税务对外话术</a:t>
            </a:r>
            <a:endParaRPr/>
          </a:p>
        </p:txBody>
      </p:sp>
      <p:sp>
        <p:nvSpPr>
          <p:cNvPr id="286" name=""/>
          <p:cNvSpPr/>
          <p:nvPr/>
        </p:nvSpPr>
        <p:spPr>
          <a:xfrm rot="0" flipH="0" flipV="0">
            <a:off x="571500" y="1133475"/>
            <a:ext cx="11049000" cy="9525"/>
          </a:xfrm>
          <a:prstGeom prst="rect">
            <a:avLst/>
          </a:prstGeom>
          <a:gradFill>
            <a:gsLst>
              <a:gs pos="0">
                <a:srgbClr val="00E5FF">
                  <a:alpha val="50000"/>
                </a:srgbClr>
              </a:gs>
              <a:gs pos="100000">
                <a:srgbClr val="00E5FF">
                  <a:alpha val="0"/>
                </a:srgbClr>
              </a:gs>
            </a:gsLst>
            <a:lin ang="0" scaled="1"/>
          </a:gradFill>
          <a:ln/>
        </p:spPr>
        <p:txBody>
          <a:bodyPr/>
          <a:p/>
        </p:txBody>
      </p:sp>
      <p:sp>
        <p:nvSpPr>
          <p:cNvPr id="287" name=""/>
          <p:cNvSpPr/>
          <p:nvPr/>
        </p:nvSpPr>
        <p:spPr>
          <a:xfrm rot="0" flipH="0" flipV="0">
            <a:off x="571500" y="2552700"/>
            <a:ext cx="4000500" cy="2333625"/>
          </a:xfrm>
          <a:prstGeom prst="roundRect">
            <a:avLst>
              <a:gd name="adj" fmla="val 4898"/>
            </a:avLst>
          </a:prstGeom>
          <a:solidFill>
            <a:srgbClr val="00E5FF">
              <a:alpha val="5000"/>
            </a:srgbClr>
          </a:solidFill>
          <a:ln w="12700">
            <a:solidFill>
              <a:srgbClr val="00E5FF">
                <a:alpha val="28000"/>
              </a:srgbClr>
            </a:solidFill>
            <a:prstDash val="solid"/>
          </a:ln>
        </p:spPr>
        <p:txBody>
          <a:bodyPr/>
          <a:p/>
        </p:txBody>
      </p:sp>
      <p:pic>
        <p:nvPicPr>
          <p:cNvPr id="288" name=""/>
          <p:cNvPicPr>
            <a:picLocks noChangeAspect="1"/>
          </p:cNvPicPr>
          <p:nvPr/>
        </p:nvPicPr>
        <p:blipFill>
          <a:blip r:embed="rId1">
            <a:extLst>
              <a:ext uri="{96DAC541-7B7A-43D3-8B79-37D633B846F1}">
                <asvg:svgBlip r:embed="rId1"/>
              </a:ext>
            </a:extLst>
          </a:blip>
          <a:stretch>
            <a:fillRect/>
          </a:stretch>
        </p:blipFill>
        <p:spPr>
          <a:xfrm rot="0" flipH="0" flipV="0">
            <a:off x="819150" y="2762250"/>
            <a:ext cx="266700" cy="266700"/>
          </a:xfrm>
          <a:prstGeom prst="rect">
            <a:avLst/>
          </a:prstGeom>
          <a:ln/>
        </p:spPr>
      </p:pic>
      <p:sp>
        <p:nvSpPr>
          <p:cNvPr id="289" name="" descr="{&quot;isTemplate&quot;:true,&quot;type&quot;:&quot;text&quot;}"/>
          <p:cNvSpPr txBox="1"/>
          <p:nvPr/>
        </p:nvSpPr>
        <p:spPr>
          <a:xfrm rot="0" flipH="0" flipV="0">
            <a:off x="1200150" y="2800350"/>
            <a:ext cx="1304925" cy="200025"/>
          </a:xfrm>
          <a:prstGeom prst="rect"/>
        </p:spPr>
        <p:txBody>
          <a:bodyPr wrap="none" lIns="0" tIns="0" rIns="0" bIns="0"/>
          <a:p>
            <a:pPr>
              <a:lnSpc>
                <a:spcPct val="100000"/>
              </a:lnSpc>
            </a:pPr>
            <a:r>
              <a:rPr lang="zh-CN" sz="1275" b="1">
                <a:solidFill>
                  <a:srgbClr val="00E5FF"/>
                </a:solidFill>
                <a:latin typeface="Microsoft YaHei"/>
                <a:ea typeface="Microsoft YaHei"/>
              </a:rPr>
              <a:t>按季度</a:t>
            </a:r>
            <a:r>
              <a:rPr lang="en-US" sz="1275" b="1">
                <a:solidFill>
                  <a:srgbClr val="00E5FF"/>
                </a:solidFill>
                <a:latin typeface="Microsoft YaHei"/>
                <a:ea typeface="Microsoft YaHei"/>
              </a:rPr>
              <a:t xml:space="preserve"> · </a:t>
            </a:r>
            <a:r>
              <a:rPr lang="zh-CN" sz="1275" b="1">
                <a:solidFill>
                  <a:srgbClr val="00E5FF"/>
                </a:solidFill>
                <a:latin typeface="Microsoft YaHei"/>
                <a:ea typeface="Microsoft YaHei"/>
              </a:rPr>
              <a:t>平台义务</a:t>
            </a:r>
            <a:endParaRPr/>
          </a:p>
        </p:txBody>
      </p:sp>
      <p:sp>
        <p:nvSpPr>
          <p:cNvPr id="290" name="" descr="{&quot;isTemplate&quot;:true,&quot;type&quot;:&quot;text&quot;}"/>
          <p:cNvSpPr txBox="1"/>
          <p:nvPr/>
        </p:nvSpPr>
        <p:spPr>
          <a:xfrm rot="0" flipH="0" flipV="0">
            <a:off x="819150" y="3143250"/>
            <a:ext cx="3505200" cy="847725"/>
          </a:xfrm>
          <a:prstGeom prst="rect"/>
        </p:spPr>
        <p:txBody>
          <a:bodyPr wrap="square" lIns="0" tIns="0" rIns="0" bIns="0">
            <a:normAutofit/>
          </a:bodyPr>
          <a:p>
            <a:pPr>
              <a:lnSpc>
                <a:spcPct val="175000"/>
              </a:lnSpc>
            </a:pPr>
            <a:r>
              <a:rPr lang="zh-CN" sz="1050">
                <a:solidFill>
                  <a:srgbClr val="E8EEF7">
                    <a:alpha val="72000"/>
                  </a:srgbClr>
                </a:solidFill>
                <a:latin typeface="Microsoft YaHei"/>
                <a:ea typeface="Microsoft YaHei"/>
              </a:rPr>
              <a:t>依据《互联网平台企业涉税信息报送规定》（</a:t>
            </a:r>
            <a:r>
              <a:rPr lang="en-US" sz="1050">
                <a:solidFill>
                  <a:srgbClr val="E8EEF7">
                    <a:alpha val="72000"/>
                  </a:srgbClr>
                </a:solidFill>
                <a:latin typeface="Microsoft YaHei"/>
                <a:ea typeface="Microsoft YaHei"/>
              </a:rPr>
              <a:t xml:space="preserve">2025 </a:t>
            </a:r>
            <a:r>
              <a:rPr lang="zh-CN" sz="1050">
                <a:solidFill>
                  <a:srgbClr val="E8EEF7">
                    <a:alpha val="72000"/>
                  </a:srgbClr>
                </a:solidFill>
                <a:latin typeface="Microsoft YaHei"/>
                <a:ea typeface="Microsoft YaHei"/>
              </a:rPr>
              <a:t>年</a:t>
            </a:r>
            <a:r>
              <a:rPr lang="en-US" sz="1050">
                <a:solidFill>
                  <a:srgbClr val="E8EEF7">
                    <a:alpha val="72000"/>
                  </a:srgbClr>
                </a:solidFill>
                <a:latin typeface="Microsoft YaHei"/>
                <a:ea typeface="Microsoft YaHei"/>
              </a:rPr>
              <a:t xml:space="preserve"> 10 </a:t>
            </a:r>
            <a:r>
              <a:rPr lang="zh-CN" sz="1050">
                <a:solidFill>
                  <a:srgbClr val="E8EEF7">
                    <a:alpha val="72000"/>
                  </a:srgbClr>
                </a:solidFill>
                <a:latin typeface="Microsoft YaHei"/>
                <a:ea typeface="Microsoft YaHei"/>
              </a:rPr>
              <a:t>月起施行），平台须按季度向税务机关报送平台内经营者与从业人员的身份信息和收入信息。</a:t>
            </a:r>
            <a:endParaRPr/>
          </a:p>
        </p:txBody>
      </p:sp>
      <p:sp>
        <p:nvSpPr>
          <p:cNvPr id="291" name="" descr="{&quot;isTemplate&quot;:true,&quot;type&quot;:&quot;text&quot;}"/>
          <p:cNvSpPr txBox="1"/>
          <p:nvPr/>
        </p:nvSpPr>
        <p:spPr>
          <a:xfrm rot="0" flipH="0" flipV="0">
            <a:off x="819150" y="4086225"/>
            <a:ext cx="3505200" cy="276225"/>
          </a:xfrm>
          <a:prstGeom prst="rect"/>
        </p:spPr>
        <p:txBody>
          <a:bodyPr wrap="none" lIns="0" tIns="0" rIns="0" bIns="0"/>
          <a:p>
            <a:pPr>
              <a:lnSpc>
                <a:spcPct val="170000"/>
              </a:lnSpc>
            </a:pPr>
            <a:r>
              <a:rPr lang="zh-CN" sz="1050" b="1">
                <a:solidFill>
                  <a:srgbClr val="E8EEF7"/>
                </a:solidFill>
                <a:latin typeface="Microsoft YaHei"/>
                <a:ea typeface="Microsoft YaHei"/>
              </a:rPr>
              <a:t>即使不代扣代缴，也一样要报送。</a:t>
            </a:r>
            <a:endParaRPr/>
          </a:p>
        </p:txBody>
      </p:sp>
      <p:sp>
        <p:nvSpPr>
          <p:cNvPr id="292" name="" descr="{&quot;isTemplate&quot;:true,&quot;type&quot;:&quot;text&quot;}"/>
          <p:cNvSpPr txBox="1"/>
          <p:nvPr/>
        </p:nvSpPr>
        <p:spPr>
          <a:xfrm rot="0" flipH="0" flipV="0">
            <a:off x="819150" y="4438650"/>
            <a:ext cx="3505200" cy="238125"/>
          </a:xfrm>
          <a:prstGeom prst="rect"/>
        </p:spPr>
        <p:txBody>
          <a:bodyPr wrap="none" lIns="0" tIns="0" rIns="0" bIns="0"/>
          <a:p>
            <a:pPr>
              <a:lnSpc>
                <a:spcPct val="160000"/>
              </a:lnSpc>
            </a:pPr>
            <a:r>
              <a:rPr lang="zh-CN" sz="975">
                <a:solidFill>
                  <a:srgbClr val="E8EEF7">
                    <a:alpha val="60000"/>
                  </a:srgbClr>
                </a:solidFill>
                <a:latin typeface="Microsoft YaHei"/>
                <a:ea typeface="Microsoft YaHei"/>
              </a:rPr>
              <a:t>财务岗负责按期导出与报送，运营岗配合补齐创作者主体资料。</a:t>
            </a:r>
            <a:endParaRPr/>
          </a:p>
        </p:txBody>
      </p:sp>
      <p:sp>
        <p:nvSpPr>
          <p:cNvPr id="293" name=""/>
          <p:cNvSpPr/>
          <p:nvPr/>
        </p:nvSpPr>
        <p:spPr>
          <a:xfrm rot="0" flipH="0" flipV="0">
            <a:off x="4953000" y="1685925"/>
            <a:ext cx="6705600" cy="1943100"/>
          </a:xfrm>
          <a:prstGeom prst="roundRect">
            <a:avLst>
              <a:gd name="adj" fmla="val 4902"/>
            </a:avLst>
          </a:prstGeom>
          <a:solidFill>
            <a:srgbClr val="00E5FF">
              <a:alpha val="5000"/>
            </a:srgbClr>
          </a:solidFill>
          <a:ln/>
        </p:spPr>
        <p:txBody>
          <a:bodyPr/>
          <a:p/>
        </p:txBody>
      </p:sp>
      <p:sp>
        <p:nvSpPr>
          <p:cNvPr id="294" name=""/>
          <p:cNvSpPr/>
          <p:nvPr/>
        </p:nvSpPr>
        <p:spPr>
          <a:xfrm rot="0" flipH="0" flipV="0">
            <a:off x="4953000" y="1685925"/>
            <a:ext cx="6705600" cy="1943100"/>
          </a:xfrm>
          <a:custGeom>
            <a:pathLst>
              <a:path w="704" h="204">
                <a:moveTo>
                  <a:pt x="9" y="0"/>
                </a:moveTo>
                <a:cubicBezTo>
                  <a:pt x="6" y="0"/>
                  <a:pt x="4" y="3"/>
                  <a:pt x="4" y="6"/>
                </a:cubicBezTo>
                <a:lnTo>
                  <a:pt x="4" y="198"/>
                </a:lnTo>
                <a:cubicBezTo>
                  <a:pt x="4" y="201"/>
                  <a:pt x="6" y="203"/>
                  <a:pt x="9" y="204"/>
                </a:cubicBezTo>
                <a:cubicBezTo>
                  <a:pt x="4" y="203"/>
                  <a:pt x="0" y="199"/>
                  <a:pt x="0" y="194"/>
                </a:cubicBezTo>
                <a:lnTo>
                  <a:pt x="0" y="10"/>
                </a:lnTo>
                <a:cubicBezTo>
                  <a:pt x="0" y="5"/>
                  <a:pt x="4" y="0"/>
                  <a:pt x="10" y="0"/>
                </a:cubicBezTo>
                <a:close/>
              </a:path>
            </a:pathLst>
          </a:custGeom>
          <a:solidFill>
            <a:srgbClr val="00E5FF"/>
          </a:solidFill>
          <a:ln/>
        </p:spPr>
        <p:txBody>
          <a:bodyPr/>
          <a:p/>
        </p:txBody>
      </p:sp>
      <p:sp>
        <p:nvSpPr>
          <p:cNvPr id="295" name="" descr="{&quot;isTemplate&quot;:true,&quot;type&quot;:&quot;text&quot;}"/>
          <p:cNvSpPr txBox="1"/>
          <p:nvPr/>
        </p:nvSpPr>
        <p:spPr>
          <a:xfrm rot="0" flipH="0" flipV="0">
            <a:off x="5143500" y="1838325"/>
            <a:ext cx="6286500" cy="171450"/>
          </a:xfrm>
          <a:prstGeom prst="rect"/>
        </p:spPr>
        <p:txBody>
          <a:bodyPr wrap="none" lIns="0" tIns="0" rIns="0" bIns="0"/>
          <a:p>
            <a:pPr>
              <a:lnSpc>
                <a:spcPct val="100000"/>
              </a:lnSpc>
            </a:pPr>
            <a:r>
              <a:rPr lang="zh-CN" sz="1125" b="1">
                <a:solidFill>
                  <a:srgbClr val="00E5FF"/>
                </a:solidFill>
                <a:latin typeface="Microsoft YaHei"/>
                <a:ea typeface="Microsoft YaHei"/>
              </a:rPr>
              <a:t>可以说</a:t>
            </a:r>
            <a:r>
              <a:rPr lang="en-US" sz="1125" b="1">
                <a:solidFill>
                  <a:srgbClr val="00E5FF"/>
                </a:solidFill>
                <a:latin typeface="Microsoft YaHei"/>
                <a:ea typeface="Microsoft YaHei"/>
              </a:rPr>
              <a:t xml:space="preserve"> ✓</a:t>
            </a:r>
            <a:endParaRPr/>
          </a:p>
        </p:txBody>
      </p:sp>
      <p:sp>
        <p:nvSpPr>
          <p:cNvPr id="296" name="" descr="{&quot;isTemplate&quot;:true,&quot;type&quot;:&quot;text&quot;}"/>
          <p:cNvSpPr txBox="1"/>
          <p:nvPr/>
        </p:nvSpPr>
        <p:spPr>
          <a:xfrm rot="0" flipH="0" flipV="0">
            <a:off x="5143500" y="2085975"/>
            <a:ext cx="6286500" cy="1390650"/>
          </a:xfrm>
          <a:prstGeom prst="rect"/>
        </p:spPr>
        <p:txBody>
          <a:bodyPr wrap="none" lIns="0" tIns="0" rIns="0" bIns="0"/>
          <a:p>
            <a:pPr>
              <a:lnSpc>
                <a:spcPct val="180000"/>
              </a:lnSpc>
            </a:pPr>
            <a:r>
              <a:rPr lang="en-US" sz="1013">
                <a:solidFill>
                  <a:srgbClr val="E8EEF7">
                    <a:alpha val="72000"/>
                  </a:srgbClr>
                </a:solidFill>
                <a:latin typeface="Microsoft YaHei"/>
                <a:ea typeface="Microsoft YaHei"/>
              </a:rPr>
              <a:t>"</a:t>
            </a:r>
            <a:r>
              <a:rPr lang="zh-CN" sz="1013">
                <a:solidFill>
                  <a:srgbClr val="E8EEF7">
                    <a:alpha val="72000"/>
                  </a:srgbClr>
                </a:solidFill>
                <a:latin typeface="Microsoft YaHei"/>
                <a:ea typeface="Microsoft YaHei"/>
              </a:rPr>
              <a:t>平台服务费部分我们开</a:t>
            </a:r>
            <a:r>
              <a:rPr lang="en-US" sz="1013">
                <a:solidFill>
                  <a:srgbClr val="E8EEF7">
                    <a:alpha val="72000"/>
                  </a:srgbClr>
                </a:solidFill>
                <a:latin typeface="Microsoft YaHei"/>
                <a:ea typeface="Microsoft YaHei"/>
              </a:rPr>
              <a:t xml:space="preserve"> 6% </a:t>
            </a:r>
            <a:r>
              <a:rPr lang="zh-CN" sz="1013">
                <a:solidFill>
                  <a:srgbClr val="E8EEF7">
                    <a:alpha val="72000"/>
                  </a:srgbClr>
                </a:solidFill>
                <a:latin typeface="Microsoft YaHei"/>
                <a:ea typeface="Microsoft YaHei"/>
              </a:rPr>
              <a:t>的发票。</a:t>
            </a:r>
            <a:r>
              <a:rPr lang="en-US" sz="1013">
                <a:solidFill>
                  <a:srgbClr val="E8EEF7">
                    <a:alpha val="72000"/>
                  </a:srgbClr>
                </a:solidFill>
                <a:latin typeface="Microsoft YaHei"/>
                <a:ea typeface="Microsoft YaHei"/>
              </a:rPr>
              <a:t>"</a:t>
            </a:r>
            <a:endParaRPr/>
          </a:p>
          <a:p>
            <a:pPr>
              <a:lnSpc>
                <a:spcPct val="180000"/>
              </a:lnSpc>
            </a:pPr>
            <a:r>
              <a:rPr lang="en-US" sz="1013">
                <a:solidFill>
                  <a:srgbClr val="E8EEF7">
                    <a:alpha val="72000"/>
                  </a:srgbClr>
                </a:solidFill>
                <a:latin typeface="Microsoft YaHei"/>
                <a:ea typeface="Microsoft YaHei"/>
              </a:rPr>
              <a:t>"</a:t>
            </a:r>
            <a:r>
              <a:rPr lang="zh-CN" sz="1013">
                <a:solidFill>
                  <a:srgbClr val="E8EEF7">
                    <a:alpha val="72000"/>
                  </a:srgbClr>
                </a:solidFill>
                <a:latin typeface="Microsoft YaHei"/>
                <a:ea typeface="Microsoft YaHei"/>
              </a:rPr>
              <a:t>授权费按您的主体类型开票，个人可用税局代开，我们协助。</a:t>
            </a:r>
            <a:r>
              <a:rPr lang="en-US" sz="1013">
                <a:solidFill>
                  <a:srgbClr val="E8EEF7">
                    <a:alpha val="72000"/>
                  </a:srgbClr>
                </a:solidFill>
                <a:latin typeface="Microsoft YaHei"/>
                <a:ea typeface="Microsoft YaHei"/>
              </a:rPr>
              <a:t>"</a:t>
            </a:r>
            <a:endParaRPr/>
          </a:p>
          <a:p>
            <a:pPr>
              <a:lnSpc>
                <a:spcPct val="180000"/>
              </a:lnSpc>
            </a:pPr>
            <a:r>
              <a:rPr lang="en-US" sz="1013">
                <a:solidFill>
                  <a:srgbClr val="E8EEF7">
                    <a:alpha val="72000"/>
                  </a:srgbClr>
                </a:solidFill>
                <a:latin typeface="Microsoft YaHei"/>
                <a:ea typeface="Microsoft YaHei"/>
              </a:rPr>
              <a:t>"</a:t>
            </a:r>
            <a:r>
              <a:rPr lang="zh-CN" sz="1013">
                <a:solidFill>
                  <a:srgbClr val="E8EEF7">
                    <a:alpha val="72000"/>
                  </a:srgbClr>
                </a:solidFill>
                <a:latin typeface="Microsoft YaHei"/>
                <a:ea typeface="Microsoft YaHei"/>
              </a:rPr>
              <a:t>报的是含税价，税费按法律规定各自承担。</a:t>
            </a:r>
            <a:r>
              <a:rPr lang="en-US" sz="1013">
                <a:solidFill>
                  <a:srgbClr val="E8EEF7">
                    <a:alpha val="72000"/>
                  </a:srgbClr>
                </a:solidFill>
                <a:latin typeface="Microsoft YaHei"/>
                <a:ea typeface="Microsoft YaHei"/>
              </a:rPr>
              <a:t>"</a:t>
            </a:r>
            <a:endParaRPr/>
          </a:p>
          <a:p>
            <a:pPr>
              <a:lnSpc>
                <a:spcPct val="180000"/>
              </a:lnSpc>
            </a:pPr>
            <a:r>
              <a:rPr lang="en-US" sz="1013">
                <a:solidFill>
                  <a:srgbClr val="E8EEF7">
                    <a:alpha val="72000"/>
                  </a:srgbClr>
                </a:solidFill>
                <a:latin typeface="Microsoft YaHei"/>
                <a:ea typeface="Microsoft YaHei"/>
              </a:rPr>
              <a:t>"</a:t>
            </a:r>
            <a:r>
              <a:rPr lang="zh-CN" sz="1013">
                <a:solidFill>
                  <a:srgbClr val="E8EEF7">
                    <a:alpha val="72000"/>
                  </a:srgbClr>
                </a:solidFill>
                <a:latin typeface="Microsoft YaHei"/>
                <a:ea typeface="Microsoft YaHei"/>
              </a:rPr>
              <a:t>创作者月销售额</a:t>
            </a:r>
            <a:r>
              <a:rPr lang="en-US" sz="1013">
                <a:solidFill>
                  <a:srgbClr val="E8EEF7">
                    <a:alpha val="72000"/>
                  </a:srgbClr>
                </a:solidFill>
                <a:latin typeface="Microsoft YaHei"/>
                <a:ea typeface="Microsoft YaHei"/>
              </a:rPr>
              <a:t xml:space="preserve"> 10 </a:t>
            </a:r>
            <a:r>
              <a:rPr lang="zh-CN" sz="1013">
                <a:solidFill>
                  <a:srgbClr val="E8EEF7">
                    <a:alpha val="72000"/>
                  </a:srgbClr>
                </a:solidFill>
                <a:latin typeface="Microsoft YaHei"/>
                <a:ea typeface="Microsoft YaHei"/>
              </a:rPr>
              <a:t>万以下免增值税，这块可以帮您省。</a:t>
            </a:r>
            <a:r>
              <a:rPr lang="en-US" sz="1013">
                <a:solidFill>
                  <a:srgbClr val="E8EEF7">
                    <a:alpha val="72000"/>
                  </a:srgbClr>
                </a:solidFill>
                <a:latin typeface="Microsoft YaHei"/>
                <a:ea typeface="Microsoft YaHei"/>
              </a:rPr>
              <a:t>"</a:t>
            </a:r>
            <a:endParaRPr/>
          </a:p>
          <a:p>
            <a:pPr>
              <a:lnSpc>
                <a:spcPct val="180000"/>
              </a:lnSpc>
            </a:pPr>
            <a:r>
              <a:rPr lang="en-US" sz="1013">
                <a:solidFill>
                  <a:srgbClr val="E8EEF7">
                    <a:alpha val="72000"/>
                  </a:srgbClr>
                </a:solidFill>
                <a:latin typeface="Microsoft YaHei"/>
                <a:ea typeface="Microsoft YaHei"/>
              </a:rPr>
              <a:t>"</a:t>
            </a:r>
            <a:r>
              <a:rPr lang="zh-CN" sz="1013">
                <a:solidFill>
                  <a:srgbClr val="E8EEF7">
                    <a:alpha val="72000"/>
                  </a:srgbClr>
                </a:solidFill>
                <a:latin typeface="Microsoft YaHei"/>
                <a:ea typeface="Microsoft YaHei"/>
              </a:rPr>
              <a:t>建议长期上架的创作者注册个体户，开票和税负都更顺。</a:t>
            </a:r>
            <a:r>
              <a:rPr lang="en-US" sz="1013">
                <a:solidFill>
                  <a:srgbClr val="E8EEF7">
                    <a:alpha val="72000"/>
                  </a:srgbClr>
                </a:solidFill>
                <a:latin typeface="Microsoft YaHei"/>
                <a:ea typeface="Microsoft YaHei"/>
              </a:rPr>
              <a:t>"</a:t>
            </a:r>
            <a:endParaRPr/>
          </a:p>
        </p:txBody>
      </p:sp>
      <p:sp>
        <p:nvSpPr>
          <p:cNvPr id="297" name=""/>
          <p:cNvSpPr/>
          <p:nvPr/>
        </p:nvSpPr>
        <p:spPr>
          <a:xfrm rot="0" flipH="0" flipV="0">
            <a:off x="4953000" y="3800475"/>
            <a:ext cx="6705600" cy="1943100"/>
          </a:xfrm>
          <a:prstGeom prst="roundRect">
            <a:avLst>
              <a:gd name="adj" fmla="val 4902"/>
            </a:avLst>
          </a:prstGeom>
          <a:solidFill>
            <a:srgbClr val="FF2D78">
              <a:alpha val="7000"/>
            </a:srgbClr>
          </a:solidFill>
          <a:ln/>
        </p:spPr>
        <p:txBody>
          <a:bodyPr/>
          <a:p/>
        </p:txBody>
      </p:sp>
      <p:sp>
        <p:nvSpPr>
          <p:cNvPr id="298" name=""/>
          <p:cNvSpPr/>
          <p:nvPr/>
        </p:nvSpPr>
        <p:spPr>
          <a:xfrm rot="0" flipH="0" flipV="0">
            <a:off x="4953000" y="3800475"/>
            <a:ext cx="6705600" cy="1943100"/>
          </a:xfrm>
          <a:custGeom>
            <a:pathLst>
              <a:path w="704" h="204">
                <a:moveTo>
                  <a:pt x="9" y="0"/>
                </a:moveTo>
                <a:cubicBezTo>
                  <a:pt x="6" y="0"/>
                  <a:pt x="4" y="3"/>
                  <a:pt x="4" y="6"/>
                </a:cubicBezTo>
                <a:lnTo>
                  <a:pt x="4" y="198"/>
                </a:lnTo>
                <a:cubicBezTo>
                  <a:pt x="4" y="201"/>
                  <a:pt x="6" y="203"/>
                  <a:pt x="9" y="204"/>
                </a:cubicBezTo>
                <a:cubicBezTo>
                  <a:pt x="4" y="203"/>
                  <a:pt x="0" y="199"/>
                  <a:pt x="0" y="194"/>
                </a:cubicBezTo>
                <a:lnTo>
                  <a:pt x="0" y="10"/>
                </a:lnTo>
                <a:cubicBezTo>
                  <a:pt x="0" y="5"/>
                  <a:pt x="4" y="0"/>
                  <a:pt x="10" y="0"/>
                </a:cubicBezTo>
                <a:close/>
              </a:path>
            </a:pathLst>
          </a:custGeom>
          <a:solidFill>
            <a:srgbClr val="FF2D78"/>
          </a:solidFill>
          <a:ln/>
        </p:spPr>
        <p:txBody>
          <a:bodyPr/>
          <a:p/>
        </p:txBody>
      </p:sp>
      <p:sp>
        <p:nvSpPr>
          <p:cNvPr id="299" name="" descr="{&quot;isTemplate&quot;:true,&quot;type&quot;:&quot;text&quot;}"/>
          <p:cNvSpPr txBox="1"/>
          <p:nvPr/>
        </p:nvSpPr>
        <p:spPr>
          <a:xfrm rot="0" flipH="0" flipV="0">
            <a:off x="5143500" y="3952875"/>
            <a:ext cx="6286500" cy="171450"/>
          </a:xfrm>
          <a:prstGeom prst="rect"/>
        </p:spPr>
        <p:txBody>
          <a:bodyPr wrap="none" lIns="0" tIns="0" rIns="0" bIns="0"/>
          <a:p>
            <a:pPr>
              <a:lnSpc>
                <a:spcPct val="100000"/>
              </a:lnSpc>
            </a:pPr>
            <a:r>
              <a:rPr lang="zh-CN" sz="1125" b="1">
                <a:solidFill>
                  <a:srgbClr val="FF2D78"/>
                </a:solidFill>
                <a:latin typeface="Microsoft YaHei"/>
                <a:ea typeface="Microsoft YaHei"/>
              </a:rPr>
              <a:t>不可以说</a:t>
            </a:r>
            <a:r>
              <a:rPr lang="en-US" sz="1125" b="1">
                <a:solidFill>
                  <a:srgbClr val="FF2D78"/>
                </a:solidFill>
                <a:latin typeface="Microsoft YaHei"/>
                <a:ea typeface="Microsoft YaHei"/>
              </a:rPr>
              <a:t xml:space="preserve"> ✕</a:t>
            </a:r>
            <a:endParaRPr/>
          </a:p>
        </p:txBody>
      </p:sp>
      <p:sp>
        <p:nvSpPr>
          <p:cNvPr id="300" name="" descr="{&quot;isTemplate&quot;:true,&quot;type&quot;:&quot;text&quot;}"/>
          <p:cNvSpPr txBox="1"/>
          <p:nvPr/>
        </p:nvSpPr>
        <p:spPr>
          <a:xfrm rot="0" flipH="0" flipV="0">
            <a:off x="5143500" y="4200525"/>
            <a:ext cx="6286500" cy="1390650"/>
          </a:xfrm>
          <a:prstGeom prst="rect"/>
        </p:spPr>
        <p:txBody>
          <a:bodyPr wrap="none" lIns="0" tIns="0" rIns="0" bIns="0"/>
          <a:p>
            <a:pPr>
              <a:lnSpc>
                <a:spcPct val="180000"/>
              </a:lnSpc>
            </a:pPr>
            <a:r>
              <a:rPr lang="en-US" sz="1013">
                <a:solidFill>
                  <a:srgbClr val="E8EEF7">
                    <a:alpha val="72000"/>
                  </a:srgbClr>
                </a:solidFill>
                <a:latin typeface="Microsoft YaHei"/>
                <a:ea typeface="Microsoft YaHei"/>
              </a:rPr>
              <a:t>"</a:t>
            </a:r>
            <a:r>
              <a:rPr lang="zh-CN" sz="1013">
                <a:solidFill>
                  <a:srgbClr val="E8EEF7">
                    <a:alpha val="72000"/>
                  </a:srgbClr>
                </a:solidFill>
                <a:latin typeface="Microsoft YaHei"/>
                <a:ea typeface="Microsoft YaHei"/>
              </a:rPr>
              <a:t>我们可以包税</a:t>
            </a:r>
            <a:r>
              <a:rPr lang="en-US" sz="1013">
                <a:solidFill>
                  <a:srgbClr val="E8EEF7">
                    <a:alpha val="72000"/>
                  </a:srgbClr>
                </a:solidFill>
                <a:latin typeface="Microsoft YaHei"/>
                <a:ea typeface="Microsoft YaHei"/>
              </a:rPr>
              <a:t xml:space="preserve"> / </a:t>
            </a:r>
            <a:r>
              <a:rPr lang="zh-CN" sz="1013">
                <a:solidFill>
                  <a:srgbClr val="E8EEF7">
                    <a:alpha val="72000"/>
                  </a:srgbClr>
                </a:solidFill>
                <a:latin typeface="Microsoft YaHei"/>
                <a:ea typeface="Microsoft YaHei"/>
              </a:rPr>
              <a:t>一口价全包。</a:t>
            </a:r>
            <a:r>
              <a:rPr lang="en-US" sz="1013">
                <a:solidFill>
                  <a:srgbClr val="E8EEF7">
                    <a:alpha val="72000"/>
                  </a:srgbClr>
                </a:solidFill>
                <a:latin typeface="Microsoft YaHei"/>
                <a:ea typeface="Microsoft YaHei"/>
              </a:rPr>
              <a:t>"</a:t>
            </a:r>
            <a:endParaRPr/>
          </a:p>
          <a:p>
            <a:pPr>
              <a:lnSpc>
                <a:spcPct val="180000"/>
              </a:lnSpc>
            </a:pPr>
            <a:r>
              <a:rPr lang="en-US" sz="1013">
                <a:solidFill>
                  <a:srgbClr val="E8EEF7">
                    <a:alpha val="72000"/>
                  </a:srgbClr>
                </a:solidFill>
                <a:latin typeface="Microsoft YaHei"/>
                <a:ea typeface="Microsoft YaHei"/>
              </a:rPr>
              <a:t>"</a:t>
            </a:r>
            <a:r>
              <a:rPr lang="zh-CN" sz="1013">
                <a:solidFill>
                  <a:srgbClr val="E8EEF7">
                    <a:alpha val="72000"/>
                  </a:srgbClr>
                </a:solidFill>
                <a:latin typeface="Microsoft YaHei"/>
                <a:ea typeface="Microsoft YaHei"/>
              </a:rPr>
              <a:t>不开票可以给你便宜点。</a:t>
            </a:r>
            <a:r>
              <a:rPr lang="en-US" sz="1013">
                <a:solidFill>
                  <a:srgbClr val="E8EEF7">
                    <a:alpha val="72000"/>
                  </a:srgbClr>
                </a:solidFill>
                <a:latin typeface="Microsoft YaHei"/>
                <a:ea typeface="Microsoft YaHei"/>
              </a:rPr>
              <a:t>"</a:t>
            </a:r>
            <a:endParaRPr/>
          </a:p>
          <a:p>
            <a:pPr>
              <a:lnSpc>
                <a:spcPct val="180000"/>
              </a:lnSpc>
            </a:pPr>
            <a:r>
              <a:rPr lang="en-US" sz="1013">
                <a:solidFill>
                  <a:srgbClr val="E8EEF7">
                    <a:alpha val="72000"/>
                  </a:srgbClr>
                </a:solidFill>
                <a:latin typeface="Microsoft YaHei"/>
                <a:ea typeface="Microsoft YaHei"/>
              </a:rPr>
              <a:t>"</a:t>
            </a:r>
            <a:r>
              <a:rPr lang="zh-CN" sz="1013">
                <a:solidFill>
                  <a:srgbClr val="E8EEF7">
                    <a:alpha val="72000"/>
                  </a:srgbClr>
                </a:solidFill>
                <a:latin typeface="Microsoft YaHei"/>
                <a:ea typeface="Microsoft YaHei"/>
              </a:rPr>
              <a:t>我们帮你避税</a:t>
            </a:r>
            <a:r>
              <a:rPr lang="en-US" sz="1013">
                <a:solidFill>
                  <a:srgbClr val="E8EEF7">
                    <a:alpha val="72000"/>
                  </a:srgbClr>
                </a:solidFill>
                <a:latin typeface="Microsoft YaHei"/>
                <a:ea typeface="Microsoft YaHei"/>
              </a:rPr>
              <a:t xml:space="preserve"> / </a:t>
            </a:r>
            <a:r>
              <a:rPr lang="zh-CN" sz="1013">
                <a:solidFill>
                  <a:srgbClr val="E8EEF7">
                    <a:alpha val="72000"/>
                  </a:srgbClr>
                </a:solidFill>
                <a:latin typeface="Microsoft YaHei"/>
                <a:ea typeface="Microsoft YaHei"/>
              </a:rPr>
              <a:t>有办法做到零税负。</a:t>
            </a:r>
            <a:r>
              <a:rPr lang="en-US" sz="1013">
                <a:solidFill>
                  <a:srgbClr val="E8EEF7">
                    <a:alpha val="72000"/>
                  </a:srgbClr>
                </a:solidFill>
                <a:latin typeface="Microsoft YaHei"/>
                <a:ea typeface="Microsoft YaHei"/>
              </a:rPr>
              <a:t>"</a:t>
            </a:r>
            <a:endParaRPr/>
          </a:p>
          <a:p>
            <a:pPr>
              <a:lnSpc>
                <a:spcPct val="180000"/>
              </a:lnSpc>
            </a:pPr>
            <a:r>
              <a:rPr lang="en-US" sz="1013">
                <a:solidFill>
                  <a:srgbClr val="E8EEF7">
                    <a:alpha val="72000"/>
                  </a:srgbClr>
                </a:solidFill>
                <a:latin typeface="Microsoft YaHei"/>
                <a:ea typeface="Microsoft YaHei"/>
              </a:rPr>
              <a:t>"</a:t>
            </a:r>
            <a:r>
              <a:rPr lang="zh-CN" sz="1013">
                <a:solidFill>
                  <a:srgbClr val="E8EEF7">
                    <a:alpha val="72000"/>
                  </a:srgbClr>
                </a:solidFill>
                <a:latin typeface="Microsoft YaHei"/>
                <a:ea typeface="Microsoft YaHei"/>
              </a:rPr>
              <a:t>走个人转账就不用交税了。</a:t>
            </a:r>
            <a:r>
              <a:rPr lang="en-US" sz="1013">
                <a:solidFill>
                  <a:srgbClr val="E8EEF7">
                    <a:alpha val="72000"/>
                  </a:srgbClr>
                </a:solidFill>
                <a:latin typeface="Microsoft YaHei"/>
                <a:ea typeface="Microsoft YaHei"/>
              </a:rPr>
              <a:t>"</a:t>
            </a:r>
            <a:endParaRPr/>
          </a:p>
          <a:p>
            <a:pPr>
              <a:lnSpc>
                <a:spcPct val="180000"/>
              </a:lnSpc>
            </a:pPr>
            <a:r>
              <a:rPr lang="en-US" sz="1013">
                <a:solidFill>
                  <a:srgbClr val="E8EEF7">
                    <a:alpha val="72000"/>
                  </a:srgbClr>
                </a:solidFill>
                <a:latin typeface="Microsoft YaHei"/>
                <a:ea typeface="Microsoft YaHei"/>
              </a:rPr>
              <a:t>"</a:t>
            </a:r>
            <a:r>
              <a:rPr lang="zh-CN" sz="1013">
                <a:solidFill>
                  <a:srgbClr val="E8EEF7">
                    <a:alpha val="72000"/>
                  </a:srgbClr>
                </a:solidFill>
                <a:latin typeface="Microsoft YaHei"/>
                <a:ea typeface="Microsoft YaHei"/>
              </a:rPr>
              <a:t>平台替你交了税。</a:t>
            </a:r>
            <a:r>
              <a:rPr lang="en-US" sz="1013">
                <a:solidFill>
                  <a:srgbClr val="E8EEF7">
                    <a:alpha val="72000"/>
                  </a:srgbClr>
                </a:solidFill>
                <a:latin typeface="Microsoft YaHei"/>
                <a:ea typeface="Microsoft YaHei"/>
              </a:rPr>
              <a:t>"</a:t>
            </a:r>
            <a:endParaRPr/>
          </a:p>
        </p:txBody>
      </p:sp>
      <p:pic>
        <p:nvPicPr>
          <p:cNvPr id="301" name=""/>
          <p:cNvPicPr>
            <a:picLocks noChangeAspect="1"/>
          </p:cNvPicPr>
          <p:nvPr/>
        </p:nvPicPr>
        <p:blipFill>
          <a:blip r:embed="rId2"/>
          <a:srcRect l="3999" t="0" r="3999" b="0"/>
          <a:stretch>
            <a:fillRect/>
          </a:stretch>
        </p:blipFill>
        <p:spPr>
          <a:xfrm rot="0" flipH="0" flipV="0">
            <a:off x="10991850" y="133350"/>
            <a:ext cx="876300" cy="952500"/>
          </a:xfrm>
          <a:prstGeom prst="rect">
            <a:avLst/>
          </a:prstGeom>
          <a:ln/>
        </p:spPr>
      </p:pic>
      <p:sp>
        <p:nvSpPr>
          <p:cNvPr id="302" name=""/>
          <p:cNvSpPr/>
          <p:nvPr/>
        </p:nvSpPr>
        <p:spPr>
          <a:xfrm rot="0" flipH="0" flipV="0">
            <a:off x="0" y="6286500"/>
            <a:ext cx="12192000" cy="571500"/>
          </a:xfrm>
          <a:custGeom>
            <a:pathLst>
              <a:path w="1280" h="60">
                <a:moveTo>
                  <a:pt x="0" y="0"/>
                </a:moveTo>
                <a:lnTo>
                  <a:pt x="1280" y="0"/>
                </a:lnTo>
                <a:lnTo>
                  <a:pt x="1280" y="1"/>
                </a:lnTo>
                <a:lnTo>
                  <a:pt x="0" y="1"/>
                </a:lnTo>
                <a:close/>
              </a:path>
            </a:pathLst>
          </a:custGeom>
          <a:solidFill>
            <a:srgbClr val="00E5FF">
              <a:alpha val="14000"/>
            </a:srgbClr>
          </a:solidFill>
          <a:ln/>
        </p:spPr>
        <p:txBody>
          <a:bodyPr/>
          <a:p/>
        </p:txBody>
      </p:sp>
      <p:sp>
        <p:nvSpPr>
          <p:cNvPr id="303" name="" descr="{&quot;isTemplate&quot;:true,&quot;type&quot;:&quot;text&quot;}"/>
          <p:cNvSpPr txBox="1"/>
          <p:nvPr/>
        </p:nvSpPr>
        <p:spPr>
          <a:xfrm rot="0" flipH="0" flipV="0">
            <a:off x="571500" y="6515100"/>
            <a:ext cx="2257425" cy="133350"/>
          </a:xfrm>
          <a:prstGeom prst="rect"/>
        </p:spPr>
        <p:txBody>
          <a:bodyPr wrap="none" lIns="0" tIns="0" rIns="0" bIns="0"/>
          <a:p>
            <a:pPr>
              <a:lnSpc>
                <a:spcPct val="100000"/>
              </a:lnSpc>
            </a:pPr>
            <a:r>
              <a:rPr lang="en-US" sz="825" spc="75">
                <a:solidFill>
                  <a:srgbClr val="E8EEF7">
                    <a:alpha val="40000"/>
                  </a:srgbClr>
                </a:solidFill>
                <a:latin typeface="Consolas"/>
                <a:ea typeface="Consolas"/>
              </a:rPr>
              <a:t xml:space="preserve">MMB PORTRAITMART · </a:t>
            </a:r>
            <a:r>
              <a:rPr lang="zh-CN" sz="825" spc="75">
                <a:solidFill>
                  <a:srgbClr val="E8EEF7">
                    <a:alpha val="40000"/>
                  </a:srgbClr>
                </a:solidFill>
                <a:latin typeface="Consolas"/>
                <a:ea typeface="Consolas"/>
              </a:rPr>
              <a:t>内部文件</a:t>
            </a:r>
            <a:r>
              <a:rPr lang="en-US" sz="825" spc="75">
                <a:solidFill>
                  <a:srgbClr val="E8EEF7">
                    <a:alpha val="40000"/>
                  </a:srgbClr>
                </a:solidFill>
                <a:latin typeface="Consolas"/>
                <a:ea typeface="Consolas"/>
              </a:rPr>
              <a:t xml:space="preserve"> </a:t>
            </a:r>
            <a:r>
              <a:rPr lang="zh-CN" sz="825" spc="75">
                <a:solidFill>
                  <a:srgbClr val="E8EEF7">
                    <a:alpha val="40000"/>
                  </a:srgbClr>
                </a:solidFill>
                <a:latin typeface="Consolas"/>
                <a:ea typeface="Consolas"/>
              </a:rPr>
              <a:t>禁止外传</a:t>
            </a:r>
            <a:endParaRPr/>
          </a:p>
        </p:txBody>
      </p:sp>
      <p:sp>
        <p:nvSpPr>
          <p:cNvPr id="304" name="" descr="{&quot;isTemplate&quot;:true,&quot;type&quot;:&quot;text&quot;}"/>
          <p:cNvSpPr txBox="1"/>
          <p:nvPr/>
        </p:nvSpPr>
        <p:spPr>
          <a:xfrm rot="0" flipH="0" flipV="0">
            <a:off x="11210925" y="6515100"/>
            <a:ext cx="409575" cy="133350"/>
          </a:xfrm>
          <a:prstGeom prst="rect"/>
        </p:spPr>
        <p:txBody>
          <a:bodyPr wrap="none" lIns="0" tIns="0" rIns="0" bIns="0"/>
          <a:p>
            <a:pPr>
              <a:lnSpc>
                <a:spcPct val="100000"/>
              </a:lnSpc>
            </a:pPr>
            <a:r>
              <a:rPr lang="en-US" sz="825">
                <a:solidFill>
                  <a:srgbClr val="E8EEF7">
                    <a:alpha val="40000"/>
                  </a:srgbClr>
                </a:solidFill>
                <a:latin typeface="Consolas"/>
                <a:ea typeface="Consolas"/>
              </a:rPr>
              <a:t>22 / 32</a:t>
            </a:r>
            <a:endParaRPr/>
          </a:p>
        </p:txBody>
      </p:sp>
    </p:spTree>
  </p:cSld>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305" name="" descr="&lt;Slide style={{ width: 1280, height: 720, background: '#0A1220', position: 'relative', overflow: 'hidden', fontFamily: &quot;'Microsoft YaHei', 'PingFang SC', sans-serif&quot; }}&gt;&#13;&#10;  &lt;Box style={{ position: 'absolute', top: 0, left: 0, right: 0, bottom: 0, background: 'linear-gradient(160deg, #0A1220 0%, #0E1B33 100%)' }} /&gt;&#13;&#10;  &lt;Text style={{ position: 'absolute', right: 60, top: 96, fontFamily: 'Consolas, monospace', fontSize: 300, fontWeight: 'bold', color: 'rgba(0,229,255,0.10)', lineHeight: 1 }}&gt;06&lt;/Text&gt;&#13;&#10;  &lt;Box style={{ position: 'absolute', left: 80, top: 250 }}&gt;&#13;&#10;    &lt;Text style={{ fontFamily: 'Consolas, monospace', fontSize: 15, letterSpacing: 6, color: '#00E5FF' }}&gt;LESSON 06 · 必修 · 商务 / 客服 / 运营&lt;/Text&gt;&#13;&#10;    &lt;Text style={{ fontSize: 62, fontWeight: 'bold', color: '#E8EEF7', marginTop: 22 }}&gt;客户沟通话术与合规红线&lt;/Text&gt;&#13;&#10;    &lt;Box style={{ width: 110, height: 4, background: 'linear-gradient(90deg, #00E5FF, rgba(0,229,255,0))', marginTop: 28 }} /&gt;&#13;&#10;    &lt;Text style={{ fontSize: 18, color: 'rgba(232,238,247,0.62)', marginTop: 26 }}&gt;对外只有一套口径 —— 同一件事不同人不同说法，客户就会怀疑我们的专业度和合法性&lt;/Text&gt;&#13;&#10;  &lt;/Box&gt;&#13;&#10;  &lt;Image src=&quot;assets/bear_ch6.png&quot; style={{ position: 'absolute', right: 130, bottom: 36, width: 310, height: 330, objectFit: 'contain' }} /&gt;&#13;&#10;  &lt;Text style={{ position: 'absolute', left: 80, bottom: 44, fontFamily: 'Consolas, monospace', fontSize: 11, letterSpacing: 1, color: 'rgba(232,238,247,0.4)' }}&gt;MMB PORTRAITMART · 内部文件 禁止外传 · 23 / 32&lt;/Text&gt;&#13;&#10;&lt;/Slide&gt;&#13;&#10;"/>
        <p:cNvGrpSpPr/>
        <p:nvPr/>
      </p:nvGrpSpPr>
      <p:grpSpPr>
        <a:xfrm>
          <a:off x="0" y="0"/>
          <a:ext cx="0" cy="0"/>
          <a:chOff x="0" y="0"/>
          <a:chExt cx="0" cy="0"/>
        </a:xfrm>
      </p:grpSpPr>
      <p:sp>
        <p:nvSpPr>
          <p:cNvPr id="306" name=""/>
          <p:cNvSpPr/>
          <p:nvPr/>
        </p:nvSpPr>
        <p:spPr>
          <a:xfrm rot="0" flipH="0" flipV="0">
            <a:off x="0" y="0"/>
            <a:ext cx="12192000" cy="6858000"/>
          </a:xfrm>
          <a:prstGeom prst="rect">
            <a:avLst/>
          </a:prstGeom>
          <a:solidFill>
            <a:srgbClr val="0A1220"/>
          </a:solidFill>
          <a:ln/>
        </p:spPr>
        <p:txBody>
          <a:bodyPr/>
          <a:p/>
        </p:txBody>
      </p:sp>
      <p:sp>
        <p:nvSpPr>
          <p:cNvPr id="307" name=""/>
          <p:cNvSpPr/>
          <p:nvPr/>
        </p:nvSpPr>
        <p:spPr>
          <a:xfrm rot="0" flipH="0" flipV="0">
            <a:off x="0" y="0"/>
            <a:ext cx="12192000" cy="6858000"/>
          </a:xfrm>
          <a:prstGeom prst="rect">
            <a:avLst/>
          </a:prstGeom>
          <a:gradFill>
            <a:gsLst>
              <a:gs pos="0">
                <a:srgbClr val="0A1220"/>
              </a:gs>
              <a:gs pos="100000">
                <a:srgbClr val="0E1B33"/>
              </a:gs>
            </a:gsLst>
            <a:lin ang="4200000" scaled="1"/>
          </a:gradFill>
          <a:ln/>
        </p:spPr>
        <p:txBody>
          <a:bodyPr/>
          <a:p/>
        </p:txBody>
      </p:sp>
      <p:sp>
        <p:nvSpPr>
          <p:cNvPr id="308" name="" descr="{&quot;isTemplate&quot;:true,&quot;type&quot;:&quot;text&quot;}"/>
          <p:cNvSpPr txBox="1"/>
          <p:nvPr/>
        </p:nvSpPr>
        <p:spPr>
          <a:xfrm rot="0" flipH="0" flipV="0">
            <a:off x="8477250" y="914400"/>
            <a:ext cx="3143250" cy="3429000"/>
          </a:xfrm>
          <a:prstGeom prst="rect"/>
        </p:spPr>
        <p:txBody>
          <a:bodyPr wrap="none" lIns="0" tIns="0" rIns="0" bIns="0"/>
          <a:p>
            <a:pPr>
              <a:lnSpc>
                <a:spcPct val="100000"/>
              </a:lnSpc>
            </a:pPr>
            <a:r>
              <a:rPr lang="en-US" sz="22500" b="1">
                <a:solidFill>
                  <a:srgbClr val="00E5FF">
                    <a:alpha val="10000"/>
                  </a:srgbClr>
                </a:solidFill>
                <a:latin typeface="Consolas"/>
                <a:ea typeface="Consolas"/>
              </a:rPr>
              <a:t>06</a:t>
            </a:r>
            <a:endParaRPr/>
          </a:p>
        </p:txBody>
      </p:sp>
      <p:sp>
        <p:nvSpPr>
          <p:cNvPr id="309" name="" descr="{&quot;isTemplate&quot;:true,&quot;type&quot;:&quot;text&quot;}"/>
          <p:cNvSpPr txBox="1"/>
          <p:nvPr/>
        </p:nvSpPr>
        <p:spPr>
          <a:xfrm rot="0" flipH="0" flipV="0">
            <a:off x="762000" y="2381250"/>
            <a:ext cx="6648450" cy="171450"/>
          </a:xfrm>
          <a:prstGeom prst="rect"/>
        </p:spPr>
        <p:txBody>
          <a:bodyPr wrap="none" lIns="0" tIns="0" rIns="0" bIns="0"/>
          <a:p>
            <a:pPr>
              <a:lnSpc>
                <a:spcPct val="100000"/>
              </a:lnSpc>
            </a:pPr>
            <a:r>
              <a:rPr lang="en-US" sz="1125" spc="450">
                <a:solidFill>
                  <a:srgbClr val="00E5FF"/>
                </a:solidFill>
                <a:latin typeface="Consolas"/>
                <a:ea typeface="Consolas"/>
              </a:rPr>
              <a:t xml:space="preserve">LESSON 06 · </a:t>
            </a:r>
            <a:r>
              <a:rPr lang="zh-CN" sz="1125" spc="450">
                <a:solidFill>
                  <a:srgbClr val="00E5FF"/>
                </a:solidFill>
                <a:latin typeface="Consolas"/>
                <a:ea typeface="Consolas"/>
              </a:rPr>
              <a:t>必修</a:t>
            </a:r>
            <a:r>
              <a:rPr lang="en-US" sz="1125" spc="450">
                <a:solidFill>
                  <a:srgbClr val="00E5FF"/>
                </a:solidFill>
                <a:latin typeface="Consolas"/>
                <a:ea typeface="Consolas"/>
              </a:rPr>
              <a:t xml:space="preserve"> · </a:t>
            </a:r>
            <a:r>
              <a:rPr lang="zh-CN" sz="1125" spc="450">
                <a:solidFill>
                  <a:srgbClr val="00E5FF"/>
                </a:solidFill>
                <a:latin typeface="Consolas"/>
                <a:ea typeface="Consolas"/>
              </a:rPr>
              <a:t>商务</a:t>
            </a:r>
            <a:r>
              <a:rPr lang="en-US" sz="1125" spc="450">
                <a:solidFill>
                  <a:srgbClr val="00E5FF"/>
                </a:solidFill>
                <a:latin typeface="Consolas"/>
                <a:ea typeface="Consolas"/>
              </a:rPr>
              <a:t xml:space="preserve"> / </a:t>
            </a:r>
            <a:r>
              <a:rPr lang="zh-CN" sz="1125" spc="450">
                <a:solidFill>
                  <a:srgbClr val="00E5FF"/>
                </a:solidFill>
                <a:latin typeface="Consolas"/>
                <a:ea typeface="Consolas"/>
              </a:rPr>
              <a:t>客服</a:t>
            </a:r>
            <a:r>
              <a:rPr lang="en-US" sz="1125" spc="450">
                <a:solidFill>
                  <a:srgbClr val="00E5FF"/>
                </a:solidFill>
                <a:latin typeface="Consolas"/>
                <a:ea typeface="Consolas"/>
              </a:rPr>
              <a:t xml:space="preserve"> / </a:t>
            </a:r>
            <a:r>
              <a:rPr lang="zh-CN" sz="1125" spc="450">
                <a:solidFill>
                  <a:srgbClr val="00E5FF"/>
                </a:solidFill>
                <a:latin typeface="Consolas"/>
                <a:ea typeface="Consolas"/>
              </a:rPr>
              <a:t>运营</a:t>
            </a:r>
            <a:endParaRPr/>
          </a:p>
        </p:txBody>
      </p:sp>
      <p:sp>
        <p:nvSpPr>
          <p:cNvPr id="310" name="" descr="{&quot;isTemplate&quot;:true,&quot;type&quot;:&quot;text&quot;}"/>
          <p:cNvSpPr txBox="1"/>
          <p:nvPr/>
        </p:nvSpPr>
        <p:spPr>
          <a:xfrm rot="0" flipH="0" flipV="0">
            <a:off x="762000" y="2762250"/>
            <a:ext cx="6648450" cy="714375"/>
          </a:xfrm>
          <a:prstGeom prst="rect"/>
        </p:spPr>
        <p:txBody>
          <a:bodyPr wrap="none" lIns="0" tIns="0" rIns="0" bIns="0"/>
          <a:p>
            <a:pPr>
              <a:lnSpc>
                <a:spcPct val="100000"/>
              </a:lnSpc>
            </a:pPr>
            <a:r>
              <a:rPr lang="zh-CN" sz="4650" b="1">
                <a:solidFill>
                  <a:srgbClr val="E8EEF7"/>
                </a:solidFill>
                <a:latin typeface="Microsoft YaHei"/>
                <a:ea typeface="Microsoft YaHei"/>
              </a:rPr>
              <a:t>客户沟通话术与合规红线</a:t>
            </a:r>
            <a:endParaRPr/>
          </a:p>
        </p:txBody>
      </p:sp>
      <p:sp>
        <p:nvSpPr>
          <p:cNvPr id="311" name=""/>
          <p:cNvSpPr/>
          <p:nvPr/>
        </p:nvSpPr>
        <p:spPr>
          <a:xfrm rot="0" flipH="0" flipV="0">
            <a:off x="762000" y="3743325"/>
            <a:ext cx="1047750" cy="38100"/>
          </a:xfrm>
          <a:prstGeom prst="rect">
            <a:avLst/>
          </a:prstGeom>
          <a:gradFill>
            <a:gsLst>
              <a:gs pos="0">
                <a:srgbClr val="00E5FF"/>
              </a:gs>
              <a:gs pos="100000">
                <a:srgbClr val="00E5FF">
                  <a:alpha val="0"/>
                </a:srgbClr>
              </a:gs>
            </a:gsLst>
            <a:lin ang="0" scaled="1"/>
          </a:gradFill>
          <a:ln/>
        </p:spPr>
        <p:txBody>
          <a:bodyPr/>
          <a:p/>
        </p:txBody>
      </p:sp>
      <p:sp>
        <p:nvSpPr>
          <p:cNvPr id="312" name="" descr="{&quot;isTemplate&quot;:true,&quot;type&quot;:&quot;text&quot;}"/>
          <p:cNvSpPr txBox="1"/>
          <p:nvPr/>
        </p:nvSpPr>
        <p:spPr>
          <a:xfrm rot="0" flipH="0" flipV="0">
            <a:off x="762000" y="4029075"/>
            <a:ext cx="6648450" cy="209550"/>
          </a:xfrm>
          <a:prstGeom prst="rect"/>
        </p:spPr>
        <p:txBody>
          <a:bodyPr wrap="none" lIns="0" tIns="0" rIns="0" bIns="0"/>
          <a:p>
            <a:pPr>
              <a:lnSpc>
                <a:spcPct val="100000"/>
              </a:lnSpc>
            </a:pPr>
            <a:r>
              <a:rPr lang="zh-CN" sz="1350">
                <a:solidFill>
                  <a:srgbClr val="E8EEF7">
                    <a:alpha val="62000"/>
                  </a:srgbClr>
                </a:solidFill>
                <a:latin typeface="Microsoft YaHei"/>
                <a:ea typeface="Microsoft YaHei"/>
              </a:rPr>
              <a:t>对外只有一套口径</a:t>
            </a:r>
            <a:r>
              <a:rPr lang="en-US" sz="1350">
                <a:solidFill>
                  <a:srgbClr val="E8EEF7">
                    <a:alpha val="62000"/>
                  </a:srgbClr>
                </a:solidFill>
                <a:latin typeface="Microsoft YaHei"/>
                <a:ea typeface="Microsoft YaHei"/>
              </a:rPr>
              <a:t xml:space="preserve"> —— </a:t>
            </a:r>
            <a:r>
              <a:rPr lang="zh-CN" sz="1350">
                <a:solidFill>
                  <a:srgbClr val="E8EEF7">
                    <a:alpha val="62000"/>
                  </a:srgbClr>
                </a:solidFill>
                <a:latin typeface="Microsoft YaHei"/>
                <a:ea typeface="Microsoft YaHei"/>
              </a:rPr>
              <a:t>同一件事不同人不同说法，客户就会怀疑我们的专业度和合法性</a:t>
            </a:r>
            <a:endParaRPr/>
          </a:p>
        </p:txBody>
      </p:sp>
      <p:pic>
        <p:nvPicPr>
          <p:cNvPr id="313" name=""/>
          <p:cNvPicPr>
            <a:picLocks noChangeAspect="1"/>
          </p:cNvPicPr>
          <p:nvPr/>
        </p:nvPicPr>
        <p:blipFill>
          <a:blip r:embed="rId1"/>
          <a:srcRect l="3030" t="0" r="3030" b="0"/>
          <a:stretch>
            <a:fillRect/>
          </a:stretch>
        </p:blipFill>
        <p:spPr>
          <a:xfrm rot="0" flipH="0" flipV="0">
            <a:off x="8001000" y="3371850"/>
            <a:ext cx="2952750" cy="3143250"/>
          </a:xfrm>
          <a:prstGeom prst="rect">
            <a:avLst/>
          </a:prstGeom>
          <a:ln/>
        </p:spPr>
      </p:pic>
      <p:sp>
        <p:nvSpPr>
          <p:cNvPr id="314" name="" descr="{&quot;isTemplate&quot;:true,&quot;type&quot;:&quot;text&quot;}"/>
          <p:cNvSpPr txBox="1"/>
          <p:nvPr/>
        </p:nvSpPr>
        <p:spPr>
          <a:xfrm rot="0" flipH="0" flipV="0">
            <a:off x="762000" y="6305550"/>
            <a:ext cx="2933700" cy="133350"/>
          </a:xfrm>
          <a:prstGeom prst="rect"/>
        </p:spPr>
        <p:txBody>
          <a:bodyPr wrap="none" lIns="0" tIns="0" rIns="0" bIns="0"/>
          <a:p>
            <a:pPr>
              <a:lnSpc>
                <a:spcPct val="100000"/>
              </a:lnSpc>
            </a:pPr>
            <a:r>
              <a:rPr lang="en-US" sz="825" spc="75">
                <a:solidFill>
                  <a:srgbClr val="E8EEF7">
                    <a:alpha val="40000"/>
                  </a:srgbClr>
                </a:solidFill>
                <a:latin typeface="Consolas"/>
                <a:ea typeface="Consolas"/>
              </a:rPr>
              <a:t xml:space="preserve">MMB PORTRAITMART · </a:t>
            </a:r>
            <a:r>
              <a:rPr lang="zh-CN" sz="825" spc="75">
                <a:solidFill>
                  <a:srgbClr val="E8EEF7">
                    <a:alpha val="40000"/>
                  </a:srgbClr>
                </a:solidFill>
                <a:latin typeface="Consolas"/>
                <a:ea typeface="Consolas"/>
              </a:rPr>
              <a:t>内部文件</a:t>
            </a:r>
            <a:r>
              <a:rPr lang="en-US" sz="825" spc="75">
                <a:solidFill>
                  <a:srgbClr val="E8EEF7">
                    <a:alpha val="40000"/>
                  </a:srgbClr>
                </a:solidFill>
                <a:latin typeface="Consolas"/>
                <a:ea typeface="Consolas"/>
              </a:rPr>
              <a:t xml:space="preserve"> </a:t>
            </a:r>
            <a:r>
              <a:rPr lang="zh-CN" sz="825" spc="75">
                <a:solidFill>
                  <a:srgbClr val="E8EEF7">
                    <a:alpha val="40000"/>
                  </a:srgbClr>
                </a:solidFill>
                <a:latin typeface="Consolas"/>
                <a:ea typeface="Consolas"/>
              </a:rPr>
              <a:t>禁止外传</a:t>
            </a:r>
            <a:r>
              <a:rPr lang="en-US" sz="825" spc="75">
                <a:solidFill>
                  <a:srgbClr val="E8EEF7">
                    <a:alpha val="40000"/>
                  </a:srgbClr>
                </a:solidFill>
                <a:latin typeface="Consolas"/>
                <a:ea typeface="Consolas"/>
              </a:rPr>
              <a:t xml:space="preserve"> · 23 / 32</a:t>
            </a:r>
            <a:endParaRPr/>
          </a:p>
        </p:txBody>
      </p:sp>
    </p:spTree>
  </p:cSld>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315" name="" descr="&lt;Slide style={{ width: 1280, height: 720, background: '#0A1220', position: 'relative', overflow: 'hidden', fontFamily: &quot;'Microsoft YaHei', 'PingFang SC', sans-serif&quot; }}&gt;&#13;&#10;  &lt;Box style={{ position: 'absolute', top: 0, left: 0, right: 0, height: 120, padding: '26px 60px 0' }}&gt;&#13;&#10;    &lt;Text style={{ fontFamily: 'Consolas, monospace', fontSize: 12, letterSpacing: 2, color: '#FF2D78' }}&gt;LESSON 06 · 客户沟通话术&lt;/Text&gt;&#13;&#10;    &lt;Text style={{ fontSize: 34, fontWeight: 'bold', color: '#E8EEF7', marginTop: 6 }}&gt;高频提问标准应答&lt;/Text&gt;&#13;&#10;    &lt;Box style={{ position: 'absolute', left: 60, right: 60, bottom: 0, height: 1, background: 'linear-gradient(90deg, rgba(0,229,255,0.5), rgba(0,229,255,0))' }} /&gt;&#13;&#10;  &lt;/Box&gt;&#13;&#10;  &lt;Box style={{ position: 'absolute', top: 120, left: 60, width: 1160, height: 540, flexDirection: 'column', justifyContent: 'center', gap: 16 }}&gt;&#13;&#10;    {[&#13;&#10;      ['你们怎么保证素材被盗用后能查到？', '我们做的是三层叠加：出库的向量带数字水印、拿到疑似侵权作品可以做反向比对、并保留完整审计权与调用日志。我们不承诺 100% 技术保证，但承诺用了必留痕、盗了必可举证。'],&#13;&#10;      ['创作者分成分成怎么算？', '创作者最高 85%（佣金 12% + 生态基金 3%）。注意口径：只说「最高 85%」，不得写死 85%，不得承诺保底。'],&#13;&#10;      ['能绕过平台直接跟创作者私下交易吗？', '不可以。私下交易没有平台的确权、密钥和证据链，出了纠纷双方都没有保障；平台对私下绕过行为保留追责权利。'],&#13;&#10;      ['能不能保证我的素材不被 AI 换脸？', '我们有专门防线：原始素材隔离、只出带水印的脱敏向量，配合骨骼拓扑比对与水印反解。同样不承诺 100%，但盗用必可举证、必可溯源。'],&#13;&#10;      ['税费能不能你们全包？', '报的是含税价，税费按法律规定各自承担，平台不代垫、不做包税。涉及具体主体和地区口径的，我记下来请财务与税务顾问 2 个工作日内书面答复。'],&#13;&#10;    ].map((r, i) =&gt; (&#13;&#10;      &lt;Box key={i} style={{ flexDirection: 'row', gap: 16, alignItems: 'flex-start', background: i % 2 === 0 ? 'rgba(0,229,255,0.04)' : 'transparent', borderRadius: 10, padding: '10px 14px' }}&gt;&#13;&#10;        &lt;Box style={{ width: 30, height: 30, borderRadius: 15, background: 'rgba(255,45,120,0.15)', justifyContent: 'center', alignItems: 'center', flexShrink: 0 }}&gt;&#13;&#10;          &lt;Text style={{ fontFamily: 'Consolas, monospace', fontSize: 14, fontWeight: 'bold', color: '#FF2D78' }}&gt;Q&lt;/Text&gt;&#13;&#10;        &lt;/Box&gt;&#13;&#10;        &lt;Box style={{ flex: 1 }}&gt;&#13;&#10;          &lt;Text style={{ fontSize: 15.5, fontWeight: 'bold', color: '#E8EEF7' }}&gt;{r[0]}&lt;/Text&gt;&#13;&#10;          &lt;Text style={{ fontSize: 13.5, color: 'rgba(232,238,247,0.68)', lineHeight: 1.6, marginTop: 5 }}&gt;{r[1]}&lt;/Text&gt;&#13;&#10;        &lt;/Box&gt;&#13;&#10;      &lt;/Box&gt;&#13;&#10;    ))}&#13;&#10;    &lt;Box style={{ borderLeft: '3px solid #FF2D78', paddingLeft: 14, marginTop: 4 }}&gt;&#13;&#10;      &lt;Text style={{ fontSize: 14, color: 'rgba(232,238,247,0.72)', lineHeight: 1.6 }}&gt;&lt;span style={{ color: '#FF2D78', fontWeight: 'bold' }}&gt;内部沟通三禁：&lt;/span&gt;不承诺费率与账期 · 不承诺独家 · 不透露后台数据与素材。拿不准的问题一律记录后升级，严禁现场编答案。&lt;/Text&gt;&#13;&#10;    &lt;/Box&gt;&#13;&#10;  &lt;/Box&gt;&#13;&#10;  &lt;Image src=&quot;assets/bear_ch6.png&quot; style={{ position: 'absolute', right: 34, top: 14, width: 92, height: 100, objectFit: 'contain' }} /&gt;&#13;&#10;  &lt;Box style={{ position: 'absolute', left: 0, right: 0, bottom: 0, height: 60, padding: '0 60px', flexDirection: 'row', justifyContent: 'space-between', alignItems: 'center', borderTop: '1px solid rgba(0,229,255,0.14)' }}&gt;&#13;&#10;    &lt;Text style={{ fontFamily: 'Consolas, monospace', fontSize: 11, letterSpacing: 1, color: 'rgba(232,238,247,0.4)' }}&gt;MMB PORTRAITMART · 内部文件 禁止外传&lt;/Text&gt;&#13;&#10;    &lt;Text style={{ fontFamily: 'Consolas, monospace', fontSize: 11, color: 'rgba(232,238,247,0.4)' }}&gt;24 / 32&lt;/Text&gt;&#13;&#10;  &lt;/Box&gt;&#13;&#10;&lt;/Slide&gt;&#13;&#10;"/>
        <p:cNvGrpSpPr/>
        <p:nvPr/>
      </p:nvGrpSpPr>
      <p:grpSpPr>
        <a:xfrm>
          <a:off x="0" y="0"/>
          <a:ext cx="0" cy="0"/>
          <a:chOff x="0" y="0"/>
          <a:chExt cx="0" cy="0"/>
        </a:xfrm>
      </p:grpSpPr>
      <p:sp>
        <p:nvSpPr>
          <p:cNvPr id="316" name=""/>
          <p:cNvSpPr/>
          <p:nvPr/>
        </p:nvSpPr>
        <p:spPr>
          <a:xfrm rot="0" flipH="0" flipV="0">
            <a:off x="0" y="0"/>
            <a:ext cx="12192000" cy="6858000"/>
          </a:xfrm>
          <a:prstGeom prst="rect">
            <a:avLst/>
          </a:prstGeom>
          <a:solidFill>
            <a:srgbClr val="0A1220"/>
          </a:solidFill>
          <a:ln/>
        </p:spPr>
        <p:txBody>
          <a:bodyPr/>
          <a:p/>
        </p:txBody>
      </p:sp>
      <p:sp>
        <p:nvSpPr>
          <p:cNvPr id="317" name="" descr="{&quot;isTemplate&quot;:true,&quot;type&quot;:&quot;text&quot;}"/>
          <p:cNvSpPr txBox="1"/>
          <p:nvPr/>
        </p:nvSpPr>
        <p:spPr>
          <a:xfrm rot="0" flipH="0" flipV="0">
            <a:off x="571500" y="247650"/>
            <a:ext cx="11049000" cy="142875"/>
          </a:xfrm>
          <a:prstGeom prst="rect"/>
        </p:spPr>
        <p:txBody>
          <a:bodyPr wrap="none" lIns="0" tIns="0" rIns="0" bIns="0"/>
          <a:p>
            <a:pPr>
              <a:lnSpc>
                <a:spcPct val="100000"/>
              </a:lnSpc>
            </a:pPr>
            <a:r>
              <a:rPr lang="en-US" sz="900" spc="150">
                <a:solidFill>
                  <a:srgbClr val="FF2D78"/>
                </a:solidFill>
                <a:latin typeface="Consolas"/>
                <a:ea typeface="Consolas"/>
              </a:rPr>
              <a:t xml:space="preserve">LESSON 06 · </a:t>
            </a:r>
            <a:r>
              <a:rPr lang="zh-CN" sz="900" spc="150">
                <a:solidFill>
                  <a:srgbClr val="FF2D78"/>
                </a:solidFill>
                <a:latin typeface="Consolas"/>
                <a:ea typeface="Consolas"/>
              </a:rPr>
              <a:t>客户沟通话术</a:t>
            </a:r>
            <a:endParaRPr/>
          </a:p>
        </p:txBody>
      </p:sp>
      <p:sp>
        <p:nvSpPr>
          <p:cNvPr id="318" name="" descr="{&quot;isTemplate&quot;:true,&quot;type&quot;:&quot;text&quot;}"/>
          <p:cNvSpPr txBox="1"/>
          <p:nvPr/>
        </p:nvSpPr>
        <p:spPr>
          <a:xfrm rot="0" flipH="0" flipV="0">
            <a:off x="571500" y="447675"/>
            <a:ext cx="11049000" cy="390525"/>
          </a:xfrm>
          <a:prstGeom prst="rect"/>
        </p:spPr>
        <p:txBody>
          <a:bodyPr wrap="none" lIns="0" tIns="0" rIns="0" bIns="0"/>
          <a:p>
            <a:pPr>
              <a:lnSpc>
                <a:spcPct val="100000"/>
              </a:lnSpc>
            </a:pPr>
            <a:r>
              <a:rPr lang="zh-CN" sz="2550" b="1">
                <a:solidFill>
                  <a:srgbClr val="E8EEF7"/>
                </a:solidFill>
                <a:latin typeface="Microsoft YaHei"/>
                <a:ea typeface="Microsoft YaHei"/>
              </a:rPr>
              <a:t>高频提问标准应答</a:t>
            </a:r>
            <a:endParaRPr/>
          </a:p>
        </p:txBody>
      </p:sp>
      <p:sp>
        <p:nvSpPr>
          <p:cNvPr id="319" name=""/>
          <p:cNvSpPr/>
          <p:nvPr/>
        </p:nvSpPr>
        <p:spPr>
          <a:xfrm rot="0" flipH="0" flipV="0">
            <a:off x="571500" y="1133475"/>
            <a:ext cx="11049000" cy="9525"/>
          </a:xfrm>
          <a:prstGeom prst="rect">
            <a:avLst/>
          </a:prstGeom>
          <a:gradFill>
            <a:gsLst>
              <a:gs pos="0">
                <a:srgbClr val="00E5FF">
                  <a:alpha val="50000"/>
                </a:srgbClr>
              </a:gs>
              <a:gs pos="100000">
                <a:srgbClr val="00E5FF">
                  <a:alpha val="0"/>
                </a:srgbClr>
              </a:gs>
            </a:gsLst>
            <a:lin ang="0" scaled="1"/>
          </a:gradFill>
          <a:ln/>
        </p:spPr>
        <p:txBody>
          <a:bodyPr/>
          <a:p/>
        </p:txBody>
      </p:sp>
      <p:sp>
        <p:nvSpPr>
          <p:cNvPr id="320" name=""/>
          <p:cNvSpPr/>
          <p:nvPr/>
        </p:nvSpPr>
        <p:spPr>
          <a:xfrm rot="0" flipH="0" flipV="0">
            <a:off x="571500" y="1524000"/>
            <a:ext cx="11049000" cy="666750"/>
          </a:xfrm>
          <a:prstGeom prst="roundRect">
            <a:avLst>
              <a:gd name="adj" fmla="val 14286"/>
            </a:avLst>
          </a:prstGeom>
          <a:solidFill>
            <a:srgbClr val="00E5FF">
              <a:alpha val="4000"/>
            </a:srgbClr>
          </a:solidFill>
          <a:ln/>
        </p:spPr>
        <p:txBody>
          <a:bodyPr/>
          <a:p/>
        </p:txBody>
      </p:sp>
      <p:sp>
        <p:nvSpPr>
          <p:cNvPr id="321" name=""/>
          <p:cNvSpPr/>
          <p:nvPr/>
        </p:nvSpPr>
        <p:spPr>
          <a:xfrm rot="0" flipH="0" flipV="0">
            <a:off x="704850" y="1619250"/>
            <a:ext cx="285750" cy="285750"/>
          </a:xfrm>
          <a:prstGeom prst="roundRect">
            <a:avLst>
              <a:gd name="adj" fmla="val 50000"/>
            </a:avLst>
          </a:prstGeom>
          <a:solidFill>
            <a:srgbClr val="FF2D78">
              <a:alpha val="15000"/>
            </a:srgbClr>
          </a:solidFill>
          <a:ln/>
        </p:spPr>
        <p:txBody>
          <a:bodyPr/>
          <a:p/>
        </p:txBody>
      </p:sp>
      <p:sp>
        <p:nvSpPr>
          <p:cNvPr id="322" name="" descr="{&quot;isTemplate&quot;:true,&quot;type&quot;:&quot;text&quot;}"/>
          <p:cNvSpPr txBox="1"/>
          <p:nvPr/>
        </p:nvSpPr>
        <p:spPr>
          <a:xfrm rot="0" flipH="0" flipV="0">
            <a:off x="809625" y="1685925"/>
            <a:ext cx="76200" cy="161925"/>
          </a:xfrm>
          <a:prstGeom prst="rect"/>
        </p:spPr>
        <p:txBody>
          <a:bodyPr wrap="none" lIns="0" tIns="0" rIns="0" bIns="0"/>
          <a:p>
            <a:pPr>
              <a:lnSpc>
                <a:spcPct val="100000"/>
              </a:lnSpc>
            </a:pPr>
            <a:r>
              <a:rPr lang="en-US" sz="1050" b="1">
                <a:solidFill>
                  <a:srgbClr val="FF2D78"/>
                </a:solidFill>
                <a:latin typeface="Consolas"/>
                <a:ea typeface="Consolas"/>
              </a:rPr>
              <a:t>Q</a:t>
            </a:r>
            <a:endParaRPr/>
          </a:p>
        </p:txBody>
      </p:sp>
      <p:sp>
        <p:nvSpPr>
          <p:cNvPr id="323" name="" descr="{&quot;isTemplate&quot;:true,&quot;type&quot;:&quot;text&quot;}"/>
          <p:cNvSpPr txBox="1"/>
          <p:nvPr/>
        </p:nvSpPr>
        <p:spPr>
          <a:xfrm rot="0" flipH="0" flipV="0">
            <a:off x="1143000" y="1619250"/>
            <a:ext cx="10344150" cy="180975"/>
          </a:xfrm>
          <a:prstGeom prst="rect"/>
        </p:spPr>
        <p:txBody>
          <a:bodyPr wrap="none" lIns="0" tIns="0" rIns="0" bIns="0"/>
          <a:p>
            <a:pPr>
              <a:lnSpc>
                <a:spcPct val="100000"/>
              </a:lnSpc>
            </a:pPr>
            <a:r>
              <a:rPr lang="zh-CN" sz="1163" b="1">
                <a:solidFill>
                  <a:srgbClr val="E8EEF7"/>
                </a:solidFill>
                <a:latin typeface="Microsoft YaHei"/>
                <a:ea typeface="Microsoft YaHei"/>
              </a:rPr>
              <a:t>你们怎么保证素材被盗用后能查到？</a:t>
            </a:r>
            <a:endParaRPr/>
          </a:p>
        </p:txBody>
      </p:sp>
      <p:sp>
        <p:nvSpPr>
          <p:cNvPr id="324" name="" descr="{&quot;isTemplate&quot;:true,&quot;type&quot;:&quot;text&quot;}"/>
          <p:cNvSpPr txBox="1"/>
          <p:nvPr/>
        </p:nvSpPr>
        <p:spPr>
          <a:xfrm rot="0" flipH="0" flipV="0">
            <a:off x="1143000" y="1847850"/>
            <a:ext cx="10344150" cy="247650"/>
          </a:xfrm>
          <a:prstGeom prst="rect"/>
        </p:spPr>
        <p:txBody>
          <a:bodyPr wrap="none" lIns="0" tIns="0" rIns="0" bIns="0"/>
          <a:p>
            <a:pPr>
              <a:lnSpc>
                <a:spcPct val="160000"/>
              </a:lnSpc>
            </a:pPr>
            <a:r>
              <a:rPr lang="zh-CN" sz="1013">
                <a:solidFill>
                  <a:srgbClr val="E8EEF7">
                    <a:alpha val="68000"/>
                  </a:srgbClr>
                </a:solidFill>
                <a:latin typeface="Microsoft YaHei"/>
                <a:ea typeface="Microsoft YaHei"/>
              </a:rPr>
              <a:t>我们做的是三层叠加：出库的向量带数字水印、拿到疑似侵权作品可以做反向比对、并保留完整审计权与调用日志。我们不承诺</a:t>
            </a:r>
            <a:r>
              <a:rPr lang="en-US" sz="1013">
                <a:solidFill>
                  <a:srgbClr val="E8EEF7">
                    <a:alpha val="68000"/>
                  </a:srgbClr>
                </a:solidFill>
                <a:latin typeface="Microsoft YaHei"/>
                <a:ea typeface="Microsoft YaHei"/>
              </a:rPr>
              <a:t xml:space="preserve"> 100% </a:t>
            </a:r>
            <a:r>
              <a:rPr lang="zh-CN" sz="1013">
                <a:solidFill>
                  <a:srgbClr val="E8EEF7">
                    <a:alpha val="68000"/>
                  </a:srgbClr>
                </a:solidFill>
                <a:latin typeface="Microsoft YaHei"/>
                <a:ea typeface="Microsoft YaHei"/>
              </a:rPr>
              <a:t>技术保证，但承诺用了必留痕、盗了必可举证。</a:t>
            </a:r>
            <a:endParaRPr/>
          </a:p>
        </p:txBody>
      </p:sp>
      <p:sp>
        <p:nvSpPr>
          <p:cNvPr id="325" name=""/>
          <p:cNvSpPr/>
          <p:nvPr/>
        </p:nvSpPr>
        <p:spPr>
          <a:xfrm rot="0" flipH="0" flipV="0">
            <a:off x="571500" y="2343150"/>
            <a:ext cx="11049000" cy="666750"/>
          </a:xfrm>
          <a:prstGeom prst="roundRect">
            <a:avLst>
              <a:gd name="adj" fmla="val 14286"/>
            </a:avLst>
          </a:prstGeom>
          <a:ln/>
        </p:spPr>
        <p:txBody>
          <a:bodyPr/>
          <a:p/>
        </p:txBody>
      </p:sp>
      <p:sp>
        <p:nvSpPr>
          <p:cNvPr id="326" name=""/>
          <p:cNvSpPr/>
          <p:nvPr/>
        </p:nvSpPr>
        <p:spPr>
          <a:xfrm rot="0" flipH="0" flipV="0">
            <a:off x="704850" y="2438400"/>
            <a:ext cx="285750" cy="285750"/>
          </a:xfrm>
          <a:prstGeom prst="roundRect">
            <a:avLst>
              <a:gd name="adj" fmla="val 50000"/>
            </a:avLst>
          </a:prstGeom>
          <a:solidFill>
            <a:srgbClr val="FF2D78">
              <a:alpha val="15000"/>
            </a:srgbClr>
          </a:solidFill>
          <a:ln/>
        </p:spPr>
        <p:txBody>
          <a:bodyPr/>
          <a:p/>
        </p:txBody>
      </p:sp>
      <p:sp>
        <p:nvSpPr>
          <p:cNvPr id="327" name="" descr="{&quot;isTemplate&quot;:true,&quot;type&quot;:&quot;text&quot;}"/>
          <p:cNvSpPr txBox="1"/>
          <p:nvPr/>
        </p:nvSpPr>
        <p:spPr>
          <a:xfrm rot="0" flipH="0" flipV="0">
            <a:off x="809625" y="2505075"/>
            <a:ext cx="76200" cy="161925"/>
          </a:xfrm>
          <a:prstGeom prst="rect"/>
        </p:spPr>
        <p:txBody>
          <a:bodyPr wrap="none" lIns="0" tIns="0" rIns="0" bIns="0"/>
          <a:p>
            <a:pPr>
              <a:lnSpc>
                <a:spcPct val="100000"/>
              </a:lnSpc>
            </a:pPr>
            <a:r>
              <a:rPr lang="en-US" sz="1050" b="1">
                <a:solidFill>
                  <a:srgbClr val="FF2D78"/>
                </a:solidFill>
                <a:latin typeface="Consolas"/>
                <a:ea typeface="Consolas"/>
              </a:rPr>
              <a:t>Q</a:t>
            </a:r>
            <a:endParaRPr/>
          </a:p>
        </p:txBody>
      </p:sp>
      <p:sp>
        <p:nvSpPr>
          <p:cNvPr id="328" name="" descr="{&quot;isTemplate&quot;:true,&quot;type&quot;:&quot;text&quot;}"/>
          <p:cNvSpPr txBox="1"/>
          <p:nvPr/>
        </p:nvSpPr>
        <p:spPr>
          <a:xfrm rot="0" flipH="0" flipV="0">
            <a:off x="1143000" y="2438400"/>
            <a:ext cx="10344150" cy="180975"/>
          </a:xfrm>
          <a:prstGeom prst="rect"/>
        </p:spPr>
        <p:txBody>
          <a:bodyPr wrap="none" lIns="0" tIns="0" rIns="0" bIns="0"/>
          <a:p>
            <a:pPr>
              <a:lnSpc>
                <a:spcPct val="100000"/>
              </a:lnSpc>
            </a:pPr>
            <a:r>
              <a:rPr lang="zh-CN" sz="1163" b="1">
                <a:solidFill>
                  <a:srgbClr val="E8EEF7"/>
                </a:solidFill>
                <a:latin typeface="Microsoft YaHei"/>
                <a:ea typeface="Microsoft YaHei"/>
              </a:rPr>
              <a:t>创作者分成分成怎么算？</a:t>
            </a:r>
            <a:endParaRPr/>
          </a:p>
        </p:txBody>
      </p:sp>
      <p:sp>
        <p:nvSpPr>
          <p:cNvPr id="329" name="" descr="{&quot;isTemplate&quot;:true,&quot;type&quot;:&quot;text&quot;}"/>
          <p:cNvSpPr txBox="1"/>
          <p:nvPr/>
        </p:nvSpPr>
        <p:spPr>
          <a:xfrm rot="0" flipH="0" flipV="0">
            <a:off x="1143000" y="2667000"/>
            <a:ext cx="10344150" cy="247650"/>
          </a:xfrm>
          <a:prstGeom prst="rect"/>
        </p:spPr>
        <p:txBody>
          <a:bodyPr wrap="none" lIns="0" tIns="0" rIns="0" bIns="0"/>
          <a:p>
            <a:pPr>
              <a:lnSpc>
                <a:spcPct val="160000"/>
              </a:lnSpc>
            </a:pPr>
            <a:r>
              <a:rPr lang="zh-CN" sz="1013">
                <a:solidFill>
                  <a:srgbClr val="E8EEF7">
                    <a:alpha val="68000"/>
                  </a:srgbClr>
                </a:solidFill>
                <a:latin typeface="Microsoft YaHei"/>
                <a:ea typeface="Microsoft YaHei"/>
              </a:rPr>
              <a:t>创作者最高</a:t>
            </a:r>
            <a:r>
              <a:rPr lang="en-US" sz="1013">
                <a:solidFill>
                  <a:srgbClr val="E8EEF7">
                    <a:alpha val="68000"/>
                  </a:srgbClr>
                </a:solidFill>
                <a:latin typeface="Microsoft YaHei"/>
                <a:ea typeface="Microsoft YaHei"/>
              </a:rPr>
              <a:t xml:space="preserve"> 85%</a:t>
            </a:r>
            <a:r>
              <a:rPr lang="zh-CN" sz="1013">
                <a:solidFill>
                  <a:srgbClr val="E8EEF7">
                    <a:alpha val="68000"/>
                  </a:srgbClr>
                </a:solidFill>
                <a:latin typeface="Microsoft YaHei"/>
                <a:ea typeface="Microsoft YaHei"/>
              </a:rPr>
              <a:t>（佣金</a:t>
            </a:r>
            <a:r>
              <a:rPr lang="en-US" sz="1013">
                <a:solidFill>
                  <a:srgbClr val="E8EEF7">
                    <a:alpha val="68000"/>
                  </a:srgbClr>
                </a:solidFill>
                <a:latin typeface="Microsoft YaHei"/>
                <a:ea typeface="Microsoft YaHei"/>
              </a:rPr>
              <a:t xml:space="preserve"> 12% + </a:t>
            </a:r>
            <a:r>
              <a:rPr lang="zh-CN" sz="1013">
                <a:solidFill>
                  <a:srgbClr val="E8EEF7">
                    <a:alpha val="68000"/>
                  </a:srgbClr>
                </a:solidFill>
                <a:latin typeface="Microsoft YaHei"/>
                <a:ea typeface="Microsoft YaHei"/>
              </a:rPr>
              <a:t>生态基金</a:t>
            </a:r>
            <a:r>
              <a:rPr lang="en-US" sz="1013">
                <a:solidFill>
                  <a:srgbClr val="E8EEF7">
                    <a:alpha val="68000"/>
                  </a:srgbClr>
                </a:solidFill>
                <a:latin typeface="Microsoft YaHei"/>
                <a:ea typeface="Microsoft YaHei"/>
              </a:rPr>
              <a:t xml:space="preserve"> 3%</a:t>
            </a:r>
            <a:r>
              <a:rPr lang="zh-CN" sz="1013">
                <a:solidFill>
                  <a:srgbClr val="E8EEF7">
                    <a:alpha val="68000"/>
                  </a:srgbClr>
                </a:solidFill>
                <a:latin typeface="Microsoft YaHei"/>
                <a:ea typeface="Microsoft YaHei"/>
              </a:rPr>
              <a:t>）。注意口径：只说「最高</a:t>
            </a:r>
            <a:r>
              <a:rPr lang="en-US" sz="1013">
                <a:solidFill>
                  <a:srgbClr val="E8EEF7">
                    <a:alpha val="68000"/>
                  </a:srgbClr>
                </a:solidFill>
                <a:latin typeface="Microsoft YaHei"/>
                <a:ea typeface="Microsoft YaHei"/>
              </a:rPr>
              <a:t xml:space="preserve"> 85%</a:t>
            </a:r>
            <a:r>
              <a:rPr lang="zh-CN" sz="1013">
                <a:solidFill>
                  <a:srgbClr val="E8EEF7">
                    <a:alpha val="68000"/>
                  </a:srgbClr>
                </a:solidFill>
                <a:latin typeface="Microsoft YaHei"/>
                <a:ea typeface="Microsoft YaHei"/>
              </a:rPr>
              <a:t>」，不得写死</a:t>
            </a:r>
            <a:r>
              <a:rPr lang="en-US" sz="1013">
                <a:solidFill>
                  <a:srgbClr val="E8EEF7">
                    <a:alpha val="68000"/>
                  </a:srgbClr>
                </a:solidFill>
                <a:latin typeface="Microsoft YaHei"/>
                <a:ea typeface="Microsoft YaHei"/>
              </a:rPr>
              <a:t xml:space="preserve"> 85%</a:t>
            </a:r>
            <a:r>
              <a:rPr lang="zh-CN" sz="1013">
                <a:solidFill>
                  <a:srgbClr val="E8EEF7">
                    <a:alpha val="68000"/>
                  </a:srgbClr>
                </a:solidFill>
                <a:latin typeface="Microsoft YaHei"/>
                <a:ea typeface="Microsoft YaHei"/>
              </a:rPr>
              <a:t>，不得承诺保底。</a:t>
            </a:r>
            <a:endParaRPr/>
          </a:p>
        </p:txBody>
      </p:sp>
      <p:sp>
        <p:nvSpPr>
          <p:cNvPr id="330" name=""/>
          <p:cNvSpPr/>
          <p:nvPr/>
        </p:nvSpPr>
        <p:spPr>
          <a:xfrm rot="0" flipH="0" flipV="0">
            <a:off x="571500" y="3162300"/>
            <a:ext cx="11049000" cy="666750"/>
          </a:xfrm>
          <a:prstGeom prst="roundRect">
            <a:avLst>
              <a:gd name="adj" fmla="val 14286"/>
            </a:avLst>
          </a:prstGeom>
          <a:solidFill>
            <a:srgbClr val="00E5FF">
              <a:alpha val="4000"/>
            </a:srgbClr>
          </a:solidFill>
          <a:ln/>
        </p:spPr>
        <p:txBody>
          <a:bodyPr/>
          <a:p/>
        </p:txBody>
      </p:sp>
      <p:sp>
        <p:nvSpPr>
          <p:cNvPr id="331" name=""/>
          <p:cNvSpPr/>
          <p:nvPr/>
        </p:nvSpPr>
        <p:spPr>
          <a:xfrm rot="0" flipH="0" flipV="0">
            <a:off x="704850" y="3257550"/>
            <a:ext cx="285750" cy="285750"/>
          </a:xfrm>
          <a:prstGeom prst="roundRect">
            <a:avLst>
              <a:gd name="adj" fmla="val 50000"/>
            </a:avLst>
          </a:prstGeom>
          <a:solidFill>
            <a:srgbClr val="FF2D78">
              <a:alpha val="15000"/>
            </a:srgbClr>
          </a:solidFill>
          <a:ln/>
        </p:spPr>
        <p:txBody>
          <a:bodyPr/>
          <a:p/>
        </p:txBody>
      </p:sp>
      <p:sp>
        <p:nvSpPr>
          <p:cNvPr id="332" name="" descr="{&quot;isTemplate&quot;:true,&quot;type&quot;:&quot;text&quot;}"/>
          <p:cNvSpPr txBox="1"/>
          <p:nvPr/>
        </p:nvSpPr>
        <p:spPr>
          <a:xfrm rot="0" flipH="0" flipV="0">
            <a:off x="809625" y="3324225"/>
            <a:ext cx="76200" cy="161925"/>
          </a:xfrm>
          <a:prstGeom prst="rect"/>
        </p:spPr>
        <p:txBody>
          <a:bodyPr wrap="none" lIns="0" tIns="0" rIns="0" bIns="0"/>
          <a:p>
            <a:pPr>
              <a:lnSpc>
                <a:spcPct val="100000"/>
              </a:lnSpc>
            </a:pPr>
            <a:r>
              <a:rPr lang="en-US" sz="1050" b="1">
                <a:solidFill>
                  <a:srgbClr val="FF2D78"/>
                </a:solidFill>
                <a:latin typeface="Consolas"/>
                <a:ea typeface="Consolas"/>
              </a:rPr>
              <a:t>Q</a:t>
            </a:r>
            <a:endParaRPr/>
          </a:p>
        </p:txBody>
      </p:sp>
      <p:sp>
        <p:nvSpPr>
          <p:cNvPr id="333" name="" descr="{&quot;isTemplate&quot;:true,&quot;type&quot;:&quot;text&quot;}"/>
          <p:cNvSpPr txBox="1"/>
          <p:nvPr/>
        </p:nvSpPr>
        <p:spPr>
          <a:xfrm rot="0" flipH="0" flipV="0">
            <a:off x="1143000" y="3257550"/>
            <a:ext cx="10344150" cy="180975"/>
          </a:xfrm>
          <a:prstGeom prst="rect"/>
        </p:spPr>
        <p:txBody>
          <a:bodyPr wrap="none" lIns="0" tIns="0" rIns="0" bIns="0"/>
          <a:p>
            <a:pPr>
              <a:lnSpc>
                <a:spcPct val="100000"/>
              </a:lnSpc>
            </a:pPr>
            <a:r>
              <a:rPr lang="zh-CN" sz="1163" b="1">
                <a:solidFill>
                  <a:srgbClr val="E8EEF7"/>
                </a:solidFill>
                <a:latin typeface="Microsoft YaHei"/>
                <a:ea typeface="Microsoft YaHei"/>
              </a:rPr>
              <a:t>能绕过平台直接跟创作者私下交易吗？</a:t>
            </a:r>
            <a:endParaRPr/>
          </a:p>
        </p:txBody>
      </p:sp>
      <p:sp>
        <p:nvSpPr>
          <p:cNvPr id="334" name="" descr="{&quot;isTemplate&quot;:true,&quot;type&quot;:&quot;text&quot;}"/>
          <p:cNvSpPr txBox="1"/>
          <p:nvPr/>
        </p:nvSpPr>
        <p:spPr>
          <a:xfrm rot="0" flipH="0" flipV="0">
            <a:off x="1143000" y="3486150"/>
            <a:ext cx="10344150" cy="247650"/>
          </a:xfrm>
          <a:prstGeom prst="rect"/>
        </p:spPr>
        <p:txBody>
          <a:bodyPr wrap="none" lIns="0" tIns="0" rIns="0" bIns="0"/>
          <a:p>
            <a:pPr>
              <a:lnSpc>
                <a:spcPct val="160000"/>
              </a:lnSpc>
            </a:pPr>
            <a:r>
              <a:rPr lang="zh-CN" sz="1013">
                <a:solidFill>
                  <a:srgbClr val="E8EEF7">
                    <a:alpha val="68000"/>
                  </a:srgbClr>
                </a:solidFill>
                <a:latin typeface="Microsoft YaHei"/>
                <a:ea typeface="Microsoft YaHei"/>
              </a:rPr>
              <a:t>不可以。私下交易没有平台的确权、密钥和证据链，出了纠纷双方都没有保障；平台对私下绕过行为保留追责权利。</a:t>
            </a:r>
            <a:endParaRPr/>
          </a:p>
        </p:txBody>
      </p:sp>
      <p:sp>
        <p:nvSpPr>
          <p:cNvPr id="335" name=""/>
          <p:cNvSpPr/>
          <p:nvPr/>
        </p:nvSpPr>
        <p:spPr>
          <a:xfrm rot="0" flipH="0" flipV="0">
            <a:off x="571500" y="3981450"/>
            <a:ext cx="11049000" cy="666750"/>
          </a:xfrm>
          <a:prstGeom prst="roundRect">
            <a:avLst>
              <a:gd name="adj" fmla="val 14286"/>
            </a:avLst>
          </a:prstGeom>
          <a:ln/>
        </p:spPr>
        <p:txBody>
          <a:bodyPr/>
          <a:p/>
        </p:txBody>
      </p:sp>
      <p:sp>
        <p:nvSpPr>
          <p:cNvPr id="336" name=""/>
          <p:cNvSpPr/>
          <p:nvPr/>
        </p:nvSpPr>
        <p:spPr>
          <a:xfrm rot="0" flipH="0" flipV="0">
            <a:off x="704850" y="4076700"/>
            <a:ext cx="285750" cy="285750"/>
          </a:xfrm>
          <a:prstGeom prst="roundRect">
            <a:avLst>
              <a:gd name="adj" fmla="val 50000"/>
            </a:avLst>
          </a:prstGeom>
          <a:solidFill>
            <a:srgbClr val="FF2D78">
              <a:alpha val="15000"/>
            </a:srgbClr>
          </a:solidFill>
          <a:ln/>
        </p:spPr>
        <p:txBody>
          <a:bodyPr/>
          <a:p/>
        </p:txBody>
      </p:sp>
      <p:sp>
        <p:nvSpPr>
          <p:cNvPr id="337" name="" descr="{&quot;isTemplate&quot;:true,&quot;type&quot;:&quot;text&quot;}"/>
          <p:cNvSpPr txBox="1"/>
          <p:nvPr/>
        </p:nvSpPr>
        <p:spPr>
          <a:xfrm rot="0" flipH="0" flipV="0">
            <a:off x="809625" y="4143375"/>
            <a:ext cx="76200" cy="161925"/>
          </a:xfrm>
          <a:prstGeom prst="rect"/>
        </p:spPr>
        <p:txBody>
          <a:bodyPr wrap="none" lIns="0" tIns="0" rIns="0" bIns="0"/>
          <a:p>
            <a:pPr>
              <a:lnSpc>
                <a:spcPct val="100000"/>
              </a:lnSpc>
            </a:pPr>
            <a:r>
              <a:rPr lang="en-US" sz="1050" b="1">
                <a:solidFill>
                  <a:srgbClr val="FF2D78"/>
                </a:solidFill>
                <a:latin typeface="Consolas"/>
                <a:ea typeface="Consolas"/>
              </a:rPr>
              <a:t>Q</a:t>
            </a:r>
            <a:endParaRPr/>
          </a:p>
        </p:txBody>
      </p:sp>
      <p:sp>
        <p:nvSpPr>
          <p:cNvPr id="338" name="" descr="{&quot;isTemplate&quot;:true,&quot;type&quot;:&quot;text&quot;}"/>
          <p:cNvSpPr txBox="1"/>
          <p:nvPr/>
        </p:nvSpPr>
        <p:spPr>
          <a:xfrm rot="0" flipH="0" flipV="0">
            <a:off x="1143000" y="4076700"/>
            <a:ext cx="10344150" cy="180975"/>
          </a:xfrm>
          <a:prstGeom prst="rect"/>
        </p:spPr>
        <p:txBody>
          <a:bodyPr wrap="none" lIns="0" tIns="0" rIns="0" bIns="0"/>
          <a:p>
            <a:pPr>
              <a:lnSpc>
                <a:spcPct val="100000"/>
              </a:lnSpc>
            </a:pPr>
            <a:r>
              <a:rPr lang="zh-CN" sz="1163" b="1">
                <a:solidFill>
                  <a:srgbClr val="E8EEF7"/>
                </a:solidFill>
                <a:latin typeface="Microsoft YaHei"/>
                <a:ea typeface="Microsoft YaHei"/>
              </a:rPr>
              <a:t>能不能保证我的素材不被</a:t>
            </a:r>
            <a:r>
              <a:rPr lang="en-US" sz="1163" b="1">
                <a:solidFill>
                  <a:srgbClr val="E8EEF7"/>
                </a:solidFill>
                <a:latin typeface="Microsoft YaHei"/>
                <a:ea typeface="Microsoft YaHei"/>
              </a:rPr>
              <a:t xml:space="preserve"> AI </a:t>
            </a:r>
            <a:r>
              <a:rPr lang="zh-CN" sz="1163" b="1">
                <a:solidFill>
                  <a:srgbClr val="E8EEF7"/>
                </a:solidFill>
                <a:latin typeface="Microsoft YaHei"/>
                <a:ea typeface="Microsoft YaHei"/>
              </a:rPr>
              <a:t>换脸？</a:t>
            </a:r>
            <a:endParaRPr/>
          </a:p>
        </p:txBody>
      </p:sp>
      <p:sp>
        <p:nvSpPr>
          <p:cNvPr id="339" name="" descr="{&quot;isTemplate&quot;:true,&quot;type&quot;:&quot;text&quot;}"/>
          <p:cNvSpPr txBox="1"/>
          <p:nvPr/>
        </p:nvSpPr>
        <p:spPr>
          <a:xfrm rot="0" flipH="0" flipV="0">
            <a:off x="1143000" y="4305300"/>
            <a:ext cx="10344150" cy="247650"/>
          </a:xfrm>
          <a:prstGeom prst="rect"/>
        </p:spPr>
        <p:txBody>
          <a:bodyPr wrap="none" lIns="0" tIns="0" rIns="0" bIns="0"/>
          <a:p>
            <a:pPr>
              <a:lnSpc>
                <a:spcPct val="160000"/>
              </a:lnSpc>
            </a:pPr>
            <a:r>
              <a:rPr lang="zh-CN" sz="1013">
                <a:solidFill>
                  <a:srgbClr val="E8EEF7">
                    <a:alpha val="68000"/>
                  </a:srgbClr>
                </a:solidFill>
                <a:latin typeface="Microsoft YaHei"/>
                <a:ea typeface="Microsoft YaHei"/>
              </a:rPr>
              <a:t>我们有专门防线：原始素材隔离、只出带水印的脱敏向量，配合骨骼拓扑比对与水印反解。同样不承诺</a:t>
            </a:r>
            <a:r>
              <a:rPr lang="en-US" sz="1013">
                <a:solidFill>
                  <a:srgbClr val="E8EEF7">
                    <a:alpha val="68000"/>
                  </a:srgbClr>
                </a:solidFill>
                <a:latin typeface="Microsoft YaHei"/>
                <a:ea typeface="Microsoft YaHei"/>
              </a:rPr>
              <a:t xml:space="preserve"> 100%</a:t>
            </a:r>
            <a:r>
              <a:rPr lang="zh-CN" sz="1013">
                <a:solidFill>
                  <a:srgbClr val="E8EEF7">
                    <a:alpha val="68000"/>
                  </a:srgbClr>
                </a:solidFill>
                <a:latin typeface="Microsoft YaHei"/>
                <a:ea typeface="Microsoft YaHei"/>
              </a:rPr>
              <a:t>，但盗用必可举证、必可溯源。</a:t>
            </a:r>
            <a:endParaRPr/>
          </a:p>
        </p:txBody>
      </p:sp>
      <p:sp>
        <p:nvSpPr>
          <p:cNvPr id="340" name=""/>
          <p:cNvSpPr/>
          <p:nvPr/>
        </p:nvSpPr>
        <p:spPr>
          <a:xfrm rot="0" flipH="0" flipV="0">
            <a:off x="571500" y="4800600"/>
            <a:ext cx="11049000" cy="666750"/>
          </a:xfrm>
          <a:prstGeom prst="roundRect">
            <a:avLst>
              <a:gd name="adj" fmla="val 14286"/>
            </a:avLst>
          </a:prstGeom>
          <a:solidFill>
            <a:srgbClr val="00E5FF">
              <a:alpha val="4000"/>
            </a:srgbClr>
          </a:solidFill>
          <a:ln/>
        </p:spPr>
        <p:txBody>
          <a:bodyPr/>
          <a:p/>
        </p:txBody>
      </p:sp>
      <p:sp>
        <p:nvSpPr>
          <p:cNvPr id="341" name=""/>
          <p:cNvSpPr/>
          <p:nvPr/>
        </p:nvSpPr>
        <p:spPr>
          <a:xfrm rot="0" flipH="0" flipV="0">
            <a:off x="704850" y="4895850"/>
            <a:ext cx="285750" cy="285750"/>
          </a:xfrm>
          <a:prstGeom prst="roundRect">
            <a:avLst>
              <a:gd name="adj" fmla="val 50000"/>
            </a:avLst>
          </a:prstGeom>
          <a:solidFill>
            <a:srgbClr val="FF2D78">
              <a:alpha val="15000"/>
            </a:srgbClr>
          </a:solidFill>
          <a:ln/>
        </p:spPr>
        <p:txBody>
          <a:bodyPr/>
          <a:p/>
        </p:txBody>
      </p:sp>
      <p:sp>
        <p:nvSpPr>
          <p:cNvPr id="342" name="" descr="{&quot;isTemplate&quot;:true,&quot;type&quot;:&quot;text&quot;}"/>
          <p:cNvSpPr txBox="1"/>
          <p:nvPr/>
        </p:nvSpPr>
        <p:spPr>
          <a:xfrm rot="0" flipH="0" flipV="0">
            <a:off x="809625" y="4962525"/>
            <a:ext cx="76200" cy="161925"/>
          </a:xfrm>
          <a:prstGeom prst="rect"/>
        </p:spPr>
        <p:txBody>
          <a:bodyPr wrap="none" lIns="0" tIns="0" rIns="0" bIns="0"/>
          <a:p>
            <a:pPr>
              <a:lnSpc>
                <a:spcPct val="100000"/>
              </a:lnSpc>
            </a:pPr>
            <a:r>
              <a:rPr lang="en-US" sz="1050" b="1">
                <a:solidFill>
                  <a:srgbClr val="FF2D78"/>
                </a:solidFill>
                <a:latin typeface="Consolas"/>
                <a:ea typeface="Consolas"/>
              </a:rPr>
              <a:t>Q</a:t>
            </a:r>
            <a:endParaRPr/>
          </a:p>
        </p:txBody>
      </p:sp>
      <p:sp>
        <p:nvSpPr>
          <p:cNvPr id="343" name="" descr="{&quot;isTemplate&quot;:true,&quot;type&quot;:&quot;text&quot;}"/>
          <p:cNvSpPr txBox="1"/>
          <p:nvPr/>
        </p:nvSpPr>
        <p:spPr>
          <a:xfrm rot="0" flipH="0" flipV="0">
            <a:off x="1143000" y="4895850"/>
            <a:ext cx="10344150" cy="180975"/>
          </a:xfrm>
          <a:prstGeom prst="rect"/>
        </p:spPr>
        <p:txBody>
          <a:bodyPr wrap="none" lIns="0" tIns="0" rIns="0" bIns="0"/>
          <a:p>
            <a:pPr>
              <a:lnSpc>
                <a:spcPct val="100000"/>
              </a:lnSpc>
            </a:pPr>
            <a:r>
              <a:rPr lang="zh-CN" sz="1163" b="1">
                <a:solidFill>
                  <a:srgbClr val="E8EEF7"/>
                </a:solidFill>
                <a:latin typeface="Microsoft YaHei"/>
                <a:ea typeface="Microsoft YaHei"/>
              </a:rPr>
              <a:t>税费能不能你们全包？</a:t>
            </a:r>
            <a:endParaRPr/>
          </a:p>
        </p:txBody>
      </p:sp>
      <p:sp>
        <p:nvSpPr>
          <p:cNvPr id="344" name="" descr="{&quot;isTemplate&quot;:true,&quot;type&quot;:&quot;text&quot;}"/>
          <p:cNvSpPr txBox="1"/>
          <p:nvPr/>
        </p:nvSpPr>
        <p:spPr>
          <a:xfrm rot="0" flipH="0" flipV="0">
            <a:off x="1143000" y="5124450"/>
            <a:ext cx="10344150" cy="247650"/>
          </a:xfrm>
          <a:prstGeom prst="rect"/>
        </p:spPr>
        <p:txBody>
          <a:bodyPr wrap="none" lIns="0" tIns="0" rIns="0" bIns="0"/>
          <a:p>
            <a:pPr>
              <a:lnSpc>
                <a:spcPct val="160000"/>
              </a:lnSpc>
            </a:pPr>
            <a:r>
              <a:rPr lang="zh-CN" sz="1013">
                <a:solidFill>
                  <a:srgbClr val="E8EEF7">
                    <a:alpha val="68000"/>
                  </a:srgbClr>
                </a:solidFill>
                <a:latin typeface="Microsoft YaHei"/>
                <a:ea typeface="Microsoft YaHei"/>
              </a:rPr>
              <a:t>报的是含税价，税费按法律规定各自承担，平台不代垫、不做包税。涉及具体主体和地区口径的，我记下来请财务与税务顾问</a:t>
            </a:r>
            <a:r>
              <a:rPr lang="en-US" sz="1013">
                <a:solidFill>
                  <a:srgbClr val="E8EEF7">
                    <a:alpha val="68000"/>
                  </a:srgbClr>
                </a:solidFill>
                <a:latin typeface="Microsoft YaHei"/>
                <a:ea typeface="Microsoft YaHei"/>
              </a:rPr>
              <a:t xml:space="preserve"> 2 </a:t>
            </a:r>
            <a:r>
              <a:rPr lang="zh-CN" sz="1013">
                <a:solidFill>
                  <a:srgbClr val="E8EEF7">
                    <a:alpha val="68000"/>
                  </a:srgbClr>
                </a:solidFill>
                <a:latin typeface="Microsoft YaHei"/>
                <a:ea typeface="Microsoft YaHei"/>
              </a:rPr>
              <a:t>个工作日内书面答复。</a:t>
            </a:r>
            <a:endParaRPr/>
          </a:p>
        </p:txBody>
      </p:sp>
      <p:sp>
        <p:nvSpPr>
          <p:cNvPr id="345" name=""/>
          <p:cNvSpPr/>
          <p:nvPr/>
        </p:nvSpPr>
        <p:spPr>
          <a:xfrm rot="0" flipH="0" flipV="0">
            <a:off x="571500" y="5657850"/>
            <a:ext cx="11077575" cy="257175"/>
          </a:xfrm>
          <a:custGeom>
            <a:pathLst>
              <a:path w="1163" h="27">
                <a:moveTo>
                  <a:pt x="0" y="0"/>
                </a:moveTo>
                <a:lnTo>
                  <a:pt x="3" y="0"/>
                </a:lnTo>
                <a:lnTo>
                  <a:pt x="3" y="27"/>
                </a:lnTo>
                <a:lnTo>
                  <a:pt x="0" y="27"/>
                </a:lnTo>
                <a:close/>
              </a:path>
            </a:pathLst>
          </a:custGeom>
          <a:solidFill>
            <a:srgbClr val="FF2D78"/>
          </a:solidFill>
          <a:ln/>
        </p:spPr>
        <p:txBody>
          <a:bodyPr/>
          <a:p/>
        </p:txBody>
      </p:sp>
      <p:sp>
        <p:nvSpPr>
          <p:cNvPr id="346" name="" descr="{&quot;isTemplate&quot;:true,&quot;type&quot;:&quot;text&quot;}"/>
          <p:cNvSpPr txBox="1"/>
          <p:nvPr/>
        </p:nvSpPr>
        <p:spPr>
          <a:xfrm rot="0" flipH="0" flipV="0">
            <a:off x="733425" y="5657850"/>
            <a:ext cx="10887075" cy="257175"/>
          </a:xfrm>
          <a:prstGeom prst="rect"/>
        </p:spPr>
        <p:txBody>
          <a:bodyPr wrap="none" lIns="0" tIns="0" rIns="0" bIns="0"/>
          <a:p>
            <a:pPr>
              <a:lnSpc>
                <a:spcPct val="160000"/>
              </a:lnSpc>
            </a:pPr>
            <a:r>
              <a:rPr lang="zh-CN" sz="1050" b="1">
                <a:solidFill>
                  <a:srgbClr val="FF2D78"/>
                </a:solidFill>
                <a:latin typeface="Microsoft YaHei"/>
                <a:ea typeface="Microsoft YaHei"/>
              </a:rPr>
              <a:t>内部沟通三禁：</a:t>
            </a:r>
            <a:r>
              <a:rPr lang="zh-CN" sz="1050">
                <a:solidFill>
                  <a:srgbClr val="E8EEF7">
                    <a:alpha val="72000"/>
                  </a:srgbClr>
                </a:solidFill>
                <a:latin typeface="Microsoft YaHei"/>
                <a:ea typeface="Microsoft YaHei"/>
              </a:rPr>
              <a:t>不承诺费率与账期</a:t>
            </a:r>
            <a:r>
              <a:rPr lang="en-US" sz="1050">
                <a:solidFill>
                  <a:srgbClr val="E8EEF7">
                    <a:alpha val="72000"/>
                  </a:srgbClr>
                </a:solidFill>
                <a:latin typeface="Microsoft YaHei"/>
                <a:ea typeface="Microsoft YaHei"/>
              </a:rPr>
              <a:t xml:space="preserve"> · </a:t>
            </a:r>
            <a:r>
              <a:rPr lang="zh-CN" sz="1050">
                <a:solidFill>
                  <a:srgbClr val="E8EEF7">
                    <a:alpha val="72000"/>
                  </a:srgbClr>
                </a:solidFill>
                <a:latin typeface="Microsoft YaHei"/>
                <a:ea typeface="Microsoft YaHei"/>
              </a:rPr>
              <a:t>不承诺独家</a:t>
            </a:r>
            <a:r>
              <a:rPr lang="en-US" sz="1050">
                <a:solidFill>
                  <a:srgbClr val="E8EEF7">
                    <a:alpha val="72000"/>
                  </a:srgbClr>
                </a:solidFill>
                <a:latin typeface="Microsoft YaHei"/>
                <a:ea typeface="Microsoft YaHei"/>
              </a:rPr>
              <a:t xml:space="preserve"> · </a:t>
            </a:r>
            <a:r>
              <a:rPr lang="zh-CN" sz="1050">
                <a:solidFill>
                  <a:srgbClr val="E8EEF7">
                    <a:alpha val="72000"/>
                  </a:srgbClr>
                </a:solidFill>
                <a:latin typeface="Microsoft YaHei"/>
                <a:ea typeface="Microsoft YaHei"/>
              </a:rPr>
              <a:t>不透露后台数据与素材。拿不准的问题一律记录后升级，严禁现场编答案。</a:t>
            </a:r>
            <a:endParaRPr/>
          </a:p>
        </p:txBody>
      </p:sp>
      <p:pic>
        <p:nvPicPr>
          <p:cNvPr id="347" name=""/>
          <p:cNvPicPr>
            <a:picLocks noChangeAspect="1"/>
          </p:cNvPicPr>
          <p:nvPr/>
        </p:nvPicPr>
        <p:blipFill>
          <a:blip r:embed="rId1"/>
          <a:srcRect l="3999" t="0" r="3999" b="0"/>
          <a:stretch>
            <a:fillRect/>
          </a:stretch>
        </p:blipFill>
        <p:spPr>
          <a:xfrm rot="0" flipH="0" flipV="0">
            <a:off x="10991850" y="133350"/>
            <a:ext cx="876300" cy="952500"/>
          </a:xfrm>
          <a:prstGeom prst="rect">
            <a:avLst/>
          </a:prstGeom>
          <a:ln/>
        </p:spPr>
      </p:pic>
      <p:sp>
        <p:nvSpPr>
          <p:cNvPr id="348" name=""/>
          <p:cNvSpPr/>
          <p:nvPr/>
        </p:nvSpPr>
        <p:spPr>
          <a:xfrm rot="0" flipH="0" flipV="0">
            <a:off x="0" y="6286500"/>
            <a:ext cx="12192000" cy="571500"/>
          </a:xfrm>
          <a:custGeom>
            <a:pathLst>
              <a:path w="1280" h="60">
                <a:moveTo>
                  <a:pt x="0" y="0"/>
                </a:moveTo>
                <a:lnTo>
                  <a:pt x="1280" y="0"/>
                </a:lnTo>
                <a:lnTo>
                  <a:pt x="1280" y="1"/>
                </a:lnTo>
                <a:lnTo>
                  <a:pt x="0" y="1"/>
                </a:lnTo>
                <a:close/>
              </a:path>
            </a:pathLst>
          </a:custGeom>
          <a:solidFill>
            <a:srgbClr val="00E5FF">
              <a:alpha val="14000"/>
            </a:srgbClr>
          </a:solidFill>
          <a:ln/>
        </p:spPr>
        <p:txBody>
          <a:bodyPr/>
          <a:p/>
        </p:txBody>
      </p:sp>
      <p:sp>
        <p:nvSpPr>
          <p:cNvPr id="349" name="" descr="{&quot;isTemplate&quot;:true,&quot;type&quot;:&quot;text&quot;}"/>
          <p:cNvSpPr txBox="1"/>
          <p:nvPr/>
        </p:nvSpPr>
        <p:spPr>
          <a:xfrm rot="0" flipH="0" flipV="0">
            <a:off x="571500" y="6515100"/>
            <a:ext cx="2257425" cy="133350"/>
          </a:xfrm>
          <a:prstGeom prst="rect"/>
        </p:spPr>
        <p:txBody>
          <a:bodyPr wrap="none" lIns="0" tIns="0" rIns="0" bIns="0"/>
          <a:p>
            <a:pPr>
              <a:lnSpc>
                <a:spcPct val="100000"/>
              </a:lnSpc>
            </a:pPr>
            <a:r>
              <a:rPr lang="en-US" sz="825" spc="75">
                <a:solidFill>
                  <a:srgbClr val="E8EEF7">
                    <a:alpha val="40000"/>
                  </a:srgbClr>
                </a:solidFill>
                <a:latin typeface="Consolas"/>
                <a:ea typeface="Consolas"/>
              </a:rPr>
              <a:t xml:space="preserve">MMB PORTRAITMART · </a:t>
            </a:r>
            <a:r>
              <a:rPr lang="zh-CN" sz="825" spc="75">
                <a:solidFill>
                  <a:srgbClr val="E8EEF7">
                    <a:alpha val="40000"/>
                  </a:srgbClr>
                </a:solidFill>
                <a:latin typeface="Consolas"/>
                <a:ea typeface="Consolas"/>
              </a:rPr>
              <a:t>内部文件</a:t>
            </a:r>
            <a:r>
              <a:rPr lang="en-US" sz="825" spc="75">
                <a:solidFill>
                  <a:srgbClr val="E8EEF7">
                    <a:alpha val="40000"/>
                  </a:srgbClr>
                </a:solidFill>
                <a:latin typeface="Consolas"/>
                <a:ea typeface="Consolas"/>
              </a:rPr>
              <a:t xml:space="preserve"> </a:t>
            </a:r>
            <a:r>
              <a:rPr lang="zh-CN" sz="825" spc="75">
                <a:solidFill>
                  <a:srgbClr val="E8EEF7">
                    <a:alpha val="40000"/>
                  </a:srgbClr>
                </a:solidFill>
                <a:latin typeface="Consolas"/>
                <a:ea typeface="Consolas"/>
              </a:rPr>
              <a:t>禁止外传</a:t>
            </a:r>
            <a:endParaRPr/>
          </a:p>
        </p:txBody>
      </p:sp>
      <p:sp>
        <p:nvSpPr>
          <p:cNvPr id="350" name="" descr="{&quot;isTemplate&quot;:true,&quot;type&quot;:&quot;text&quot;}"/>
          <p:cNvSpPr txBox="1"/>
          <p:nvPr/>
        </p:nvSpPr>
        <p:spPr>
          <a:xfrm rot="0" flipH="0" flipV="0">
            <a:off x="11210925" y="6515100"/>
            <a:ext cx="409575" cy="133350"/>
          </a:xfrm>
          <a:prstGeom prst="rect"/>
        </p:spPr>
        <p:txBody>
          <a:bodyPr wrap="none" lIns="0" tIns="0" rIns="0" bIns="0"/>
          <a:p>
            <a:pPr>
              <a:lnSpc>
                <a:spcPct val="100000"/>
              </a:lnSpc>
            </a:pPr>
            <a:r>
              <a:rPr lang="en-US" sz="825">
                <a:solidFill>
                  <a:srgbClr val="E8EEF7">
                    <a:alpha val="40000"/>
                  </a:srgbClr>
                </a:solidFill>
                <a:latin typeface="Consolas"/>
                <a:ea typeface="Consolas"/>
              </a:rPr>
              <a:t>24 / 32</a:t>
            </a:r>
            <a:endParaRPr/>
          </a:p>
        </p:txBody>
      </p:sp>
    </p:spTree>
  </p:cSld>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351" name="" descr="&lt;Slide style={{ width: 1280, height: 720, background: '#0A1220', position: 'relative', overflow: 'hidden', fontFamily: &quot;'Microsoft YaHei', 'PingFang SC', sans-serif&quot; }}&gt;&#13;&#10;  &lt;Box style={{ position: 'absolute', top: 0, left: 0, right: 0, bottom: 0, background: 'linear-gradient(160deg, #0A1220 0%, #0E1B33 100%)' }} /&gt;&#13;&#10;  &lt;Text style={{ position: 'absolute', right: 60, top: 96, fontFamily: 'Consolas, monospace', fontSize: 300, fontWeight: 'bold', color: 'rgba(0,229,255,0.10)', lineHeight: 1 }}&gt;07&lt;/Text&gt;&#13;&#10;  &lt;Box style={{ position: 'absolute', left: 80, top: 250 }}&gt;&#13;&#10;    &lt;Text style={{ fontFamily: 'Consolas, monospace', fontSize: 15, letterSpacing: 6, color: '#00E5FF' }}&gt;LESSON 07 · 必修 · 客服 / 审核 / 运营&lt;/Text&gt;&#13;&#10;    &lt;Text style={{ fontSize: 62, fontWeight: 'bold', color: '#E8EEF7', marginTop: 22 }}&gt;隐私与数据合规&lt;/Text&gt;&#13;&#10;    &lt;Box style={{ width: 110, height: 4, background: 'linear-gradient(90deg, #00E5FF, rgba(0,229,255,0))', marginTop: 28 }} /&gt;&#13;&#10;    &lt;Text style={{ fontSize: 18, color: 'rgba(232,238,247,0.62)', marginTop: 26 }}&gt;权利人的每一条请求都有法定时限 —— 超时就是违规，不是服务问题&lt;/Text&gt;&#13;&#10;  &lt;/Box&gt;&#13;&#10;  &lt;Image src=&quot;assets/bear_ch7.png&quot; style={{ position: 'absolute', right: 130, bottom: 36, width: 310, height: 330, objectFit: 'contain' }} /&gt;&#13;&#10;  &lt;Text style={{ position: 'absolute', left: 80, bottom: 44, fontFamily: 'Consolas, monospace', fontSize: 11, letterSpacing: 1, color: 'rgba(232,238,247,0.4)' }}&gt;MMB PORTRAITMART · 内部文件 禁止外传 · 25 / 32&lt;/Text&gt;&#13;&#10;&lt;/Slide&gt;&#13;&#10;"/>
        <p:cNvGrpSpPr/>
        <p:nvPr/>
      </p:nvGrpSpPr>
      <p:grpSpPr>
        <a:xfrm>
          <a:off x="0" y="0"/>
          <a:ext cx="0" cy="0"/>
          <a:chOff x="0" y="0"/>
          <a:chExt cx="0" cy="0"/>
        </a:xfrm>
      </p:grpSpPr>
      <p:sp>
        <p:nvSpPr>
          <p:cNvPr id="352" name=""/>
          <p:cNvSpPr/>
          <p:nvPr/>
        </p:nvSpPr>
        <p:spPr>
          <a:xfrm rot="0" flipH="0" flipV="0">
            <a:off x="0" y="0"/>
            <a:ext cx="12192000" cy="6858000"/>
          </a:xfrm>
          <a:prstGeom prst="rect">
            <a:avLst/>
          </a:prstGeom>
          <a:solidFill>
            <a:srgbClr val="0A1220"/>
          </a:solidFill>
          <a:ln/>
        </p:spPr>
        <p:txBody>
          <a:bodyPr/>
          <a:p/>
        </p:txBody>
      </p:sp>
      <p:sp>
        <p:nvSpPr>
          <p:cNvPr id="353" name=""/>
          <p:cNvSpPr/>
          <p:nvPr/>
        </p:nvSpPr>
        <p:spPr>
          <a:xfrm rot="0" flipH="0" flipV="0">
            <a:off x="0" y="0"/>
            <a:ext cx="12192000" cy="6858000"/>
          </a:xfrm>
          <a:prstGeom prst="rect">
            <a:avLst/>
          </a:prstGeom>
          <a:gradFill>
            <a:gsLst>
              <a:gs pos="0">
                <a:srgbClr val="0A1220"/>
              </a:gs>
              <a:gs pos="100000">
                <a:srgbClr val="0E1B33"/>
              </a:gs>
            </a:gsLst>
            <a:lin ang="4200000" scaled="1"/>
          </a:gradFill>
          <a:ln/>
        </p:spPr>
        <p:txBody>
          <a:bodyPr/>
          <a:p/>
        </p:txBody>
      </p:sp>
      <p:sp>
        <p:nvSpPr>
          <p:cNvPr id="354" name="" descr="{&quot;isTemplate&quot;:true,&quot;type&quot;:&quot;text&quot;}"/>
          <p:cNvSpPr txBox="1"/>
          <p:nvPr/>
        </p:nvSpPr>
        <p:spPr>
          <a:xfrm rot="0" flipH="0" flipV="0">
            <a:off x="8477250" y="914400"/>
            <a:ext cx="3143250" cy="3429000"/>
          </a:xfrm>
          <a:prstGeom prst="rect"/>
        </p:spPr>
        <p:txBody>
          <a:bodyPr wrap="none" lIns="0" tIns="0" rIns="0" bIns="0"/>
          <a:p>
            <a:pPr>
              <a:lnSpc>
                <a:spcPct val="100000"/>
              </a:lnSpc>
            </a:pPr>
            <a:r>
              <a:rPr lang="en-US" sz="22500" b="1">
                <a:solidFill>
                  <a:srgbClr val="00E5FF">
                    <a:alpha val="10000"/>
                  </a:srgbClr>
                </a:solidFill>
                <a:latin typeface="Consolas"/>
                <a:ea typeface="Consolas"/>
              </a:rPr>
              <a:t>07</a:t>
            </a:r>
            <a:endParaRPr/>
          </a:p>
        </p:txBody>
      </p:sp>
      <p:sp>
        <p:nvSpPr>
          <p:cNvPr id="355" name="" descr="{&quot;isTemplate&quot;:true,&quot;type&quot;:&quot;text&quot;}"/>
          <p:cNvSpPr txBox="1"/>
          <p:nvPr/>
        </p:nvSpPr>
        <p:spPr>
          <a:xfrm rot="0" flipH="0" flipV="0">
            <a:off x="762000" y="2381250"/>
            <a:ext cx="5276850" cy="171450"/>
          </a:xfrm>
          <a:prstGeom prst="rect"/>
        </p:spPr>
        <p:txBody>
          <a:bodyPr wrap="none" lIns="0" tIns="0" rIns="0" bIns="0"/>
          <a:p>
            <a:pPr>
              <a:lnSpc>
                <a:spcPct val="100000"/>
              </a:lnSpc>
            </a:pPr>
            <a:r>
              <a:rPr lang="en-US" sz="1125" spc="450">
                <a:solidFill>
                  <a:srgbClr val="00E5FF"/>
                </a:solidFill>
                <a:latin typeface="Consolas"/>
                <a:ea typeface="Consolas"/>
              </a:rPr>
              <a:t xml:space="preserve">LESSON 07 · </a:t>
            </a:r>
            <a:r>
              <a:rPr lang="zh-CN" sz="1125" spc="450">
                <a:solidFill>
                  <a:srgbClr val="00E5FF"/>
                </a:solidFill>
                <a:latin typeface="Consolas"/>
                <a:ea typeface="Consolas"/>
              </a:rPr>
              <a:t>必修</a:t>
            </a:r>
            <a:r>
              <a:rPr lang="en-US" sz="1125" spc="450">
                <a:solidFill>
                  <a:srgbClr val="00E5FF"/>
                </a:solidFill>
                <a:latin typeface="Consolas"/>
                <a:ea typeface="Consolas"/>
              </a:rPr>
              <a:t xml:space="preserve"> · </a:t>
            </a:r>
            <a:r>
              <a:rPr lang="zh-CN" sz="1125" spc="450">
                <a:solidFill>
                  <a:srgbClr val="00E5FF"/>
                </a:solidFill>
                <a:latin typeface="Consolas"/>
                <a:ea typeface="Consolas"/>
              </a:rPr>
              <a:t>客服</a:t>
            </a:r>
            <a:r>
              <a:rPr lang="en-US" sz="1125" spc="450">
                <a:solidFill>
                  <a:srgbClr val="00E5FF"/>
                </a:solidFill>
                <a:latin typeface="Consolas"/>
                <a:ea typeface="Consolas"/>
              </a:rPr>
              <a:t xml:space="preserve"> / </a:t>
            </a:r>
            <a:r>
              <a:rPr lang="zh-CN" sz="1125" spc="450">
                <a:solidFill>
                  <a:srgbClr val="00E5FF"/>
                </a:solidFill>
                <a:latin typeface="Consolas"/>
                <a:ea typeface="Consolas"/>
              </a:rPr>
              <a:t>审核</a:t>
            </a:r>
            <a:r>
              <a:rPr lang="en-US" sz="1125" spc="450">
                <a:solidFill>
                  <a:srgbClr val="00E5FF"/>
                </a:solidFill>
                <a:latin typeface="Consolas"/>
                <a:ea typeface="Consolas"/>
              </a:rPr>
              <a:t xml:space="preserve"> / </a:t>
            </a:r>
            <a:r>
              <a:rPr lang="zh-CN" sz="1125" spc="450">
                <a:solidFill>
                  <a:srgbClr val="00E5FF"/>
                </a:solidFill>
                <a:latin typeface="Consolas"/>
                <a:ea typeface="Consolas"/>
              </a:rPr>
              <a:t>运营</a:t>
            </a:r>
            <a:endParaRPr/>
          </a:p>
        </p:txBody>
      </p:sp>
      <p:sp>
        <p:nvSpPr>
          <p:cNvPr id="356" name="" descr="{&quot;isTemplate&quot;:true,&quot;type&quot;:&quot;text&quot;}"/>
          <p:cNvSpPr txBox="1"/>
          <p:nvPr/>
        </p:nvSpPr>
        <p:spPr>
          <a:xfrm rot="0" flipH="0" flipV="0">
            <a:off x="762000" y="2762250"/>
            <a:ext cx="5276850" cy="714375"/>
          </a:xfrm>
          <a:prstGeom prst="rect"/>
        </p:spPr>
        <p:txBody>
          <a:bodyPr wrap="none" lIns="0" tIns="0" rIns="0" bIns="0"/>
          <a:p>
            <a:pPr>
              <a:lnSpc>
                <a:spcPct val="100000"/>
              </a:lnSpc>
            </a:pPr>
            <a:r>
              <a:rPr lang="zh-CN" sz="4650" b="1">
                <a:solidFill>
                  <a:srgbClr val="E8EEF7"/>
                </a:solidFill>
                <a:latin typeface="Microsoft YaHei"/>
                <a:ea typeface="Microsoft YaHei"/>
              </a:rPr>
              <a:t>隐私与数据合规</a:t>
            </a:r>
            <a:endParaRPr/>
          </a:p>
        </p:txBody>
      </p:sp>
      <p:sp>
        <p:nvSpPr>
          <p:cNvPr id="357" name=""/>
          <p:cNvSpPr/>
          <p:nvPr/>
        </p:nvSpPr>
        <p:spPr>
          <a:xfrm rot="0" flipH="0" flipV="0">
            <a:off x="762000" y="3743325"/>
            <a:ext cx="1047750" cy="38100"/>
          </a:xfrm>
          <a:prstGeom prst="rect">
            <a:avLst/>
          </a:prstGeom>
          <a:gradFill>
            <a:gsLst>
              <a:gs pos="0">
                <a:srgbClr val="00E5FF"/>
              </a:gs>
              <a:gs pos="100000">
                <a:srgbClr val="00E5FF">
                  <a:alpha val="0"/>
                </a:srgbClr>
              </a:gs>
            </a:gsLst>
            <a:lin ang="0" scaled="1"/>
          </a:gradFill>
          <a:ln/>
        </p:spPr>
        <p:txBody>
          <a:bodyPr/>
          <a:p/>
        </p:txBody>
      </p:sp>
      <p:sp>
        <p:nvSpPr>
          <p:cNvPr id="358" name="" descr="{&quot;isTemplate&quot;:true,&quot;type&quot;:&quot;text&quot;}"/>
          <p:cNvSpPr txBox="1"/>
          <p:nvPr/>
        </p:nvSpPr>
        <p:spPr>
          <a:xfrm rot="0" flipH="0" flipV="0">
            <a:off x="762000" y="4029075"/>
            <a:ext cx="5276850" cy="209550"/>
          </a:xfrm>
          <a:prstGeom prst="rect"/>
        </p:spPr>
        <p:txBody>
          <a:bodyPr wrap="none" lIns="0" tIns="0" rIns="0" bIns="0"/>
          <a:p>
            <a:pPr>
              <a:lnSpc>
                <a:spcPct val="100000"/>
              </a:lnSpc>
            </a:pPr>
            <a:r>
              <a:rPr lang="zh-CN" sz="1350">
                <a:solidFill>
                  <a:srgbClr val="E8EEF7">
                    <a:alpha val="62000"/>
                  </a:srgbClr>
                </a:solidFill>
                <a:latin typeface="Microsoft YaHei"/>
                <a:ea typeface="Microsoft YaHei"/>
              </a:rPr>
              <a:t>权利人的每一条请求都有法定时限</a:t>
            </a:r>
            <a:r>
              <a:rPr lang="en-US" sz="1350">
                <a:solidFill>
                  <a:srgbClr val="E8EEF7">
                    <a:alpha val="62000"/>
                  </a:srgbClr>
                </a:solidFill>
                <a:latin typeface="Microsoft YaHei"/>
                <a:ea typeface="Microsoft YaHei"/>
              </a:rPr>
              <a:t xml:space="preserve"> —— </a:t>
            </a:r>
            <a:r>
              <a:rPr lang="zh-CN" sz="1350">
                <a:solidFill>
                  <a:srgbClr val="E8EEF7">
                    <a:alpha val="62000"/>
                  </a:srgbClr>
                </a:solidFill>
                <a:latin typeface="Microsoft YaHei"/>
                <a:ea typeface="Microsoft YaHei"/>
              </a:rPr>
              <a:t>超时就是违规，不是服务问题</a:t>
            </a:r>
            <a:endParaRPr/>
          </a:p>
        </p:txBody>
      </p:sp>
      <p:pic>
        <p:nvPicPr>
          <p:cNvPr id="359" name=""/>
          <p:cNvPicPr>
            <a:picLocks noChangeAspect="1"/>
          </p:cNvPicPr>
          <p:nvPr/>
        </p:nvPicPr>
        <p:blipFill>
          <a:blip r:embed="rId1"/>
          <a:srcRect l="3030" t="0" r="3030" b="0"/>
          <a:stretch>
            <a:fillRect/>
          </a:stretch>
        </p:blipFill>
        <p:spPr>
          <a:xfrm rot="0" flipH="0" flipV="0">
            <a:off x="8001000" y="3371850"/>
            <a:ext cx="2952750" cy="3143250"/>
          </a:xfrm>
          <a:prstGeom prst="rect">
            <a:avLst/>
          </a:prstGeom>
          <a:ln/>
        </p:spPr>
      </p:pic>
      <p:sp>
        <p:nvSpPr>
          <p:cNvPr id="360" name="" descr="{&quot;isTemplate&quot;:true,&quot;type&quot;:&quot;text&quot;}"/>
          <p:cNvSpPr txBox="1"/>
          <p:nvPr/>
        </p:nvSpPr>
        <p:spPr>
          <a:xfrm rot="0" flipH="0" flipV="0">
            <a:off x="762000" y="6305550"/>
            <a:ext cx="2933700" cy="133350"/>
          </a:xfrm>
          <a:prstGeom prst="rect"/>
        </p:spPr>
        <p:txBody>
          <a:bodyPr wrap="none" lIns="0" tIns="0" rIns="0" bIns="0"/>
          <a:p>
            <a:pPr>
              <a:lnSpc>
                <a:spcPct val="100000"/>
              </a:lnSpc>
            </a:pPr>
            <a:r>
              <a:rPr lang="en-US" sz="825" spc="75">
                <a:solidFill>
                  <a:srgbClr val="E8EEF7">
                    <a:alpha val="40000"/>
                  </a:srgbClr>
                </a:solidFill>
                <a:latin typeface="Consolas"/>
                <a:ea typeface="Consolas"/>
              </a:rPr>
              <a:t xml:space="preserve">MMB PORTRAITMART · </a:t>
            </a:r>
            <a:r>
              <a:rPr lang="zh-CN" sz="825" spc="75">
                <a:solidFill>
                  <a:srgbClr val="E8EEF7">
                    <a:alpha val="40000"/>
                  </a:srgbClr>
                </a:solidFill>
                <a:latin typeface="Consolas"/>
                <a:ea typeface="Consolas"/>
              </a:rPr>
              <a:t>内部文件</a:t>
            </a:r>
            <a:r>
              <a:rPr lang="en-US" sz="825" spc="75">
                <a:solidFill>
                  <a:srgbClr val="E8EEF7">
                    <a:alpha val="40000"/>
                  </a:srgbClr>
                </a:solidFill>
                <a:latin typeface="Consolas"/>
                <a:ea typeface="Consolas"/>
              </a:rPr>
              <a:t xml:space="preserve"> </a:t>
            </a:r>
            <a:r>
              <a:rPr lang="zh-CN" sz="825" spc="75">
                <a:solidFill>
                  <a:srgbClr val="E8EEF7">
                    <a:alpha val="40000"/>
                  </a:srgbClr>
                </a:solidFill>
                <a:latin typeface="Consolas"/>
                <a:ea typeface="Consolas"/>
              </a:rPr>
              <a:t>禁止外传</a:t>
            </a:r>
            <a:r>
              <a:rPr lang="en-US" sz="825" spc="75">
                <a:solidFill>
                  <a:srgbClr val="E8EEF7">
                    <a:alpha val="40000"/>
                  </a:srgbClr>
                </a:solidFill>
                <a:latin typeface="Consolas"/>
                <a:ea typeface="Consolas"/>
              </a:rPr>
              <a:t xml:space="preserve"> · 25 / 32</a:t>
            </a:r>
            <a:endParaRPr/>
          </a:p>
        </p:txBody>
      </p:sp>
    </p:spTree>
  </p:cSld>
</p:sld>
</file>

<file path=ppt/slides/slide26.xml><?xml version="1.0" encoding="utf-8"?>
<p:sld xmlns:p="http://schemas.openxmlformats.org/presentationml/2006/main" xmlns:a="http://schemas.openxmlformats.org/drawingml/2006/main" xmlns:asvg="http://schemas.microsoft.com/office/drawing/2016/SVG/main" xmlns:r="http://schemas.openxmlformats.org/officeDocument/2006/relationships" xmlns:a16="http://schemas.microsoft.com/office/drawing/2014/main" xmlns:mc="http://schemas.openxmlformats.org/markup-compatibility/2006" mc:Ignorable="asvg a16">
  <p:cSld>
    <p:spTree>
      <p:nvGrpSpPr>
        <p:cNvPr id="361" name="" descr="&lt;Slide style={{ width: 1280, height: 720, background: '#0A1220', position: 'relative', overflow: 'hidden', fontFamily: &quot;'Microsoft YaHei', 'PingFang SC', sans-serif&quot; }}&gt;&#13;&#10;  &lt;Box style={{ position: 'absolute', top: 0, left: 0, right: 0, height: 120, padding: '26px 60px 0' }}&gt;&#13;&#10;    &lt;Text style={{ fontFamily: 'Consolas, monospace', fontSize: 12, letterSpacing: 2, color: '#FF2D78' }}&gt;LESSON 07 · 隐私与数据合规&lt;/Text&gt;&#13;&#10;    &lt;Text style={{ fontSize: 34, fontWeight: 'bold', color: '#E8EEF7', marginTop: 6 }}&gt;权利人六项请求 · 处理 SOP&lt;/Text&gt;&#13;&#10;    &lt;Box style={{ position: 'absolute', left: 60, right: 60, bottom: 0, height: 1, background: 'linear-gradient(90deg, rgba(0,229,255,0.5), rgba(0,229,255,0))' }} /&gt;&#13;&#10;  &lt;/Box&gt;&#13;&#10;  &lt;Box style={{ position: 'absolute', top: 120, left: 60, width: 1160, height: 540, flexDirection: 'row', gap: 36 }}&gt;&#13;&#10;    &lt;Box style={{ flex: 1 }}&gt;&#13;&#10;      &lt;Table&#13;&#10;        style={{ width: '100%', height: 400 }}&#13;&#10;        defaultTextStyle={{ fontSize: 13, textAlign: 'left', color: '#E8EEF7' }}&#13;&#10;        defaultCellStyle={{ border: { left: { width: 1, color: 'rgba(0,229,255,0.16)' }, right: { width: 1, color: 'rgba(0,229,255,0.16)' }, top: { width: 1, color: 'rgba(0,229,255,0.16)' }, bottom: { width: 1, color: 'rgba(0,229,255,0.16)' } } }}&#13;&#10;        cells={[&#13;&#10;          [&#13;&#10;            { text: '请求', textStyle: { bold: true, color: '#00E5FF' }, cellStyle: { background: { color: 'rgba(0,229,255,0.12)' } } },&#13;&#10;            { text: '入口', textStyle: { bold: true, color: '#00E5FF' }, cellStyle: { background: { color: 'rgba(0,229,255,0.12)' } } },&#13;&#10;            { text: '处理岗 / 时限', textStyle: { bold: true, color: '#00E5FF' }, cellStyle: { background: { color: 'rgba(0,229,255,0.12)' } } },&#13;&#10;          ],&#13;&#10;          ['撤回同意', 'APP 设置 → 授权管理', { text: '客服受理 · 即时生效', textStyle: { color: '#00E5FF' } }],&#13;&#10;          ['查阅 / 复制', { text: '客服工单', cellStyle: { background: { color: 'rgba(232,238,247,0.03)' } } }, { text: '运营导出 · 15 个工作日内', cellStyle: { background: { color: 'rgba(232,238,247,0.03)' } } }],&#13;&#10;          ['更正', '客服工单 + 重新实名', '运营 · 15 个工作日内'],&#13;&#10;          ['删除（注销）', { text: 'APP 设置 → 注销账户', cellStyle: { background: { color: 'rgba(232,238,247,0.03)' } } }, { text: '审核 + 技术 · 走销毁两段式', cellStyle: { background: { color: 'rgba(232,238,247,0.03)' } } }],&#13;&#10;          ['投诉', '客服热线 / 工单', '客服记录 → 运营 3 个工作日回复'],&#13;&#10;          ['解释说明', { text: '客服热线 / 工单', cellStyle: { background: { color: 'rgba(232,238,247,0.03)' } } }, { text: '客服直接答复 · 按本手册口径', cellStyle: { background: { color: 'rgba(232,238,247,0.03)' } } }],&#13;&#10;        ]}&#13;&#10;      /&gt;&#13;&#10;      &lt;Text style={{ fontSize: 12.5, color: 'rgba(232,238,247,0.55)', marginTop: 14 }}&gt;处理结果一律写回系统工单，形成闭环记录；口头答复不算完成。&lt;/Text&gt;&#13;&#10;    &lt;/Box&gt;&#13;&#10;    &lt;Box style={{ width: 360, flexDirection: 'column', justifyContent: 'center', gap: 16 }}&gt;&#13;&#10;      {[&#13;&#10;        ['scale-balanced', '《个人信息保护法》', 'PIPL 第 15 条（撤回同意）、第 44–47 条（查阅、复制、更正、删除）。'],&#13;&#10;        ['eye', '《人脸识别技术应用安全管理规定》', '第 6(二) 条：处理人脸信息须取得单独同意，并提供便捷的撤回方式。'],&#13;&#10;        ['file-text', '《互联网平台企业涉税信息报送规定》', '2025 年 10 月施行，按季度报送身份与收入信息。'],&#13;&#10;      ].map((c, i) =&gt; (&#13;&#10;        &lt;Box key={i} style={{ background: 'rgba(0,229,255,0.05)', border: '1px solid rgba(0,229,255,0.28)', borderRadius: 12, padding: '14px 18px', flexDirection: 'row', gap: 14, alignItems: 'flex-start' }}&gt;&#13;&#10;          &lt;FAIcon name={c[0]} style={{ fill: '#00E5FF', width: 24, height: 24 }} /&gt;&#13;&#10;          &lt;Box style={{ flex: 1 }}&gt;&#13;&#10;            &lt;Text style={{ fontSize: 14.5, fontWeight: 'bold', color: '#E8EEF7' }}&gt;{c[1]}&lt;/Text&gt;&#13;&#10;            &lt;Text style={{ fontSize: 12.5, color: 'rgba(232,238,247,0.62)', lineHeight: 1.6, marginTop: 4 }}&gt;{c[2]}&lt;/Text&gt;&#13;&#10;          &lt;/Box&gt;&#13;&#10;        &lt;/Box&gt;&#13;&#10;      ))}&#13;&#10;      &lt;Text style={{ fontSize: 12.5, color: 'rgba(232,238,247,0.55)' }}&gt;↑ 对客可引用的法律依据（第 6.1 节）。&lt;/Text&gt;&#13;&#10;    &lt;/Box&gt;&#13;&#10;  &lt;/Box&gt;&#13;&#10;  &lt;Image src=&quot;assets/bear_ch7.png&quot; style={{ position: 'absolute', right: 34, top: 14, width: 92, height: 100, objectFit: 'contain' }} /&gt;&#13;&#10;  &lt;Box style={{ position: 'absolute', left: 0, right: 0, bottom: 0, height: 60, padding: '0 60px', flexDirection: 'row', justifyContent: 'space-between', alignItems: 'center', borderTop: '1px solid rgba(0,229,255,0.14)' }}&gt;&#13;&#10;    &lt;Text style={{ fontFamily: 'Consolas, monospace', fontSize: 11, letterSpacing: 1, color: 'rgba(232,238,247,0.4)' }}&gt;MMB PORTRAITMART · 内部文件 禁止外传&lt;/Text&gt;&#13;&#10;    &lt;Text style={{ fontFamily: 'Consolas, monospace', fontSize: 11, color: 'rgba(232,238,247,0.4)' }}&gt;26 / 32&lt;/Text&gt;&#13;&#10;  &lt;/Box&gt;&#13;&#10;&lt;/Slide&gt;&#13;&#10;"/>
        <p:cNvGrpSpPr/>
        <p:nvPr/>
      </p:nvGrpSpPr>
      <p:grpSpPr>
        <a:xfrm>
          <a:off x="0" y="0"/>
          <a:ext cx="0" cy="0"/>
          <a:chOff x="0" y="0"/>
          <a:chExt cx="0" cy="0"/>
        </a:xfrm>
      </p:grpSpPr>
      <p:sp>
        <p:nvSpPr>
          <p:cNvPr id="362" name=""/>
          <p:cNvSpPr/>
          <p:nvPr/>
        </p:nvSpPr>
        <p:spPr>
          <a:xfrm rot="0" flipH="0" flipV="0">
            <a:off x="0" y="0"/>
            <a:ext cx="12192000" cy="6858000"/>
          </a:xfrm>
          <a:prstGeom prst="rect">
            <a:avLst/>
          </a:prstGeom>
          <a:solidFill>
            <a:srgbClr val="0A1220"/>
          </a:solidFill>
          <a:ln/>
        </p:spPr>
        <p:txBody>
          <a:bodyPr/>
          <a:p/>
        </p:txBody>
      </p:sp>
      <p:sp>
        <p:nvSpPr>
          <p:cNvPr id="363" name="" descr="{&quot;isTemplate&quot;:true,&quot;type&quot;:&quot;text&quot;}"/>
          <p:cNvSpPr txBox="1"/>
          <p:nvPr/>
        </p:nvSpPr>
        <p:spPr>
          <a:xfrm rot="0" flipH="0" flipV="0">
            <a:off x="571500" y="247650"/>
            <a:ext cx="11049000" cy="142875"/>
          </a:xfrm>
          <a:prstGeom prst="rect"/>
        </p:spPr>
        <p:txBody>
          <a:bodyPr wrap="none" lIns="0" tIns="0" rIns="0" bIns="0"/>
          <a:p>
            <a:pPr>
              <a:lnSpc>
                <a:spcPct val="100000"/>
              </a:lnSpc>
            </a:pPr>
            <a:r>
              <a:rPr lang="en-US" sz="900" spc="150">
                <a:solidFill>
                  <a:srgbClr val="FF2D78"/>
                </a:solidFill>
                <a:latin typeface="Consolas"/>
                <a:ea typeface="Consolas"/>
              </a:rPr>
              <a:t xml:space="preserve">LESSON 07 · </a:t>
            </a:r>
            <a:r>
              <a:rPr lang="zh-CN" sz="900" spc="150">
                <a:solidFill>
                  <a:srgbClr val="FF2D78"/>
                </a:solidFill>
                <a:latin typeface="Consolas"/>
                <a:ea typeface="Consolas"/>
              </a:rPr>
              <a:t>隐私与数据合规</a:t>
            </a:r>
            <a:endParaRPr/>
          </a:p>
        </p:txBody>
      </p:sp>
      <p:sp>
        <p:nvSpPr>
          <p:cNvPr id="364" name="" descr="{&quot;isTemplate&quot;:true,&quot;type&quot;:&quot;text&quot;}"/>
          <p:cNvSpPr txBox="1"/>
          <p:nvPr/>
        </p:nvSpPr>
        <p:spPr>
          <a:xfrm rot="0" flipH="0" flipV="0">
            <a:off x="571500" y="447675"/>
            <a:ext cx="11049000" cy="390525"/>
          </a:xfrm>
          <a:prstGeom prst="rect"/>
        </p:spPr>
        <p:txBody>
          <a:bodyPr wrap="none" lIns="0" tIns="0" rIns="0" bIns="0"/>
          <a:p>
            <a:pPr>
              <a:lnSpc>
                <a:spcPct val="100000"/>
              </a:lnSpc>
            </a:pPr>
            <a:r>
              <a:rPr lang="zh-CN" sz="2550" b="1">
                <a:solidFill>
                  <a:srgbClr val="E8EEF7"/>
                </a:solidFill>
                <a:latin typeface="Microsoft YaHei"/>
                <a:ea typeface="Microsoft YaHei"/>
              </a:rPr>
              <a:t>权利人六项请求</a:t>
            </a:r>
            <a:r>
              <a:rPr lang="en-US" sz="2550" b="1">
                <a:solidFill>
                  <a:srgbClr val="E8EEF7"/>
                </a:solidFill>
                <a:latin typeface="Microsoft YaHei"/>
                <a:ea typeface="Microsoft YaHei"/>
              </a:rPr>
              <a:t xml:space="preserve"> · </a:t>
            </a:r>
            <a:r>
              <a:rPr lang="zh-CN" sz="2550" b="1">
                <a:solidFill>
                  <a:srgbClr val="E8EEF7"/>
                </a:solidFill>
                <a:latin typeface="Microsoft YaHei"/>
                <a:ea typeface="Microsoft YaHei"/>
              </a:rPr>
              <a:t>处理</a:t>
            </a:r>
            <a:r>
              <a:rPr lang="en-US" sz="2550" b="1">
                <a:solidFill>
                  <a:srgbClr val="E8EEF7"/>
                </a:solidFill>
                <a:latin typeface="Microsoft YaHei"/>
                <a:ea typeface="Microsoft YaHei"/>
              </a:rPr>
              <a:t xml:space="preserve"> SOP</a:t>
            </a:r>
            <a:endParaRPr/>
          </a:p>
        </p:txBody>
      </p:sp>
      <p:sp>
        <p:nvSpPr>
          <p:cNvPr id="365" name=""/>
          <p:cNvSpPr/>
          <p:nvPr/>
        </p:nvSpPr>
        <p:spPr>
          <a:xfrm rot="0" flipH="0" flipV="0">
            <a:off x="571500" y="1133475"/>
            <a:ext cx="11049000" cy="9525"/>
          </a:xfrm>
          <a:prstGeom prst="rect">
            <a:avLst/>
          </a:prstGeom>
          <a:gradFill>
            <a:gsLst>
              <a:gs pos="0">
                <a:srgbClr val="00E5FF">
                  <a:alpha val="50000"/>
                </a:srgbClr>
              </a:gs>
              <a:gs pos="100000">
                <a:srgbClr val="00E5FF">
                  <a:alpha val="0"/>
                </a:srgbClr>
              </a:gs>
            </a:gsLst>
            <a:lin ang="0" scaled="1"/>
          </a:gradFill>
          <a:ln/>
        </p:spPr>
        <p:txBody>
          <a:bodyPr/>
          <a:p/>
        </p:txBody>
      </p:sp>
      <p:graphicFrame>
        <p:nvGraphicFramePr>
          <p:cNvPr id="366" name=""/>
          <p:cNvGraphicFramePr/>
          <p:nvPr/>
        </p:nvGraphicFramePr>
        <p:xfrm rot="0" flipH="0" flipV="0">
          <a:off x="571500" y="1143000"/>
          <a:ext cx="7277100" cy="3810000"/>
        </p:xfrm>
        <a:graphic>
          <a:graphicData uri="http://schemas.openxmlformats.org/drawingml/2006/table">
            <a:tbl>
              <a:tblGrid>
                <a:gridCol w="1490121">
                  <a:extLst>
                    <a:ext uri="{9D8B030D-6E8A-4147-A177-3AD203B41FA5}">
                      <a16:colId val="1"/>
                    </a:ext>
                  </a:extLst>
                </a:gridCol>
                <a:gridCol w="2340647">
                  <a:extLst>
                    <a:ext uri="{9D8B030D-6E8A-4147-A177-3AD203B41FA5}">
                      <a16:colId val="2"/>
                    </a:ext>
                  </a:extLst>
                </a:gridCol>
                <a:gridCol w="3446331">
                  <a:extLst>
                    <a:ext uri="{9D8B030D-6E8A-4147-A177-3AD203B41FA5}">
                      <a16:colId val="3"/>
                    </a:ext>
                  </a:extLst>
                </a:gridCol>
              </a:tblGrid>
              <a:tr h="544286">
                <a:tc>
                  <a:txBody>
                    <a:bodyPr wrap="square" lIns="0" tIns="0" rIns="0" bIns="0" anchor="ctr">
                      <a:normAutofit/>
                    </a:bodyPr>
                    <a:p>
                      <a:pPr marL="114300" marR="114300" algn="l">
                        <a:lnSpc>
                          <a:spcPct val="120000"/>
                        </a:lnSpc>
                      </a:pPr>
                      <a:r>
                        <a:rPr sz="975" b="1">
                          <a:solidFill>
                            <a:srgbClr val="00E5FF"/>
                          </a:solidFill>
                          <a:latin typeface="Microsoft YaHei"/>
                          <a:ea typeface="Microsoft YaHei"/>
                        </a:rPr>
                        <a:t>请求</a:t>
                      </a:r>
                      <a:endParaRPr/>
                    </a:p>
                  </a:txBody>
                  <a:tcPr marL="45720" marR="45720" marT="45720" marB="45720" anchor="ctr">
                    <a:lnL>
                      <a:noFill/>
                    </a:lnL>
                    <a:lnR>
                      <a:noFill/>
                    </a:lnR>
                    <a:lnT>
                      <a:noFill/>
                    </a:lnT>
                    <a:lnB>
                      <a:noFill/>
                    </a:lnB>
                    <a:solidFill>
                      <a:srgbClr val="00E5FF">
                        <a:alpha val="12000"/>
                      </a:srgbClr>
                    </a:solidFill>
                  </a:tcPr>
                </a:tc>
                <a:tc>
                  <a:txBody>
                    <a:bodyPr wrap="square" lIns="0" tIns="0" rIns="0" bIns="0" anchor="ctr">
                      <a:normAutofit/>
                    </a:bodyPr>
                    <a:p>
                      <a:pPr marL="114300" marR="114300" algn="l">
                        <a:lnSpc>
                          <a:spcPct val="120000"/>
                        </a:lnSpc>
                      </a:pPr>
                      <a:r>
                        <a:rPr sz="975" b="1">
                          <a:solidFill>
                            <a:srgbClr val="00E5FF"/>
                          </a:solidFill>
                          <a:latin typeface="Microsoft YaHei"/>
                          <a:ea typeface="Microsoft YaHei"/>
                        </a:rPr>
                        <a:t>入口</a:t>
                      </a:r>
                      <a:endParaRPr/>
                    </a:p>
                  </a:txBody>
                  <a:tcPr marL="45720" marR="45720" marT="45720" marB="45720" anchor="ctr">
                    <a:lnL>
                      <a:noFill/>
                    </a:lnL>
                    <a:lnR>
                      <a:noFill/>
                    </a:lnR>
                    <a:lnT>
                      <a:noFill/>
                    </a:lnT>
                    <a:lnB>
                      <a:noFill/>
                    </a:lnB>
                    <a:solidFill>
                      <a:srgbClr val="00E5FF">
                        <a:alpha val="12000"/>
                      </a:srgbClr>
                    </a:solidFill>
                  </a:tcPr>
                </a:tc>
                <a:tc>
                  <a:txBody>
                    <a:bodyPr wrap="square" lIns="0" tIns="0" rIns="0" bIns="0" anchor="ctr">
                      <a:normAutofit/>
                    </a:bodyPr>
                    <a:p>
                      <a:pPr marL="114300" marR="114300" algn="l">
                        <a:lnSpc>
                          <a:spcPct val="120000"/>
                        </a:lnSpc>
                      </a:pPr>
                      <a:r>
                        <a:rPr sz="975" b="1">
                          <a:solidFill>
                            <a:srgbClr val="00E5FF"/>
                          </a:solidFill>
                          <a:latin typeface="Microsoft YaHei"/>
                          <a:ea typeface="Microsoft YaHei"/>
                        </a:rPr>
                        <a:t>处理岗 / 时限</a:t>
                      </a:r>
                      <a:endParaRPr/>
                    </a:p>
                  </a:txBody>
                  <a:tcPr marL="45720" marR="45720" marT="45720" marB="45720" anchor="ctr">
                    <a:lnL>
                      <a:noFill/>
                    </a:lnL>
                    <a:lnR>
                      <a:noFill/>
                    </a:lnR>
                    <a:lnT>
                      <a:noFill/>
                    </a:lnT>
                    <a:lnB>
                      <a:noFill/>
                    </a:lnB>
                    <a:solidFill>
                      <a:srgbClr val="00E5FF">
                        <a:alpha val="12000"/>
                      </a:srgbClr>
                    </a:solidFill>
                  </a:tcPr>
                </a:tc>
                <a:extLst>
                  <a:ext uri="{0D108BD9-81ED-4DB2-BD59-A6C34878D82A}">
                    <a16:rowId val="1"/>
                  </a:ext>
                </a:extLst>
              </a:tr>
              <a:tr h="544286">
                <a:tc>
                  <a:txBody>
                    <a:bodyPr wrap="square" lIns="0" tIns="0" rIns="0" bIns="0" anchor="ctr">
                      <a:normAutofit/>
                    </a:bodyPr>
                    <a:p>
                      <a:pPr marL="114300" marR="114300" algn="l">
                        <a:lnSpc>
                          <a:spcPct val="120000"/>
                        </a:lnSpc>
                      </a:pPr>
                      <a:r>
                        <a:rPr sz="975">
                          <a:solidFill>
                            <a:srgbClr val="E8EEF7"/>
                          </a:solidFill>
                          <a:latin typeface="Microsoft YaHei"/>
                          <a:ea typeface="Microsoft YaHei"/>
                        </a:rPr>
                        <a:t>撤回同意</a:t>
                      </a:r>
                      <a:endParaRPr/>
                    </a:p>
                  </a:txBody>
                  <a:tcPr marL="45720" marR="45720" marT="45720" marB="45720" anchor="ctr">
                    <a:lnL>
                      <a:noFill/>
                    </a:lnL>
                    <a:lnR>
                      <a:noFill/>
                    </a:lnR>
                    <a:lnT>
                      <a:noFill/>
                    </a:lnT>
                    <a:lnB>
                      <a:noFill/>
                    </a:lnB>
                  </a:tcPr>
                </a:tc>
                <a:tc>
                  <a:txBody>
                    <a:bodyPr wrap="square" lIns="0" tIns="0" rIns="0" bIns="0" anchor="ctr">
                      <a:normAutofit/>
                    </a:bodyPr>
                    <a:p>
                      <a:pPr marL="114300" marR="114300" algn="l">
                        <a:lnSpc>
                          <a:spcPct val="120000"/>
                        </a:lnSpc>
                      </a:pPr>
                      <a:r>
                        <a:rPr sz="975">
                          <a:solidFill>
                            <a:srgbClr val="E8EEF7"/>
                          </a:solidFill>
                          <a:latin typeface="Microsoft YaHei"/>
                          <a:ea typeface="Microsoft YaHei"/>
                        </a:rPr>
                        <a:t>APP 设置 → 授权管理</a:t>
                      </a:r>
                      <a:endParaRPr/>
                    </a:p>
                  </a:txBody>
                  <a:tcPr marL="45720" marR="45720" marT="45720" marB="45720" anchor="ctr">
                    <a:lnL>
                      <a:noFill/>
                    </a:lnL>
                    <a:lnR>
                      <a:noFill/>
                    </a:lnR>
                    <a:lnT>
                      <a:noFill/>
                    </a:lnT>
                    <a:lnB>
                      <a:noFill/>
                    </a:lnB>
                  </a:tcPr>
                </a:tc>
                <a:tc>
                  <a:txBody>
                    <a:bodyPr wrap="square" lIns="0" tIns="0" rIns="0" bIns="0" anchor="ctr">
                      <a:normAutofit/>
                    </a:bodyPr>
                    <a:p>
                      <a:pPr marL="114300" marR="114300" algn="l">
                        <a:lnSpc>
                          <a:spcPct val="120000"/>
                        </a:lnSpc>
                      </a:pPr>
                      <a:r>
                        <a:rPr sz="975">
                          <a:solidFill>
                            <a:srgbClr val="00E5FF"/>
                          </a:solidFill>
                          <a:latin typeface="Microsoft YaHei"/>
                          <a:ea typeface="Microsoft YaHei"/>
                        </a:rPr>
                        <a:t>客服受理 · 即时生效</a:t>
                      </a:r>
                      <a:endParaRPr/>
                    </a:p>
                  </a:txBody>
                  <a:tcPr marL="45720" marR="45720" marT="45720" marB="45720" anchor="ctr">
                    <a:lnL>
                      <a:noFill/>
                    </a:lnL>
                    <a:lnR>
                      <a:noFill/>
                    </a:lnR>
                    <a:lnT>
                      <a:noFill/>
                    </a:lnT>
                    <a:lnB>
                      <a:noFill/>
                    </a:lnB>
                  </a:tcPr>
                </a:tc>
                <a:extLst>
                  <a:ext uri="{0D108BD9-81ED-4DB2-BD59-A6C34878D82A}">
                    <a16:rowId val="2"/>
                  </a:ext>
                </a:extLst>
              </a:tr>
              <a:tr h="544286">
                <a:tc>
                  <a:txBody>
                    <a:bodyPr wrap="square" lIns="0" tIns="0" rIns="0" bIns="0" anchor="ctr">
                      <a:normAutofit/>
                    </a:bodyPr>
                    <a:p>
                      <a:pPr marL="114300" marR="114300" algn="l">
                        <a:lnSpc>
                          <a:spcPct val="120000"/>
                        </a:lnSpc>
                      </a:pPr>
                      <a:r>
                        <a:rPr sz="975">
                          <a:solidFill>
                            <a:srgbClr val="E8EEF7"/>
                          </a:solidFill>
                          <a:latin typeface="Microsoft YaHei"/>
                          <a:ea typeface="Microsoft YaHei"/>
                        </a:rPr>
                        <a:t>查阅 / 复制</a:t>
                      </a:r>
                      <a:endParaRPr/>
                    </a:p>
                  </a:txBody>
                  <a:tcPr marL="45720" marR="45720" marT="45720" marB="45720" anchor="ctr">
                    <a:lnL>
                      <a:noFill/>
                    </a:lnL>
                    <a:lnR>
                      <a:noFill/>
                    </a:lnR>
                    <a:lnT>
                      <a:noFill/>
                    </a:lnT>
                    <a:lnB>
                      <a:noFill/>
                    </a:lnB>
                  </a:tcPr>
                </a:tc>
                <a:tc>
                  <a:txBody>
                    <a:bodyPr wrap="square" lIns="0" tIns="0" rIns="0" bIns="0" anchor="ctr">
                      <a:normAutofit/>
                    </a:bodyPr>
                    <a:p>
                      <a:pPr marL="114300" marR="114300" algn="l">
                        <a:lnSpc>
                          <a:spcPct val="120000"/>
                        </a:lnSpc>
                      </a:pPr>
                      <a:r>
                        <a:rPr sz="975">
                          <a:solidFill>
                            <a:srgbClr val="E8EEF7"/>
                          </a:solidFill>
                          <a:latin typeface="Microsoft YaHei"/>
                          <a:ea typeface="Microsoft YaHei"/>
                        </a:rPr>
                        <a:t>客服工单</a:t>
                      </a:r>
                      <a:endParaRPr/>
                    </a:p>
                  </a:txBody>
                  <a:tcPr marL="45720" marR="45720" marT="45720" marB="45720" anchor="ctr">
                    <a:lnL>
                      <a:noFill/>
                    </a:lnL>
                    <a:lnR>
                      <a:noFill/>
                    </a:lnR>
                    <a:lnT>
                      <a:noFill/>
                    </a:lnT>
                    <a:lnB>
                      <a:noFill/>
                    </a:lnB>
                    <a:solidFill>
                      <a:srgbClr val="E8EEF7">
                        <a:alpha val="3000"/>
                      </a:srgbClr>
                    </a:solidFill>
                  </a:tcPr>
                </a:tc>
                <a:tc>
                  <a:txBody>
                    <a:bodyPr wrap="square" lIns="0" tIns="0" rIns="0" bIns="0" anchor="ctr">
                      <a:normAutofit/>
                    </a:bodyPr>
                    <a:p>
                      <a:pPr marL="114300" marR="114300" algn="l">
                        <a:lnSpc>
                          <a:spcPct val="120000"/>
                        </a:lnSpc>
                      </a:pPr>
                      <a:r>
                        <a:rPr sz="975">
                          <a:solidFill>
                            <a:srgbClr val="E8EEF7"/>
                          </a:solidFill>
                          <a:latin typeface="Microsoft YaHei"/>
                          <a:ea typeface="Microsoft YaHei"/>
                        </a:rPr>
                        <a:t>运营导出 · 15 个工作日内</a:t>
                      </a:r>
                      <a:endParaRPr/>
                    </a:p>
                  </a:txBody>
                  <a:tcPr marL="45720" marR="45720" marT="45720" marB="45720" anchor="ctr">
                    <a:lnL>
                      <a:noFill/>
                    </a:lnL>
                    <a:lnR>
                      <a:noFill/>
                    </a:lnR>
                    <a:lnT>
                      <a:noFill/>
                    </a:lnT>
                    <a:lnB>
                      <a:noFill/>
                    </a:lnB>
                    <a:solidFill>
                      <a:srgbClr val="E8EEF7">
                        <a:alpha val="3000"/>
                      </a:srgbClr>
                    </a:solidFill>
                  </a:tcPr>
                </a:tc>
                <a:extLst>
                  <a:ext uri="{0D108BD9-81ED-4DB2-BD59-A6C34878D82A}">
                    <a16:rowId val="3"/>
                  </a:ext>
                </a:extLst>
              </a:tr>
              <a:tr h="544286">
                <a:tc>
                  <a:txBody>
                    <a:bodyPr wrap="square" lIns="0" tIns="0" rIns="0" bIns="0" anchor="ctr">
                      <a:normAutofit/>
                    </a:bodyPr>
                    <a:p>
                      <a:pPr marL="114300" marR="114300" algn="l">
                        <a:lnSpc>
                          <a:spcPct val="120000"/>
                        </a:lnSpc>
                      </a:pPr>
                      <a:r>
                        <a:rPr sz="975">
                          <a:solidFill>
                            <a:srgbClr val="E8EEF7"/>
                          </a:solidFill>
                          <a:latin typeface="Microsoft YaHei"/>
                          <a:ea typeface="Microsoft YaHei"/>
                        </a:rPr>
                        <a:t>更正</a:t>
                      </a:r>
                      <a:endParaRPr/>
                    </a:p>
                  </a:txBody>
                  <a:tcPr marL="45720" marR="45720" marT="45720" marB="45720" anchor="ctr">
                    <a:lnL>
                      <a:noFill/>
                    </a:lnL>
                    <a:lnR>
                      <a:noFill/>
                    </a:lnR>
                    <a:lnT>
                      <a:noFill/>
                    </a:lnT>
                    <a:lnB>
                      <a:noFill/>
                    </a:lnB>
                  </a:tcPr>
                </a:tc>
                <a:tc>
                  <a:txBody>
                    <a:bodyPr wrap="square" lIns="0" tIns="0" rIns="0" bIns="0" anchor="ctr">
                      <a:normAutofit/>
                    </a:bodyPr>
                    <a:p>
                      <a:pPr marL="114300" marR="114300" algn="l">
                        <a:lnSpc>
                          <a:spcPct val="120000"/>
                        </a:lnSpc>
                      </a:pPr>
                      <a:r>
                        <a:rPr sz="975">
                          <a:solidFill>
                            <a:srgbClr val="E8EEF7"/>
                          </a:solidFill>
                          <a:latin typeface="Microsoft YaHei"/>
                          <a:ea typeface="Microsoft YaHei"/>
                        </a:rPr>
                        <a:t>客服工单 + 重新实名</a:t>
                      </a:r>
                      <a:endParaRPr/>
                    </a:p>
                  </a:txBody>
                  <a:tcPr marL="45720" marR="45720" marT="45720" marB="45720" anchor="ctr">
                    <a:lnL>
                      <a:noFill/>
                    </a:lnL>
                    <a:lnR>
                      <a:noFill/>
                    </a:lnR>
                    <a:lnT>
                      <a:noFill/>
                    </a:lnT>
                    <a:lnB>
                      <a:noFill/>
                    </a:lnB>
                  </a:tcPr>
                </a:tc>
                <a:tc>
                  <a:txBody>
                    <a:bodyPr wrap="square" lIns="0" tIns="0" rIns="0" bIns="0" anchor="ctr">
                      <a:normAutofit/>
                    </a:bodyPr>
                    <a:p>
                      <a:pPr marL="114300" marR="114300" algn="l">
                        <a:lnSpc>
                          <a:spcPct val="120000"/>
                        </a:lnSpc>
                      </a:pPr>
                      <a:r>
                        <a:rPr sz="975">
                          <a:solidFill>
                            <a:srgbClr val="E8EEF7"/>
                          </a:solidFill>
                          <a:latin typeface="Microsoft YaHei"/>
                          <a:ea typeface="Microsoft YaHei"/>
                        </a:rPr>
                        <a:t>运营 · 15 个工作日内</a:t>
                      </a:r>
                      <a:endParaRPr/>
                    </a:p>
                  </a:txBody>
                  <a:tcPr marL="45720" marR="45720" marT="45720" marB="45720" anchor="ctr">
                    <a:lnL>
                      <a:noFill/>
                    </a:lnL>
                    <a:lnR>
                      <a:noFill/>
                    </a:lnR>
                    <a:lnT>
                      <a:noFill/>
                    </a:lnT>
                    <a:lnB>
                      <a:noFill/>
                    </a:lnB>
                  </a:tcPr>
                </a:tc>
                <a:extLst>
                  <a:ext uri="{0D108BD9-81ED-4DB2-BD59-A6C34878D82A}">
                    <a16:rowId val="4"/>
                  </a:ext>
                </a:extLst>
              </a:tr>
              <a:tr h="544286">
                <a:tc>
                  <a:txBody>
                    <a:bodyPr wrap="square" lIns="0" tIns="0" rIns="0" bIns="0" anchor="ctr">
                      <a:normAutofit/>
                    </a:bodyPr>
                    <a:p>
                      <a:pPr marL="114300" marR="114300" algn="l">
                        <a:lnSpc>
                          <a:spcPct val="120000"/>
                        </a:lnSpc>
                      </a:pPr>
                      <a:r>
                        <a:rPr sz="975">
                          <a:solidFill>
                            <a:srgbClr val="E8EEF7"/>
                          </a:solidFill>
                          <a:latin typeface="Microsoft YaHei"/>
                          <a:ea typeface="Microsoft YaHei"/>
                        </a:rPr>
                        <a:t>删除（注销）</a:t>
                      </a:r>
                      <a:endParaRPr/>
                    </a:p>
                  </a:txBody>
                  <a:tcPr marL="45720" marR="45720" marT="45720" marB="45720" anchor="ctr">
                    <a:lnL>
                      <a:noFill/>
                    </a:lnL>
                    <a:lnR>
                      <a:noFill/>
                    </a:lnR>
                    <a:lnT>
                      <a:noFill/>
                    </a:lnT>
                    <a:lnB>
                      <a:noFill/>
                    </a:lnB>
                  </a:tcPr>
                </a:tc>
                <a:tc>
                  <a:txBody>
                    <a:bodyPr wrap="square" lIns="0" tIns="0" rIns="0" bIns="0" anchor="ctr">
                      <a:normAutofit/>
                    </a:bodyPr>
                    <a:p>
                      <a:pPr marL="114300" marR="114300" algn="l">
                        <a:lnSpc>
                          <a:spcPct val="120000"/>
                        </a:lnSpc>
                      </a:pPr>
                      <a:r>
                        <a:rPr sz="975">
                          <a:solidFill>
                            <a:srgbClr val="E8EEF7"/>
                          </a:solidFill>
                          <a:latin typeface="Microsoft YaHei"/>
                          <a:ea typeface="Microsoft YaHei"/>
                        </a:rPr>
                        <a:t>APP 设置 → 注销账户</a:t>
                      </a:r>
                      <a:endParaRPr/>
                    </a:p>
                  </a:txBody>
                  <a:tcPr marL="45720" marR="45720" marT="45720" marB="45720" anchor="ctr">
                    <a:lnL>
                      <a:noFill/>
                    </a:lnL>
                    <a:lnR>
                      <a:noFill/>
                    </a:lnR>
                    <a:lnT>
                      <a:noFill/>
                    </a:lnT>
                    <a:lnB>
                      <a:noFill/>
                    </a:lnB>
                    <a:solidFill>
                      <a:srgbClr val="E8EEF7">
                        <a:alpha val="3000"/>
                      </a:srgbClr>
                    </a:solidFill>
                  </a:tcPr>
                </a:tc>
                <a:tc>
                  <a:txBody>
                    <a:bodyPr wrap="square" lIns="0" tIns="0" rIns="0" bIns="0" anchor="ctr">
                      <a:normAutofit/>
                    </a:bodyPr>
                    <a:p>
                      <a:pPr marL="114300" marR="114300" algn="l">
                        <a:lnSpc>
                          <a:spcPct val="120000"/>
                        </a:lnSpc>
                      </a:pPr>
                      <a:r>
                        <a:rPr sz="975">
                          <a:solidFill>
                            <a:srgbClr val="E8EEF7"/>
                          </a:solidFill>
                          <a:latin typeface="Microsoft YaHei"/>
                          <a:ea typeface="Microsoft YaHei"/>
                        </a:rPr>
                        <a:t>审核 + 技术 · 走销毁两段式</a:t>
                      </a:r>
                      <a:endParaRPr/>
                    </a:p>
                  </a:txBody>
                  <a:tcPr marL="45720" marR="45720" marT="45720" marB="45720" anchor="ctr">
                    <a:lnL>
                      <a:noFill/>
                    </a:lnL>
                    <a:lnR>
                      <a:noFill/>
                    </a:lnR>
                    <a:lnT>
                      <a:noFill/>
                    </a:lnT>
                    <a:lnB>
                      <a:noFill/>
                    </a:lnB>
                    <a:solidFill>
                      <a:srgbClr val="E8EEF7">
                        <a:alpha val="3000"/>
                      </a:srgbClr>
                    </a:solidFill>
                  </a:tcPr>
                </a:tc>
                <a:extLst>
                  <a:ext uri="{0D108BD9-81ED-4DB2-BD59-A6C34878D82A}">
                    <a16:rowId val="5"/>
                  </a:ext>
                </a:extLst>
              </a:tr>
              <a:tr h="544286">
                <a:tc>
                  <a:txBody>
                    <a:bodyPr wrap="square" lIns="0" tIns="0" rIns="0" bIns="0" anchor="ctr">
                      <a:normAutofit/>
                    </a:bodyPr>
                    <a:p>
                      <a:pPr marL="114300" marR="114300" algn="l">
                        <a:lnSpc>
                          <a:spcPct val="120000"/>
                        </a:lnSpc>
                      </a:pPr>
                      <a:r>
                        <a:rPr sz="975">
                          <a:solidFill>
                            <a:srgbClr val="E8EEF7"/>
                          </a:solidFill>
                          <a:latin typeface="Microsoft YaHei"/>
                          <a:ea typeface="Microsoft YaHei"/>
                        </a:rPr>
                        <a:t>投诉</a:t>
                      </a:r>
                      <a:endParaRPr/>
                    </a:p>
                  </a:txBody>
                  <a:tcPr marL="45720" marR="45720" marT="45720" marB="45720" anchor="ctr">
                    <a:lnL>
                      <a:noFill/>
                    </a:lnL>
                    <a:lnR>
                      <a:noFill/>
                    </a:lnR>
                    <a:lnT>
                      <a:noFill/>
                    </a:lnT>
                    <a:lnB>
                      <a:noFill/>
                    </a:lnB>
                  </a:tcPr>
                </a:tc>
                <a:tc>
                  <a:txBody>
                    <a:bodyPr wrap="square" lIns="0" tIns="0" rIns="0" bIns="0" anchor="ctr">
                      <a:normAutofit/>
                    </a:bodyPr>
                    <a:p>
                      <a:pPr marL="114300" marR="114300" algn="l">
                        <a:lnSpc>
                          <a:spcPct val="120000"/>
                        </a:lnSpc>
                      </a:pPr>
                      <a:r>
                        <a:rPr sz="975">
                          <a:solidFill>
                            <a:srgbClr val="E8EEF7"/>
                          </a:solidFill>
                          <a:latin typeface="Microsoft YaHei"/>
                          <a:ea typeface="Microsoft YaHei"/>
                        </a:rPr>
                        <a:t>客服热线 / 工单</a:t>
                      </a:r>
                      <a:endParaRPr/>
                    </a:p>
                  </a:txBody>
                  <a:tcPr marL="45720" marR="45720" marT="45720" marB="45720" anchor="ctr">
                    <a:lnL>
                      <a:noFill/>
                    </a:lnL>
                    <a:lnR>
                      <a:noFill/>
                    </a:lnR>
                    <a:lnT>
                      <a:noFill/>
                    </a:lnT>
                    <a:lnB>
                      <a:noFill/>
                    </a:lnB>
                  </a:tcPr>
                </a:tc>
                <a:tc>
                  <a:txBody>
                    <a:bodyPr wrap="square" lIns="0" tIns="0" rIns="0" bIns="0" anchor="ctr">
                      <a:normAutofit/>
                    </a:bodyPr>
                    <a:p>
                      <a:pPr marL="114300" marR="114300" algn="l">
                        <a:lnSpc>
                          <a:spcPct val="120000"/>
                        </a:lnSpc>
                      </a:pPr>
                      <a:r>
                        <a:rPr sz="975">
                          <a:solidFill>
                            <a:srgbClr val="E8EEF7"/>
                          </a:solidFill>
                          <a:latin typeface="Microsoft YaHei"/>
                          <a:ea typeface="Microsoft YaHei"/>
                        </a:rPr>
                        <a:t>客服记录 → 运营 3 个工作日回复</a:t>
                      </a:r>
                      <a:endParaRPr/>
                    </a:p>
                  </a:txBody>
                  <a:tcPr marL="45720" marR="45720" marT="45720" marB="45720" anchor="ctr">
                    <a:lnL>
                      <a:noFill/>
                    </a:lnL>
                    <a:lnR>
                      <a:noFill/>
                    </a:lnR>
                    <a:lnT>
                      <a:noFill/>
                    </a:lnT>
                    <a:lnB>
                      <a:noFill/>
                    </a:lnB>
                  </a:tcPr>
                </a:tc>
                <a:extLst>
                  <a:ext uri="{0D108BD9-81ED-4DB2-BD59-A6C34878D82A}">
                    <a16:rowId val="6"/>
                  </a:ext>
                </a:extLst>
              </a:tr>
              <a:tr h="544286">
                <a:tc>
                  <a:txBody>
                    <a:bodyPr wrap="square" lIns="0" tIns="0" rIns="0" bIns="0" anchor="ctr">
                      <a:normAutofit/>
                    </a:bodyPr>
                    <a:p>
                      <a:pPr marL="114300" marR="114300" algn="l">
                        <a:lnSpc>
                          <a:spcPct val="120000"/>
                        </a:lnSpc>
                      </a:pPr>
                      <a:r>
                        <a:rPr sz="975">
                          <a:solidFill>
                            <a:srgbClr val="E8EEF7"/>
                          </a:solidFill>
                          <a:latin typeface="Microsoft YaHei"/>
                          <a:ea typeface="Microsoft YaHei"/>
                        </a:rPr>
                        <a:t>解释说明</a:t>
                      </a:r>
                      <a:endParaRPr/>
                    </a:p>
                  </a:txBody>
                  <a:tcPr marL="45720" marR="45720" marT="45720" marB="45720" anchor="ctr">
                    <a:lnL>
                      <a:noFill/>
                    </a:lnL>
                    <a:lnR>
                      <a:noFill/>
                    </a:lnR>
                    <a:lnT>
                      <a:noFill/>
                    </a:lnT>
                    <a:lnB>
                      <a:noFill/>
                    </a:lnB>
                  </a:tcPr>
                </a:tc>
                <a:tc>
                  <a:txBody>
                    <a:bodyPr wrap="square" lIns="0" tIns="0" rIns="0" bIns="0" anchor="ctr">
                      <a:normAutofit/>
                    </a:bodyPr>
                    <a:p>
                      <a:pPr marL="114300" marR="114300" algn="l">
                        <a:lnSpc>
                          <a:spcPct val="120000"/>
                        </a:lnSpc>
                      </a:pPr>
                      <a:r>
                        <a:rPr sz="975">
                          <a:solidFill>
                            <a:srgbClr val="E8EEF7"/>
                          </a:solidFill>
                          <a:latin typeface="Microsoft YaHei"/>
                          <a:ea typeface="Microsoft YaHei"/>
                        </a:rPr>
                        <a:t>客服热线 / 工单</a:t>
                      </a:r>
                      <a:endParaRPr/>
                    </a:p>
                  </a:txBody>
                  <a:tcPr marL="45720" marR="45720" marT="45720" marB="45720" anchor="ctr">
                    <a:lnL>
                      <a:noFill/>
                    </a:lnL>
                    <a:lnR>
                      <a:noFill/>
                    </a:lnR>
                    <a:lnT>
                      <a:noFill/>
                    </a:lnT>
                    <a:lnB>
                      <a:noFill/>
                    </a:lnB>
                    <a:solidFill>
                      <a:srgbClr val="E8EEF7">
                        <a:alpha val="3000"/>
                      </a:srgbClr>
                    </a:solidFill>
                  </a:tcPr>
                </a:tc>
                <a:tc>
                  <a:txBody>
                    <a:bodyPr wrap="square" lIns="0" tIns="0" rIns="0" bIns="0" anchor="ctr">
                      <a:normAutofit/>
                    </a:bodyPr>
                    <a:p>
                      <a:pPr marL="114300" marR="114300" algn="l">
                        <a:lnSpc>
                          <a:spcPct val="120000"/>
                        </a:lnSpc>
                      </a:pPr>
                      <a:r>
                        <a:rPr sz="975">
                          <a:solidFill>
                            <a:srgbClr val="E8EEF7"/>
                          </a:solidFill>
                          <a:latin typeface="Microsoft YaHei"/>
                          <a:ea typeface="Microsoft YaHei"/>
                        </a:rPr>
                        <a:t>客服直接答复 · 按本手册口径</a:t>
                      </a:r>
                      <a:endParaRPr/>
                    </a:p>
                  </a:txBody>
                  <a:tcPr marL="45720" marR="45720" marT="45720" marB="45720" anchor="ctr">
                    <a:lnL>
                      <a:noFill/>
                    </a:lnL>
                    <a:lnR>
                      <a:noFill/>
                    </a:lnR>
                    <a:lnT>
                      <a:noFill/>
                    </a:lnT>
                    <a:lnB>
                      <a:noFill/>
                    </a:lnB>
                    <a:solidFill>
                      <a:srgbClr val="E8EEF7">
                        <a:alpha val="3000"/>
                      </a:srgbClr>
                    </a:solidFill>
                  </a:tcPr>
                </a:tc>
                <a:extLst>
                  <a:ext uri="{0D108BD9-81ED-4DB2-BD59-A6C34878D82A}">
                    <a16:rowId val="7"/>
                  </a:ext>
                </a:extLst>
              </a:tr>
            </a:tbl>
          </a:graphicData>
        </a:graphic>
      </p:graphicFrame>
      <p:sp>
        <p:nvSpPr>
          <p:cNvPr id="367" name="" descr="{&quot;isTemplate&quot;:true,&quot;type&quot;:&quot;text&quot;}"/>
          <p:cNvSpPr txBox="1"/>
          <p:nvPr/>
        </p:nvSpPr>
        <p:spPr>
          <a:xfrm rot="0" flipH="0" flipV="0">
            <a:off x="571500" y="5086350"/>
            <a:ext cx="7277100" cy="142875"/>
          </a:xfrm>
          <a:prstGeom prst="rect"/>
        </p:spPr>
        <p:txBody>
          <a:bodyPr wrap="none" lIns="0" tIns="0" rIns="0" bIns="0"/>
          <a:p>
            <a:pPr>
              <a:lnSpc>
                <a:spcPct val="100000"/>
              </a:lnSpc>
            </a:pPr>
            <a:r>
              <a:rPr lang="zh-CN" sz="938">
                <a:solidFill>
                  <a:srgbClr val="E8EEF7">
                    <a:alpha val="55000"/>
                  </a:srgbClr>
                </a:solidFill>
                <a:latin typeface="Microsoft YaHei"/>
                <a:ea typeface="Microsoft YaHei"/>
              </a:rPr>
              <a:t>处理结果一律写回系统工单，形成闭环记录；口头答复不算完成。</a:t>
            </a:r>
            <a:endParaRPr/>
          </a:p>
        </p:txBody>
      </p:sp>
      <p:sp>
        <p:nvSpPr>
          <p:cNvPr id="368" name=""/>
          <p:cNvSpPr/>
          <p:nvPr/>
        </p:nvSpPr>
        <p:spPr>
          <a:xfrm rot="0" flipH="0" flipV="0">
            <a:off x="8191500" y="2133600"/>
            <a:ext cx="3429000" cy="933450"/>
          </a:xfrm>
          <a:prstGeom prst="roundRect">
            <a:avLst>
              <a:gd name="adj" fmla="val 12245"/>
            </a:avLst>
          </a:prstGeom>
          <a:solidFill>
            <a:srgbClr val="00E5FF">
              <a:alpha val="5000"/>
            </a:srgbClr>
          </a:solidFill>
          <a:ln w="12700">
            <a:solidFill>
              <a:srgbClr val="00E5FF">
                <a:alpha val="28000"/>
              </a:srgbClr>
            </a:solidFill>
            <a:prstDash val="solid"/>
          </a:ln>
        </p:spPr>
        <p:txBody>
          <a:bodyPr/>
          <a:p/>
        </p:txBody>
      </p:sp>
      <p:pic>
        <p:nvPicPr>
          <p:cNvPr id="369" name=""/>
          <p:cNvPicPr>
            <a:picLocks noChangeAspect="1"/>
          </p:cNvPicPr>
          <p:nvPr/>
        </p:nvPicPr>
        <p:blipFill>
          <a:blip r:embed="rId1">
            <a:extLst>
              <a:ext uri="{96DAC541-7B7A-43D3-8B79-37D633B846F1}">
                <asvg:svgBlip r:embed="rId1"/>
              </a:ext>
            </a:extLst>
          </a:blip>
          <a:stretch>
            <a:fillRect/>
          </a:stretch>
        </p:blipFill>
        <p:spPr>
          <a:xfrm rot="0" flipH="0" flipV="0">
            <a:off x="8362950" y="2266950"/>
            <a:ext cx="228600" cy="228600"/>
          </a:xfrm>
          <a:prstGeom prst="rect">
            <a:avLst/>
          </a:prstGeom>
          <a:ln/>
        </p:spPr>
      </p:pic>
      <p:sp>
        <p:nvSpPr>
          <p:cNvPr id="370" name="" descr="{&quot;isTemplate&quot;:true,&quot;type&quot;:&quot;text&quot;}"/>
          <p:cNvSpPr txBox="1"/>
          <p:nvPr/>
        </p:nvSpPr>
        <p:spPr>
          <a:xfrm rot="0" flipH="0" flipV="0">
            <a:off x="8724900" y="2266950"/>
            <a:ext cx="2724150" cy="171450"/>
          </a:xfrm>
          <a:prstGeom prst="rect"/>
        </p:spPr>
        <p:txBody>
          <a:bodyPr wrap="none" lIns="0" tIns="0" rIns="0" bIns="0"/>
          <a:p>
            <a:pPr>
              <a:lnSpc>
                <a:spcPct val="100000"/>
              </a:lnSpc>
            </a:pPr>
            <a:r>
              <a:rPr lang="zh-CN" sz="1088" b="1">
                <a:solidFill>
                  <a:srgbClr val="E8EEF7"/>
                </a:solidFill>
                <a:latin typeface="Microsoft YaHei"/>
                <a:ea typeface="Microsoft YaHei"/>
              </a:rPr>
              <a:t>《个人信息保护法》</a:t>
            </a:r>
            <a:endParaRPr/>
          </a:p>
        </p:txBody>
      </p:sp>
      <p:sp>
        <p:nvSpPr>
          <p:cNvPr id="371" name="" descr="{&quot;isTemplate&quot;:true,&quot;type&quot;:&quot;text&quot;}"/>
          <p:cNvSpPr txBox="1"/>
          <p:nvPr/>
        </p:nvSpPr>
        <p:spPr>
          <a:xfrm rot="0" flipH="0" flipV="0">
            <a:off x="8724900" y="2476500"/>
            <a:ext cx="2724150" cy="457200"/>
          </a:xfrm>
          <a:prstGeom prst="rect"/>
        </p:spPr>
        <p:txBody>
          <a:bodyPr wrap="square" lIns="0" tIns="0" rIns="0" bIns="0">
            <a:normAutofit/>
          </a:bodyPr>
          <a:p>
            <a:pPr>
              <a:lnSpc>
                <a:spcPct val="160000"/>
              </a:lnSpc>
            </a:pPr>
            <a:r>
              <a:rPr lang="en-US" sz="938">
                <a:solidFill>
                  <a:srgbClr val="E8EEF7">
                    <a:alpha val="62000"/>
                  </a:srgbClr>
                </a:solidFill>
                <a:latin typeface="Microsoft YaHei"/>
                <a:ea typeface="Microsoft YaHei"/>
              </a:rPr>
              <a:t xml:space="preserve">PIPL </a:t>
            </a:r>
            <a:r>
              <a:rPr lang="zh-CN" sz="938">
                <a:solidFill>
                  <a:srgbClr val="E8EEF7">
                    <a:alpha val="62000"/>
                  </a:srgbClr>
                </a:solidFill>
                <a:latin typeface="Microsoft YaHei"/>
                <a:ea typeface="Microsoft YaHei"/>
              </a:rPr>
              <a:t>第</a:t>
            </a:r>
            <a:r>
              <a:rPr lang="en-US" sz="938">
                <a:solidFill>
                  <a:srgbClr val="E8EEF7">
                    <a:alpha val="62000"/>
                  </a:srgbClr>
                </a:solidFill>
                <a:latin typeface="Microsoft YaHei"/>
                <a:ea typeface="Microsoft YaHei"/>
              </a:rPr>
              <a:t xml:space="preserve"> 15 </a:t>
            </a:r>
            <a:r>
              <a:rPr lang="zh-CN" sz="938">
                <a:solidFill>
                  <a:srgbClr val="E8EEF7">
                    <a:alpha val="62000"/>
                  </a:srgbClr>
                </a:solidFill>
                <a:latin typeface="Microsoft YaHei"/>
                <a:ea typeface="Microsoft YaHei"/>
              </a:rPr>
              <a:t>条（撤回同意）、第</a:t>
            </a:r>
            <a:r>
              <a:rPr lang="en-US" sz="938">
                <a:solidFill>
                  <a:srgbClr val="E8EEF7">
                    <a:alpha val="62000"/>
                  </a:srgbClr>
                </a:solidFill>
                <a:latin typeface="Microsoft YaHei"/>
                <a:ea typeface="Microsoft YaHei"/>
              </a:rPr>
              <a:t xml:space="preserve"> 44–47 </a:t>
            </a:r>
            <a:r>
              <a:rPr lang="zh-CN" sz="938">
                <a:solidFill>
                  <a:srgbClr val="E8EEF7">
                    <a:alpha val="62000"/>
                  </a:srgbClr>
                </a:solidFill>
                <a:latin typeface="Microsoft YaHei"/>
                <a:ea typeface="Microsoft YaHei"/>
              </a:rPr>
              <a:t>条（查阅、复制、更正、删除）。</a:t>
            </a:r>
            <a:endParaRPr/>
          </a:p>
        </p:txBody>
      </p:sp>
      <p:sp>
        <p:nvSpPr>
          <p:cNvPr id="372" name=""/>
          <p:cNvSpPr/>
          <p:nvPr/>
        </p:nvSpPr>
        <p:spPr>
          <a:xfrm rot="0" flipH="0" flipV="0">
            <a:off x="8191500" y="3219450"/>
            <a:ext cx="3429000" cy="933450"/>
          </a:xfrm>
          <a:prstGeom prst="roundRect">
            <a:avLst>
              <a:gd name="adj" fmla="val 12245"/>
            </a:avLst>
          </a:prstGeom>
          <a:solidFill>
            <a:srgbClr val="00E5FF">
              <a:alpha val="5000"/>
            </a:srgbClr>
          </a:solidFill>
          <a:ln w="12700">
            <a:solidFill>
              <a:srgbClr val="00E5FF">
                <a:alpha val="28000"/>
              </a:srgbClr>
            </a:solidFill>
            <a:prstDash val="solid"/>
          </a:ln>
        </p:spPr>
        <p:txBody>
          <a:bodyPr/>
          <a:p/>
        </p:txBody>
      </p:sp>
      <p:pic>
        <p:nvPicPr>
          <p:cNvPr id="373" name=""/>
          <p:cNvPicPr>
            <a:picLocks noChangeAspect="1"/>
          </p:cNvPicPr>
          <p:nvPr/>
        </p:nvPicPr>
        <p:blipFill>
          <a:blip r:embed="rId2">
            <a:extLst>
              <a:ext uri="{96DAC541-7B7A-43D3-8B79-37D633B846F1}">
                <asvg:svgBlip r:embed="rId2"/>
              </a:ext>
            </a:extLst>
          </a:blip>
          <a:stretch>
            <a:fillRect/>
          </a:stretch>
        </p:blipFill>
        <p:spPr>
          <a:xfrm rot="0" flipH="0" flipV="0">
            <a:off x="8362950" y="3352800"/>
            <a:ext cx="228600" cy="228600"/>
          </a:xfrm>
          <a:prstGeom prst="rect">
            <a:avLst/>
          </a:prstGeom>
          <a:ln/>
        </p:spPr>
      </p:pic>
      <p:sp>
        <p:nvSpPr>
          <p:cNvPr id="374" name="" descr="{&quot;isTemplate&quot;:true,&quot;type&quot;:&quot;text&quot;}"/>
          <p:cNvSpPr txBox="1"/>
          <p:nvPr/>
        </p:nvSpPr>
        <p:spPr>
          <a:xfrm rot="0" flipH="0" flipV="0">
            <a:off x="8724900" y="3352800"/>
            <a:ext cx="2724150" cy="171450"/>
          </a:xfrm>
          <a:prstGeom prst="rect"/>
        </p:spPr>
        <p:txBody>
          <a:bodyPr wrap="none" lIns="0" tIns="0" rIns="0" bIns="0"/>
          <a:p>
            <a:pPr>
              <a:lnSpc>
                <a:spcPct val="100000"/>
              </a:lnSpc>
            </a:pPr>
            <a:r>
              <a:rPr lang="zh-CN" sz="1088" b="1">
                <a:solidFill>
                  <a:srgbClr val="E8EEF7"/>
                </a:solidFill>
                <a:latin typeface="Microsoft YaHei"/>
                <a:ea typeface="Microsoft YaHei"/>
              </a:rPr>
              <a:t>《人脸识别技术应用安全管理规定》</a:t>
            </a:r>
            <a:endParaRPr/>
          </a:p>
        </p:txBody>
      </p:sp>
      <p:sp>
        <p:nvSpPr>
          <p:cNvPr id="375" name="" descr="{&quot;isTemplate&quot;:true,&quot;type&quot;:&quot;text&quot;}"/>
          <p:cNvSpPr txBox="1"/>
          <p:nvPr/>
        </p:nvSpPr>
        <p:spPr>
          <a:xfrm rot="0" flipH="0" flipV="0">
            <a:off x="8724900" y="3562350"/>
            <a:ext cx="2724150" cy="457200"/>
          </a:xfrm>
          <a:prstGeom prst="rect"/>
        </p:spPr>
        <p:txBody>
          <a:bodyPr wrap="square" lIns="0" tIns="0" rIns="0" bIns="0">
            <a:normAutofit/>
          </a:bodyPr>
          <a:p>
            <a:pPr>
              <a:lnSpc>
                <a:spcPct val="160000"/>
              </a:lnSpc>
            </a:pPr>
            <a:r>
              <a:rPr lang="zh-CN" sz="938">
                <a:solidFill>
                  <a:srgbClr val="E8EEF7">
                    <a:alpha val="62000"/>
                  </a:srgbClr>
                </a:solidFill>
                <a:latin typeface="Microsoft YaHei"/>
                <a:ea typeface="Microsoft YaHei"/>
              </a:rPr>
              <a:t>第</a:t>
            </a:r>
            <a:r>
              <a:rPr lang="en-US" sz="938">
                <a:solidFill>
                  <a:srgbClr val="E8EEF7">
                    <a:alpha val="62000"/>
                  </a:srgbClr>
                </a:solidFill>
                <a:latin typeface="Microsoft YaHei"/>
                <a:ea typeface="Microsoft YaHei"/>
              </a:rPr>
              <a:t xml:space="preserve"> 6(</a:t>
            </a:r>
            <a:r>
              <a:rPr lang="zh-CN" sz="938">
                <a:solidFill>
                  <a:srgbClr val="E8EEF7">
                    <a:alpha val="62000"/>
                  </a:srgbClr>
                </a:solidFill>
                <a:latin typeface="Microsoft YaHei"/>
                <a:ea typeface="Microsoft YaHei"/>
              </a:rPr>
              <a:t>二</a:t>
            </a:r>
            <a:r>
              <a:rPr lang="en-US" sz="938">
                <a:solidFill>
                  <a:srgbClr val="E8EEF7">
                    <a:alpha val="62000"/>
                  </a:srgbClr>
                </a:solidFill>
                <a:latin typeface="Microsoft YaHei"/>
                <a:ea typeface="Microsoft YaHei"/>
              </a:rPr>
              <a:t xml:space="preserve">) </a:t>
            </a:r>
            <a:r>
              <a:rPr lang="zh-CN" sz="938">
                <a:solidFill>
                  <a:srgbClr val="E8EEF7">
                    <a:alpha val="62000"/>
                  </a:srgbClr>
                </a:solidFill>
                <a:latin typeface="Microsoft YaHei"/>
                <a:ea typeface="Microsoft YaHei"/>
              </a:rPr>
              <a:t>条：处理人脸信息须取得单独同意，并提供便捷的撤回方式。</a:t>
            </a:r>
            <a:endParaRPr/>
          </a:p>
        </p:txBody>
      </p:sp>
      <p:sp>
        <p:nvSpPr>
          <p:cNvPr id="376" name=""/>
          <p:cNvSpPr/>
          <p:nvPr/>
        </p:nvSpPr>
        <p:spPr>
          <a:xfrm rot="0" flipH="0" flipV="0">
            <a:off x="8191500" y="4305300"/>
            <a:ext cx="3429000" cy="704850"/>
          </a:xfrm>
          <a:prstGeom prst="roundRect">
            <a:avLst>
              <a:gd name="adj" fmla="val 16216"/>
            </a:avLst>
          </a:prstGeom>
          <a:solidFill>
            <a:srgbClr val="00E5FF">
              <a:alpha val="5000"/>
            </a:srgbClr>
          </a:solidFill>
          <a:ln w="12700">
            <a:solidFill>
              <a:srgbClr val="00E5FF">
                <a:alpha val="28000"/>
              </a:srgbClr>
            </a:solidFill>
            <a:prstDash val="solid"/>
          </a:ln>
        </p:spPr>
        <p:txBody>
          <a:bodyPr/>
          <a:p/>
        </p:txBody>
      </p:sp>
      <p:pic>
        <p:nvPicPr>
          <p:cNvPr id="377" name=""/>
          <p:cNvPicPr>
            <a:picLocks noChangeAspect="1"/>
          </p:cNvPicPr>
          <p:nvPr/>
        </p:nvPicPr>
        <p:blipFill>
          <a:blip r:embed="rId3">
            <a:extLst>
              <a:ext uri="{96DAC541-7B7A-43D3-8B79-37D633B846F1}">
                <asvg:svgBlip r:embed="rId3"/>
              </a:ext>
            </a:extLst>
          </a:blip>
          <a:stretch>
            <a:fillRect/>
          </a:stretch>
        </p:blipFill>
        <p:spPr>
          <a:xfrm rot="0" flipH="0" flipV="0">
            <a:off x="8362950" y="4438650"/>
            <a:ext cx="228600" cy="228600"/>
          </a:xfrm>
          <a:prstGeom prst="rect">
            <a:avLst/>
          </a:prstGeom>
          <a:ln/>
        </p:spPr>
      </p:pic>
      <p:sp>
        <p:nvSpPr>
          <p:cNvPr id="378" name="" descr="{&quot;isTemplate&quot;:true,&quot;type&quot;:&quot;text&quot;}"/>
          <p:cNvSpPr txBox="1"/>
          <p:nvPr/>
        </p:nvSpPr>
        <p:spPr>
          <a:xfrm rot="0" flipH="0" flipV="0">
            <a:off x="8724900" y="4438650"/>
            <a:ext cx="2724150" cy="171450"/>
          </a:xfrm>
          <a:prstGeom prst="rect"/>
        </p:spPr>
        <p:txBody>
          <a:bodyPr wrap="none" lIns="0" tIns="0" rIns="0" bIns="0"/>
          <a:p>
            <a:pPr>
              <a:lnSpc>
                <a:spcPct val="100000"/>
              </a:lnSpc>
            </a:pPr>
            <a:r>
              <a:rPr lang="zh-CN" sz="1088" b="1">
                <a:solidFill>
                  <a:srgbClr val="E8EEF7"/>
                </a:solidFill>
                <a:latin typeface="Microsoft YaHei"/>
                <a:ea typeface="Microsoft YaHei"/>
              </a:rPr>
              <a:t>《互联网平台企业涉税信息报送规定》</a:t>
            </a:r>
            <a:endParaRPr/>
          </a:p>
        </p:txBody>
      </p:sp>
      <p:sp>
        <p:nvSpPr>
          <p:cNvPr id="379" name="" descr="{&quot;isTemplate&quot;:true,&quot;type&quot;:&quot;text&quot;}"/>
          <p:cNvSpPr txBox="1"/>
          <p:nvPr/>
        </p:nvSpPr>
        <p:spPr>
          <a:xfrm rot="0" flipH="0" flipV="0">
            <a:off x="8724900" y="4648200"/>
            <a:ext cx="2724150" cy="228600"/>
          </a:xfrm>
          <a:prstGeom prst="rect"/>
        </p:spPr>
        <p:txBody>
          <a:bodyPr wrap="none" lIns="0" tIns="0" rIns="0" bIns="0"/>
          <a:p>
            <a:pPr>
              <a:lnSpc>
                <a:spcPct val="160000"/>
              </a:lnSpc>
            </a:pPr>
            <a:r>
              <a:rPr lang="en-US" sz="938">
                <a:solidFill>
                  <a:srgbClr val="E8EEF7">
                    <a:alpha val="62000"/>
                  </a:srgbClr>
                </a:solidFill>
                <a:latin typeface="Microsoft YaHei"/>
                <a:ea typeface="Microsoft YaHei"/>
              </a:rPr>
              <a:t xml:space="preserve">2025 </a:t>
            </a:r>
            <a:r>
              <a:rPr lang="zh-CN" sz="938">
                <a:solidFill>
                  <a:srgbClr val="E8EEF7">
                    <a:alpha val="62000"/>
                  </a:srgbClr>
                </a:solidFill>
                <a:latin typeface="Microsoft YaHei"/>
                <a:ea typeface="Microsoft YaHei"/>
              </a:rPr>
              <a:t>年</a:t>
            </a:r>
            <a:r>
              <a:rPr lang="en-US" sz="938">
                <a:solidFill>
                  <a:srgbClr val="E8EEF7">
                    <a:alpha val="62000"/>
                  </a:srgbClr>
                </a:solidFill>
                <a:latin typeface="Microsoft YaHei"/>
                <a:ea typeface="Microsoft YaHei"/>
              </a:rPr>
              <a:t xml:space="preserve"> 10 </a:t>
            </a:r>
            <a:r>
              <a:rPr lang="zh-CN" sz="938">
                <a:solidFill>
                  <a:srgbClr val="E8EEF7">
                    <a:alpha val="62000"/>
                  </a:srgbClr>
                </a:solidFill>
                <a:latin typeface="Microsoft YaHei"/>
                <a:ea typeface="Microsoft YaHei"/>
              </a:rPr>
              <a:t>月施行，按季度报送身份与收入信息。</a:t>
            </a:r>
            <a:endParaRPr/>
          </a:p>
        </p:txBody>
      </p:sp>
      <p:sp>
        <p:nvSpPr>
          <p:cNvPr id="380" name="" descr="{&quot;isTemplate&quot;:true,&quot;type&quot;:&quot;text&quot;}"/>
          <p:cNvSpPr txBox="1"/>
          <p:nvPr/>
        </p:nvSpPr>
        <p:spPr>
          <a:xfrm rot="0" flipH="0" flipV="0">
            <a:off x="8191500" y="5162550"/>
            <a:ext cx="3429000" cy="142875"/>
          </a:xfrm>
          <a:prstGeom prst="rect"/>
        </p:spPr>
        <p:txBody>
          <a:bodyPr wrap="none" lIns="0" tIns="0" rIns="0" bIns="0"/>
          <a:p>
            <a:pPr>
              <a:lnSpc>
                <a:spcPct val="100000"/>
              </a:lnSpc>
            </a:pPr>
            <a:r>
              <a:rPr lang="en-US" sz="938">
                <a:solidFill>
                  <a:srgbClr val="E8EEF7">
                    <a:alpha val="55000"/>
                  </a:srgbClr>
                </a:solidFill>
                <a:latin typeface="Microsoft YaHei"/>
                <a:ea typeface="Microsoft YaHei"/>
              </a:rPr>
              <a:t xml:space="preserve">↑ </a:t>
            </a:r>
            <a:r>
              <a:rPr lang="zh-CN" sz="938">
                <a:solidFill>
                  <a:srgbClr val="E8EEF7">
                    <a:alpha val="55000"/>
                  </a:srgbClr>
                </a:solidFill>
                <a:latin typeface="Microsoft YaHei"/>
                <a:ea typeface="Microsoft YaHei"/>
              </a:rPr>
              <a:t>对客可引用的法律依据（第</a:t>
            </a:r>
            <a:r>
              <a:rPr lang="en-US" sz="938">
                <a:solidFill>
                  <a:srgbClr val="E8EEF7">
                    <a:alpha val="55000"/>
                  </a:srgbClr>
                </a:solidFill>
                <a:latin typeface="Microsoft YaHei"/>
                <a:ea typeface="Microsoft YaHei"/>
              </a:rPr>
              <a:t xml:space="preserve"> 6.1 </a:t>
            </a:r>
            <a:r>
              <a:rPr lang="zh-CN" sz="938">
                <a:solidFill>
                  <a:srgbClr val="E8EEF7">
                    <a:alpha val="55000"/>
                  </a:srgbClr>
                </a:solidFill>
                <a:latin typeface="Microsoft YaHei"/>
                <a:ea typeface="Microsoft YaHei"/>
              </a:rPr>
              <a:t>节）。</a:t>
            </a:r>
            <a:endParaRPr/>
          </a:p>
        </p:txBody>
      </p:sp>
      <p:pic>
        <p:nvPicPr>
          <p:cNvPr id="381" name=""/>
          <p:cNvPicPr>
            <a:picLocks noChangeAspect="1"/>
          </p:cNvPicPr>
          <p:nvPr/>
        </p:nvPicPr>
        <p:blipFill>
          <a:blip r:embed="rId4"/>
          <a:srcRect l="3999" t="0" r="3999" b="0"/>
          <a:stretch>
            <a:fillRect/>
          </a:stretch>
        </p:blipFill>
        <p:spPr>
          <a:xfrm rot="0" flipH="0" flipV="0">
            <a:off x="10991850" y="133350"/>
            <a:ext cx="876300" cy="952500"/>
          </a:xfrm>
          <a:prstGeom prst="rect">
            <a:avLst/>
          </a:prstGeom>
          <a:ln/>
        </p:spPr>
      </p:pic>
      <p:sp>
        <p:nvSpPr>
          <p:cNvPr id="382" name=""/>
          <p:cNvSpPr/>
          <p:nvPr/>
        </p:nvSpPr>
        <p:spPr>
          <a:xfrm rot="0" flipH="0" flipV="0">
            <a:off x="0" y="6286500"/>
            <a:ext cx="12192000" cy="571500"/>
          </a:xfrm>
          <a:custGeom>
            <a:pathLst>
              <a:path w="1280" h="60">
                <a:moveTo>
                  <a:pt x="0" y="0"/>
                </a:moveTo>
                <a:lnTo>
                  <a:pt x="1280" y="0"/>
                </a:lnTo>
                <a:lnTo>
                  <a:pt x="1280" y="1"/>
                </a:lnTo>
                <a:lnTo>
                  <a:pt x="0" y="1"/>
                </a:lnTo>
                <a:close/>
              </a:path>
            </a:pathLst>
          </a:custGeom>
          <a:solidFill>
            <a:srgbClr val="00E5FF">
              <a:alpha val="14000"/>
            </a:srgbClr>
          </a:solidFill>
          <a:ln/>
        </p:spPr>
        <p:txBody>
          <a:bodyPr/>
          <a:p/>
        </p:txBody>
      </p:sp>
      <p:sp>
        <p:nvSpPr>
          <p:cNvPr id="383" name="" descr="{&quot;isTemplate&quot;:true,&quot;type&quot;:&quot;text&quot;}"/>
          <p:cNvSpPr txBox="1"/>
          <p:nvPr/>
        </p:nvSpPr>
        <p:spPr>
          <a:xfrm rot="0" flipH="0" flipV="0">
            <a:off x="571500" y="6515100"/>
            <a:ext cx="2257425" cy="133350"/>
          </a:xfrm>
          <a:prstGeom prst="rect"/>
        </p:spPr>
        <p:txBody>
          <a:bodyPr wrap="none" lIns="0" tIns="0" rIns="0" bIns="0"/>
          <a:p>
            <a:pPr>
              <a:lnSpc>
                <a:spcPct val="100000"/>
              </a:lnSpc>
            </a:pPr>
            <a:r>
              <a:rPr lang="en-US" sz="825" spc="75">
                <a:solidFill>
                  <a:srgbClr val="E8EEF7">
                    <a:alpha val="40000"/>
                  </a:srgbClr>
                </a:solidFill>
                <a:latin typeface="Consolas"/>
                <a:ea typeface="Consolas"/>
              </a:rPr>
              <a:t xml:space="preserve">MMB PORTRAITMART · </a:t>
            </a:r>
            <a:r>
              <a:rPr lang="zh-CN" sz="825" spc="75">
                <a:solidFill>
                  <a:srgbClr val="E8EEF7">
                    <a:alpha val="40000"/>
                  </a:srgbClr>
                </a:solidFill>
                <a:latin typeface="Consolas"/>
                <a:ea typeface="Consolas"/>
              </a:rPr>
              <a:t>内部文件</a:t>
            </a:r>
            <a:r>
              <a:rPr lang="en-US" sz="825" spc="75">
                <a:solidFill>
                  <a:srgbClr val="E8EEF7">
                    <a:alpha val="40000"/>
                  </a:srgbClr>
                </a:solidFill>
                <a:latin typeface="Consolas"/>
                <a:ea typeface="Consolas"/>
              </a:rPr>
              <a:t xml:space="preserve"> </a:t>
            </a:r>
            <a:r>
              <a:rPr lang="zh-CN" sz="825" spc="75">
                <a:solidFill>
                  <a:srgbClr val="E8EEF7">
                    <a:alpha val="40000"/>
                  </a:srgbClr>
                </a:solidFill>
                <a:latin typeface="Consolas"/>
                <a:ea typeface="Consolas"/>
              </a:rPr>
              <a:t>禁止外传</a:t>
            </a:r>
            <a:endParaRPr/>
          </a:p>
        </p:txBody>
      </p:sp>
      <p:sp>
        <p:nvSpPr>
          <p:cNvPr id="384" name="" descr="{&quot;isTemplate&quot;:true,&quot;type&quot;:&quot;text&quot;}"/>
          <p:cNvSpPr txBox="1"/>
          <p:nvPr/>
        </p:nvSpPr>
        <p:spPr>
          <a:xfrm rot="0" flipH="0" flipV="0">
            <a:off x="11210925" y="6515100"/>
            <a:ext cx="409575" cy="133350"/>
          </a:xfrm>
          <a:prstGeom prst="rect"/>
        </p:spPr>
        <p:txBody>
          <a:bodyPr wrap="none" lIns="0" tIns="0" rIns="0" bIns="0"/>
          <a:p>
            <a:pPr>
              <a:lnSpc>
                <a:spcPct val="100000"/>
              </a:lnSpc>
            </a:pPr>
            <a:r>
              <a:rPr lang="en-US" sz="825">
                <a:solidFill>
                  <a:srgbClr val="E8EEF7">
                    <a:alpha val="40000"/>
                  </a:srgbClr>
                </a:solidFill>
                <a:latin typeface="Consolas"/>
                <a:ea typeface="Consolas"/>
              </a:rPr>
              <a:t>26 / 32</a:t>
            </a:r>
            <a:endParaRPr/>
          </a:p>
        </p:txBody>
      </p:sp>
    </p:spTree>
  </p:cSld>
</p:sld>
</file>

<file path=ppt/slides/slide27.xml><?xml version="1.0" encoding="utf-8"?>
<p:sld xmlns:p="http://schemas.openxmlformats.org/presentationml/2006/main" xmlns:a="http://schemas.openxmlformats.org/drawingml/2006/main" xmlns:r="http://schemas.openxmlformats.org/officeDocument/2006/relationships">
  <p:cSld>
    <p:spTree>
      <p:nvGrpSpPr>
        <p:cNvPr id="385" name="" descr="&lt;Slide style={{ width: 1280, height: 720, background: '#0A1220', position: 'relative', overflow: 'hidden', fontFamily: &quot;'Microsoft YaHei', 'PingFang SC', sans-serif&quot; }}&gt;&#13;&#10;  &lt;Box style={{ position: 'absolute', top: 0, left: 0, right: 0, bottom: 0, background: 'linear-gradient(160deg, #0A1220 0%, #0E1B33 100%)' }} /&gt;&#13;&#10;  &lt;Text style={{ position: 'absolute', right: 60, top: 96, fontFamily: 'Consolas, monospace', fontSize: 300, fontWeight: 'bold', color: 'rgba(0,229,255,0.10)', lineHeight: 1 }}&gt;08&lt;/Text&gt;&#13;&#10;  &lt;Box style={{ position: 'absolute', left: 80, top: 250 }}&gt;&#13;&#10;    &lt;Text style={{ fontFamily: 'Consolas, monospace', fontSize: 15, letterSpacing: 6, color: '#00E5FF' }}&gt;LESSON 08 · 必修 · 全员 · 技术 / 财务加考&lt;/Text&gt;&#13;&#10;    &lt;Text style={{ fontSize: 62, fontWeight: 'bold', color: '#E8EEF7', marginTop: 22 }}&gt;权限与密钥管理&lt;/Text&gt;&#13;&#10;    &lt;Box style={{ width: 110, height: 4, background: 'linear-gradient(90deg, #00E5FF, rgba(0,229,255,0))', marginTop: 28 }} /&gt;&#13;&#10;    &lt;Text style={{ fontSize: 18, color: 'rgba(232,238,247,0.62)', marginTop: 26 }}&gt;我们能向客户卖「安全」，前提是自己内部先安全 —— 最小必要授权是纪律&lt;/Text&gt;&#13;&#10;  &lt;/Box&gt;&#13;&#10;  &lt;Image src=&quot;assets/bear_ch8.png&quot; style={{ position: 'absolute', right: 130, bottom: 36, width: 310, height: 330, objectFit: 'contain' }} /&gt;&#13;&#10;  &lt;Text style={{ position: 'absolute', left: 80, bottom: 44, fontFamily: 'Consolas, monospace', fontSize: 11, letterSpacing: 1, color: 'rgba(232,238,247,0.4)' }}&gt;MMB PORTRAITMART · 内部文件 禁止外传 · 27 / 32&lt;/Text&gt;&#13;&#10;&lt;/Slide&gt;&#13;&#10;"/>
        <p:cNvGrpSpPr/>
        <p:nvPr/>
      </p:nvGrpSpPr>
      <p:grpSpPr>
        <a:xfrm>
          <a:off x="0" y="0"/>
          <a:ext cx="0" cy="0"/>
          <a:chOff x="0" y="0"/>
          <a:chExt cx="0" cy="0"/>
        </a:xfrm>
      </p:grpSpPr>
      <p:sp>
        <p:nvSpPr>
          <p:cNvPr id="386" name=""/>
          <p:cNvSpPr/>
          <p:nvPr/>
        </p:nvSpPr>
        <p:spPr>
          <a:xfrm rot="0" flipH="0" flipV="0">
            <a:off x="0" y="0"/>
            <a:ext cx="12192000" cy="6858000"/>
          </a:xfrm>
          <a:prstGeom prst="rect">
            <a:avLst/>
          </a:prstGeom>
          <a:solidFill>
            <a:srgbClr val="0A1220"/>
          </a:solidFill>
          <a:ln/>
        </p:spPr>
        <p:txBody>
          <a:bodyPr/>
          <a:p/>
        </p:txBody>
      </p:sp>
      <p:sp>
        <p:nvSpPr>
          <p:cNvPr id="387" name=""/>
          <p:cNvSpPr/>
          <p:nvPr/>
        </p:nvSpPr>
        <p:spPr>
          <a:xfrm rot="0" flipH="0" flipV="0">
            <a:off x="0" y="0"/>
            <a:ext cx="12192000" cy="6858000"/>
          </a:xfrm>
          <a:prstGeom prst="rect">
            <a:avLst/>
          </a:prstGeom>
          <a:gradFill>
            <a:gsLst>
              <a:gs pos="0">
                <a:srgbClr val="0A1220"/>
              </a:gs>
              <a:gs pos="100000">
                <a:srgbClr val="0E1B33"/>
              </a:gs>
            </a:gsLst>
            <a:lin ang="4200000" scaled="1"/>
          </a:gradFill>
          <a:ln/>
        </p:spPr>
        <p:txBody>
          <a:bodyPr/>
          <a:p/>
        </p:txBody>
      </p:sp>
      <p:sp>
        <p:nvSpPr>
          <p:cNvPr id="388" name="" descr="{&quot;isTemplate&quot;:true,&quot;type&quot;:&quot;text&quot;}"/>
          <p:cNvSpPr txBox="1"/>
          <p:nvPr/>
        </p:nvSpPr>
        <p:spPr>
          <a:xfrm rot="0" flipH="0" flipV="0">
            <a:off x="8477250" y="914400"/>
            <a:ext cx="3143250" cy="3429000"/>
          </a:xfrm>
          <a:prstGeom prst="rect"/>
        </p:spPr>
        <p:txBody>
          <a:bodyPr wrap="none" lIns="0" tIns="0" rIns="0" bIns="0"/>
          <a:p>
            <a:pPr>
              <a:lnSpc>
                <a:spcPct val="100000"/>
              </a:lnSpc>
            </a:pPr>
            <a:r>
              <a:rPr lang="en-US" sz="22500" b="1">
                <a:solidFill>
                  <a:srgbClr val="00E5FF">
                    <a:alpha val="10000"/>
                  </a:srgbClr>
                </a:solidFill>
                <a:latin typeface="Consolas"/>
                <a:ea typeface="Consolas"/>
              </a:rPr>
              <a:t>08</a:t>
            </a:r>
            <a:endParaRPr/>
          </a:p>
        </p:txBody>
      </p:sp>
      <p:sp>
        <p:nvSpPr>
          <p:cNvPr id="389" name="" descr="{&quot;isTemplate&quot;:true,&quot;type&quot;:&quot;text&quot;}"/>
          <p:cNvSpPr txBox="1"/>
          <p:nvPr/>
        </p:nvSpPr>
        <p:spPr>
          <a:xfrm rot="0" flipH="0" flipV="0">
            <a:off x="762000" y="2381250"/>
            <a:ext cx="5791200" cy="171450"/>
          </a:xfrm>
          <a:prstGeom prst="rect"/>
        </p:spPr>
        <p:txBody>
          <a:bodyPr wrap="none" lIns="0" tIns="0" rIns="0" bIns="0"/>
          <a:p>
            <a:pPr>
              <a:lnSpc>
                <a:spcPct val="100000"/>
              </a:lnSpc>
            </a:pPr>
            <a:r>
              <a:rPr lang="en-US" sz="1125" spc="450">
                <a:solidFill>
                  <a:srgbClr val="00E5FF"/>
                </a:solidFill>
                <a:latin typeface="Consolas"/>
                <a:ea typeface="Consolas"/>
              </a:rPr>
              <a:t xml:space="preserve">LESSON 08 · </a:t>
            </a:r>
            <a:r>
              <a:rPr lang="zh-CN" sz="1125" spc="450">
                <a:solidFill>
                  <a:srgbClr val="00E5FF"/>
                </a:solidFill>
                <a:latin typeface="Consolas"/>
                <a:ea typeface="Consolas"/>
              </a:rPr>
              <a:t>必修</a:t>
            </a:r>
            <a:r>
              <a:rPr lang="en-US" sz="1125" spc="450">
                <a:solidFill>
                  <a:srgbClr val="00E5FF"/>
                </a:solidFill>
                <a:latin typeface="Consolas"/>
                <a:ea typeface="Consolas"/>
              </a:rPr>
              <a:t xml:space="preserve"> · </a:t>
            </a:r>
            <a:r>
              <a:rPr lang="zh-CN" sz="1125" spc="450">
                <a:solidFill>
                  <a:srgbClr val="00E5FF"/>
                </a:solidFill>
                <a:latin typeface="Consolas"/>
                <a:ea typeface="Consolas"/>
              </a:rPr>
              <a:t>全员</a:t>
            </a:r>
            <a:r>
              <a:rPr lang="en-US" sz="1125" spc="450">
                <a:solidFill>
                  <a:srgbClr val="00E5FF"/>
                </a:solidFill>
                <a:latin typeface="Consolas"/>
                <a:ea typeface="Consolas"/>
              </a:rPr>
              <a:t xml:space="preserve"> · </a:t>
            </a:r>
            <a:r>
              <a:rPr lang="zh-CN" sz="1125" spc="450">
                <a:solidFill>
                  <a:srgbClr val="00E5FF"/>
                </a:solidFill>
                <a:latin typeface="Consolas"/>
                <a:ea typeface="Consolas"/>
              </a:rPr>
              <a:t>技术</a:t>
            </a:r>
            <a:r>
              <a:rPr lang="en-US" sz="1125" spc="450">
                <a:solidFill>
                  <a:srgbClr val="00E5FF"/>
                </a:solidFill>
                <a:latin typeface="Consolas"/>
                <a:ea typeface="Consolas"/>
              </a:rPr>
              <a:t xml:space="preserve"> / </a:t>
            </a:r>
            <a:r>
              <a:rPr lang="zh-CN" sz="1125" spc="450">
                <a:solidFill>
                  <a:srgbClr val="00E5FF"/>
                </a:solidFill>
                <a:latin typeface="Consolas"/>
                <a:ea typeface="Consolas"/>
              </a:rPr>
              <a:t>财务加考</a:t>
            </a:r>
            <a:endParaRPr/>
          </a:p>
        </p:txBody>
      </p:sp>
      <p:sp>
        <p:nvSpPr>
          <p:cNvPr id="390" name="" descr="{&quot;isTemplate&quot;:true,&quot;type&quot;:&quot;text&quot;}"/>
          <p:cNvSpPr txBox="1"/>
          <p:nvPr/>
        </p:nvSpPr>
        <p:spPr>
          <a:xfrm rot="0" flipH="0" flipV="0">
            <a:off x="762000" y="2762250"/>
            <a:ext cx="5791200" cy="714375"/>
          </a:xfrm>
          <a:prstGeom prst="rect"/>
        </p:spPr>
        <p:txBody>
          <a:bodyPr wrap="none" lIns="0" tIns="0" rIns="0" bIns="0"/>
          <a:p>
            <a:pPr>
              <a:lnSpc>
                <a:spcPct val="100000"/>
              </a:lnSpc>
            </a:pPr>
            <a:r>
              <a:rPr lang="zh-CN" sz="4650" b="1">
                <a:solidFill>
                  <a:srgbClr val="E8EEF7"/>
                </a:solidFill>
                <a:latin typeface="Microsoft YaHei"/>
                <a:ea typeface="Microsoft YaHei"/>
              </a:rPr>
              <a:t>权限与密钥管理</a:t>
            </a:r>
            <a:endParaRPr/>
          </a:p>
        </p:txBody>
      </p:sp>
      <p:sp>
        <p:nvSpPr>
          <p:cNvPr id="391" name=""/>
          <p:cNvSpPr/>
          <p:nvPr/>
        </p:nvSpPr>
        <p:spPr>
          <a:xfrm rot="0" flipH="0" flipV="0">
            <a:off x="762000" y="3743325"/>
            <a:ext cx="1047750" cy="38100"/>
          </a:xfrm>
          <a:prstGeom prst="rect">
            <a:avLst/>
          </a:prstGeom>
          <a:gradFill>
            <a:gsLst>
              <a:gs pos="0">
                <a:srgbClr val="00E5FF"/>
              </a:gs>
              <a:gs pos="100000">
                <a:srgbClr val="00E5FF">
                  <a:alpha val="0"/>
                </a:srgbClr>
              </a:gs>
            </a:gsLst>
            <a:lin ang="0" scaled="1"/>
          </a:gradFill>
          <a:ln/>
        </p:spPr>
        <p:txBody>
          <a:bodyPr/>
          <a:p/>
        </p:txBody>
      </p:sp>
      <p:sp>
        <p:nvSpPr>
          <p:cNvPr id="392" name="" descr="{&quot;isTemplate&quot;:true,&quot;type&quot;:&quot;text&quot;}"/>
          <p:cNvSpPr txBox="1"/>
          <p:nvPr/>
        </p:nvSpPr>
        <p:spPr>
          <a:xfrm rot="0" flipH="0" flipV="0">
            <a:off x="762000" y="4029075"/>
            <a:ext cx="5791200" cy="209550"/>
          </a:xfrm>
          <a:prstGeom prst="rect"/>
        </p:spPr>
        <p:txBody>
          <a:bodyPr wrap="none" lIns="0" tIns="0" rIns="0" bIns="0"/>
          <a:p>
            <a:pPr>
              <a:lnSpc>
                <a:spcPct val="100000"/>
              </a:lnSpc>
            </a:pPr>
            <a:r>
              <a:rPr lang="zh-CN" sz="1350">
                <a:solidFill>
                  <a:srgbClr val="E8EEF7">
                    <a:alpha val="62000"/>
                  </a:srgbClr>
                </a:solidFill>
                <a:latin typeface="Microsoft YaHei"/>
                <a:ea typeface="Microsoft YaHei"/>
              </a:rPr>
              <a:t>我们能向客户卖「安全」，前提是自己内部先安全</a:t>
            </a:r>
            <a:r>
              <a:rPr lang="en-US" sz="1350">
                <a:solidFill>
                  <a:srgbClr val="E8EEF7">
                    <a:alpha val="62000"/>
                  </a:srgbClr>
                </a:solidFill>
                <a:latin typeface="Microsoft YaHei"/>
                <a:ea typeface="Microsoft YaHei"/>
              </a:rPr>
              <a:t xml:space="preserve"> —— </a:t>
            </a:r>
            <a:r>
              <a:rPr lang="zh-CN" sz="1350">
                <a:solidFill>
                  <a:srgbClr val="E8EEF7">
                    <a:alpha val="62000"/>
                  </a:srgbClr>
                </a:solidFill>
                <a:latin typeface="Microsoft YaHei"/>
                <a:ea typeface="Microsoft YaHei"/>
              </a:rPr>
              <a:t>最小必要授权是纪律</a:t>
            </a:r>
            <a:endParaRPr/>
          </a:p>
        </p:txBody>
      </p:sp>
      <p:pic>
        <p:nvPicPr>
          <p:cNvPr id="393" name=""/>
          <p:cNvPicPr>
            <a:picLocks noChangeAspect="1"/>
          </p:cNvPicPr>
          <p:nvPr/>
        </p:nvPicPr>
        <p:blipFill>
          <a:blip r:embed="rId1"/>
          <a:srcRect l="3030" t="0" r="3030" b="0"/>
          <a:stretch>
            <a:fillRect/>
          </a:stretch>
        </p:blipFill>
        <p:spPr>
          <a:xfrm rot="0" flipH="0" flipV="0">
            <a:off x="8001000" y="3371850"/>
            <a:ext cx="2952750" cy="3143250"/>
          </a:xfrm>
          <a:prstGeom prst="rect">
            <a:avLst/>
          </a:prstGeom>
          <a:ln/>
        </p:spPr>
      </p:pic>
      <p:sp>
        <p:nvSpPr>
          <p:cNvPr id="394" name="" descr="{&quot;isTemplate&quot;:true,&quot;type&quot;:&quot;text&quot;}"/>
          <p:cNvSpPr txBox="1"/>
          <p:nvPr/>
        </p:nvSpPr>
        <p:spPr>
          <a:xfrm rot="0" flipH="0" flipV="0">
            <a:off x="762000" y="6305550"/>
            <a:ext cx="2933700" cy="133350"/>
          </a:xfrm>
          <a:prstGeom prst="rect"/>
        </p:spPr>
        <p:txBody>
          <a:bodyPr wrap="none" lIns="0" tIns="0" rIns="0" bIns="0"/>
          <a:p>
            <a:pPr>
              <a:lnSpc>
                <a:spcPct val="100000"/>
              </a:lnSpc>
            </a:pPr>
            <a:r>
              <a:rPr lang="en-US" sz="825" spc="75">
                <a:solidFill>
                  <a:srgbClr val="E8EEF7">
                    <a:alpha val="40000"/>
                  </a:srgbClr>
                </a:solidFill>
                <a:latin typeface="Consolas"/>
                <a:ea typeface="Consolas"/>
              </a:rPr>
              <a:t xml:space="preserve">MMB PORTRAITMART · </a:t>
            </a:r>
            <a:r>
              <a:rPr lang="zh-CN" sz="825" spc="75">
                <a:solidFill>
                  <a:srgbClr val="E8EEF7">
                    <a:alpha val="40000"/>
                  </a:srgbClr>
                </a:solidFill>
                <a:latin typeface="Consolas"/>
                <a:ea typeface="Consolas"/>
              </a:rPr>
              <a:t>内部文件</a:t>
            </a:r>
            <a:r>
              <a:rPr lang="en-US" sz="825" spc="75">
                <a:solidFill>
                  <a:srgbClr val="E8EEF7">
                    <a:alpha val="40000"/>
                  </a:srgbClr>
                </a:solidFill>
                <a:latin typeface="Consolas"/>
                <a:ea typeface="Consolas"/>
              </a:rPr>
              <a:t xml:space="preserve"> </a:t>
            </a:r>
            <a:r>
              <a:rPr lang="zh-CN" sz="825" spc="75">
                <a:solidFill>
                  <a:srgbClr val="E8EEF7">
                    <a:alpha val="40000"/>
                  </a:srgbClr>
                </a:solidFill>
                <a:latin typeface="Consolas"/>
                <a:ea typeface="Consolas"/>
              </a:rPr>
              <a:t>禁止外传</a:t>
            </a:r>
            <a:r>
              <a:rPr lang="en-US" sz="825" spc="75">
                <a:solidFill>
                  <a:srgbClr val="E8EEF7">
                    <a:alpha val="40000"/>
                  </a:srgbClr>
                </a:solidFill>
                <a:latin typeface="Consolas"/>
                <a:ea typeface="Consolas"/>
              </a:rPr>
              <a:t xml:space="preserve"> · 27 / 32</a:t>
            </a:r>
            <a:endParaRPr/>
          </a:p>
        </p:txBody>
      </p:sp>
    </p:spTree>
  </p:cSld>
</p:sld>
</file>

<file path=ppt/slides/slide28.xml><?xml version="1.0" encoding="utf-8"?>
<p:sld xmlns:p="http://schemas.openxmlformats.org/presentationml/2006/main" xmlns:a="http://schemas.openxmlformats.org/drawingml/2006/main" xmlns:asvg="http://schemas.microsoft.com/office/drawing/2016/SVG/main" xmlns:r="http://schemas.openxmlformats.org/officeDocument/2006/relationships" xmlns:mc="http://schemas.openxmlformats.org/markup-compatibility/2006" mc:Ignorable="asvg">
  <p:cSld>
    <p:spTree>
      <p:nvGrpSpPr>
        <p:cNvPr id="395" name="" descr="&lt;Slide style={{ width: 1280, height: 720, background: '#0A1220', position: 'relative', overflow: 'hidden', fontFamily: &quot;'Microsoft YaHei', 'PingFang SC', sans-serif&quot; }}&gt;&#13;&#10;  &lt;Box style={{ position: 'absolute', top: 0, left: 0, right: 0, height: 120, padding: '26px 60px 0' }}&gt;&#13;&#10;    &lt;Text style={{ fontFamily: 'Consolas, monospace', fontSize: 12, letterSpacing: 2, color: '#FF2D78' }}&gt;LESSON 08 · 权限与密钥管理&lt;/Text&gt;&#13;&#10;    &lt;Text style={{ fontSize: 34, fontWeight: 'bold', color: '#E8EEF7', marginTop: 6 }}&gt;授权密钥生命周期（申领 → 撤销）&lt;/Text&gt;&#13;&#10;    &lt;Box style={{ position: 'absolute', left: 60, right: 60, bottom: 0, height: 1, background: 'linear-gradient(90deg, rgba(0,229,255,0.5), rgba(0,229,255,0))' }} /&gt;&#13;&#10;  &lt;/Box&gt;&#13;&#10;  &lt;Box style={{ position: 'absolute', top: 120, left: 60, width: 1160, height: 540, flexDirection: 'row', gap: 32 }}&gt;&#13;&#10;    &lt;Box style={{ flex: 1 }}&gt;&#13;&#10;      &lt;svg width={700} height={330} viewBox='0 0 700 330' style={{ marginTop: 12 }}&gt;&#13;&#10;        &lt;g fontFamily='Microsoft YaHei'&gt;&#13;&#10;          &lt;rect x='12' y='40' width='150' height='86' rx='10' fill='rgba(255,45,120,0.07)' stroke='#FF2D78' strokeWidth='1.3' /&gt;&#13;&#10;          &lt;text x='87' y='74' textAnchor='middle' fill='#E8EEF7' fontSize='15' fontWeight='bold'&gt;① 申领&lt;/text&gt;&#13;&#10;          &lt;text x='87' y='98' textAnchor='middle' fill='rgba(232,238,247,0.55)' fontSize='11'&gt;商务：订单号+范围&lt;/text&gt;&#13;&#10;          &lt;rect x='192' y='40' width='160' height='86' rx='10' fill='rgba(0,229,255,0.05)' stroke='#00E5FF' strokeWidth='1.3' /&gt;&#13;&#10;          &lt;text x='272' y='74' textAnchor='middle' fill='#E8EEF7' fontSize='15' fontWeight='bold'&gt;② 签发&lt;/text&gt;&#13;&#10;          &lt;text x='272' y='98' textAnchor='middle' fill='rgba(232,238,247,0.55)' fontSize='11'&gt;SHA-256 · 一授权一密钥&lt;/text&gt;&#13;&#10;          &lt;rect x='382' y='40' width='150' height='86' rx='10' fill='rgba(0,229,255,0.05)' stroke='#00E5FF' strokeWidth='1.3' /&gt;&#13;&#10;          &lt;text x='457' y='74' textAnchor='middle' fill='#E8EEF7' fontSize='15' fontWeight='bold'&gt;③ 交付&lt;/text&gt;&#13;&#10;          &lt;text x='457' y='98' textAnchor='middle' fill='rgba(232,238,247,0.55)' fontSize='11'&gt;使用方仅一次可见&lt;/text&gt;&#13;&#10;          &lt;rect x='562' y='40' width='128' height='86' rx='10' fill='rgba(0,229,255,0.05)' stroke='#00E5FF' strokeWidth='1.3' /&gt;&#13;&#10;          &lt;text x='626' y='74' textAnchor='middle' fill='#E8EEF7' fontSize='15' fontWeight='bold'&gt;④ 使用中&lt;/text&gt;&#13;&#10;          &lt;text x='626' y='98' textAnchor='middle' fill='rgba(232,238,247,0.55)' fontSize='11'&gt;留痕+水印+日志&lt;/text&gt;&#13;&#10;          &lt;rect x='382' y='210' width='150' height='72' rx='10' fill='rgba(0,229,255,0.06)' stroke='#00E5FF' strokeWidth='1.4' /&gt;&#13;&#10;          &lt;text x='457' y='240' textAnchor='middle' fill='#00E5FF' fontSize='14' fontWeight='bold'&gt;授权到期&lt;/text&gt;&#13;&#10;          &lt;text x='457' y='262' textAnchor='middle' fill='rgba(232,238,247,0.55)' fontSize='11'&gt;自然失效 · 无需处理&lt;/text&gt;&#13;&#10;          &lt;rect x='562' y='196' width='128' height='100' rx='10' fill='rgba(255,45,120,0.08)' stroke='#FF2D78' strokeWidth='1.4' /&gt;&#13;&#10;          &lt;text x='626' y='226' textAnchor='middle' fill='#FF2D78' fontSize='14' fontWeight='bold'&gt;撤销执行&lt;/text&gt;&#13;&#10;          &lt;text x='626' y='250' textAnchor='middle' fill='rgba(232,238,247,0.55)' fontSize='11'&gt;调用即时返回 403&lt;/text&gt;&#13;&#10;          &lt;text x='626' y='272' textAnchor='middle' fill='rgba(232,238,247,0.55)' fontSize='11'&gt;记录原因与时间&lt;/text&gt;&#13;&#10;        &lt;/g&gt;&#13;&#10;        &lt;g stroke='rgba(232,238,247,0.5)' strokeWidth='1.5' fill='none'&gt;&#13;&#10;          &lt;line x1='162' y1='83' x2='186' y2='83' /&gt;&lt;line x1='352' y1='83' x2='376' y2='83' /&gt;&lt;line x1='532' y1='83' x2='556' y2='83' /&gt;&#13;&#10;          &lt;path d='M626 126 L626 160 L457 160 L457 204' stroke='#00E5FF' /&gt;&#13;&#10;          &lt;path d='M626 126 L626 190' stroke='#FF2D78' /&gt;&#13;&#10;        &lt;/g&gt;&#13;&#10;        &lt;polygon points='452,202 457,208 462,202' fill='#00E5FF' /&gt;&lt;polygon points='621,188 626,194 631,188' fill='#FF2D78' /&gt;&#13;&#10;        &lt;text x='12' y='318' fill='#FF2D78' fontSize='12.5' fontWeight='bold' fontFamily='Microsoft YaHei'&gt;密钥即授权凭证 —— 禁止借用、共享登录、转发给任何第三方（含客户内部人员）&lt;/text&gt;&#13;&#10;      &lt;/svg&gt;&#13;&#10;    &lt;/Box&gt;&#13;&#10;    &lt;Box style={{ width: 380, flexDirection: 'column', justifyContent: 'center', gap: 18 }}&gt;&#13;&#10;      &lt;Box style={{ background: 'rgba(255,45,120,0.08)', border: '1px solid rgba(255,45,120,0.5)', borderRadius: 12, padding: '20px 24px' }}&gt;&#13;&#10;        &lt;Text style={{ fontSize: 17, fontWeight: 'bold', color: '#FF2D78' }}&gt;内部三条禁令&lt;/Text&gt;&#13;&#10;        &lt;Box style={{ marginTop: 12, gap: 10 }}&gt;&#13;&#10;          &lt;Text style={{ fontSize: 13.5, color: 'rgba(232,238,247,0.75)', lineHeight: 1.6 }}&gt;✕ 禁止导出、下载、转发任何原始素材或向量文件&lt;/Text&gt;&#13;&#10;          &lt;Text style={{ fontSize: 13.5, color: 'rgba(232,238,247,0.75)', lineHeight: 1.6 }}&gt;✕ 禁止把密钥、后台账号借给他人使用，禁止共享登录&lt;/Text&gt;&#13;&#10;          &lt;Text style={{ fontSize: 13.5, color: 'rgba(232,238,247,0.75)', lineHeight: 1.6 }}&gt;✕ 禁止在私人设备上处理客户资料&lt;/Text&gt;&#13;&#10;        &lt;/Box&gt;&#13;&#10;      &lt;/Box&gt;&#13;&#10;      &lt;Box style={{ borderLeft: '3px solid #00E5FF', paddingLeft: 16 }}&gt;&#13;&#10;        &lt;Text style={{ fontSize: 13.5, color: 'rgba(232,238,247,0.7)', lineHeight: 1.7 }}&gt;追溯 SOP：商务或法务提出 → 技术出具溯源报告 → 对外只提供报告与证据包，不提供底层数据。&lt;/Text&gt;&#13;&#10;      &lt;/Box&gt;&#13;&#10;    &lt;/Box&gt;&#13;&#10;  &lt;/Box&gt;&#13;&#10;  &lt;Image src=&quot;assets/bear_ch8.png&quot; style={{ position: 'absolute', right: 34, top: 14, width: 92, height: 100, objectFit: 'contain' }} /&gt;&#13;&#10;  &lt;Box style={{ position: 'absolute', left: 0, right: 0, bottom: 0, height: 60, padding: '0 60px', flexDirection: 'row', justifyContent: 'space-between', alignItems: 'center', borderTop: '1px solid rgba(0,229,255,0.14)' }}&gt;&#13;&#10;    &lt;Text style={{ fontFamily: 'Consolas, monospace', fontSize: 11, letterSpacing: 1, color: 'rgba(232,238,247,0.4)' }}&gt;MMB PORTRAITMART · 内部文件 禁止外传&lt;/Text&gt;&#13;&#10;    &lt;Text style={{ fontFamily: 'Consolas, monospace', fontSize: 11, color: 'rgba(232,238,247,0.4)' }}&gt;28 / 32&lt;/Text&gt;&#13;&#10;  &lt;/Box&gt;&#13;&#10;&lt;/Slide&gt;&#13;&#10;"/>
        <p:cNvGrpSpPr/>
        <p:nvPr/>
      </p:nvGrpSpPr>
      <p:grpSpPr>
        <a:xfrm>
          <a:off x="0" y="0"/>
          <a:ext cx="0" cy="0"/>
          <a:chOff x="0" y="0"/>
          <a:chExt cx="0" cy="0"/>
        </a:xfrm>
      </p:grpSpPr>
      <p:sp>
        <p:nvSpPr>
          <p:cNvPr id="396" name=""/>
          <p:cNvSpPr/>
          <p:nvPr/>
        </p:nvSpPr>
        <p:spPr>
          <a:xfrm rot="0" flipH="0" flipV="0">
            <a:off x="0" y="0"/>
            <a:ext cx="12192000" cy="6858000"/>
          </a:xfrm>
          <a:prstGeom prst="rect">
            <a:avLst/>
          </a:prstGeom>
          <a:solidFill>
            <a:srgbClr val="0A1220"/>
          </a:solidFill>
          <a:ln/>
        </p:spPr>
        <p:txBody>
          <a:bodyPr/>
          <a:p/>
        </p:txBody>
      </p:sp>
      <p:sp>
        <p:nvSpPr>
          <p:cNvPr id="397" name="" descr="{&quot;isTemplate&quot;:true,&quot;type&quot;:&quot;text&quot;}"/>
          <p:cNvSpPr txBox="1"/>
          <p:nvPr/>
        </p:nvSpPr>
        <p:spPr>
          <a:xfrm rot="0" flipH="0" flipV="0">
            <a:off x="571500" y="247650"/>
            <a:ext cx="11049000" cy="142875"/>
          </a:xfrm>
          <a:prstGeom prst="rect"/>
        </p:spPr>
        <p:txBody>
          <a:bodyPr wrap="none" lIns="0" tIns="0" rIns="0" bIns="0"/>
          <a:p>
            <a:pPr>
              <a:lnSpc>
                <a:spcPct val="100000"/>
              </a:lnSpc>
            </a:pPr>
            <a:r>
              <a:rPr lang="en-US" sz="900" spc="150">
                <a:solidFill>
                  <a:srgbClr val="FF2D78"/>
                </a:solidFill>
                <a:latin typeface="Consolas"/>
                <a:ea typeface="Consolas"/>
              </a:rPr>
              <a:t xml:space="preserve">LESSON 08 · </a:t>
            </a:r>
            <a:r>
              <a:rPr lang="zh-CN" sz="900" spc="150">
                <a:solidFill>
                  <a:srgbClr val="FF2D78"/>
                </a:solidFill>
                <a:latin typeface="Consolas"/>
                <a:ea typeface="Consolas"/>
              </a:rPr>
              <a:t>权限与密钥管理</a:t>
            </a:r>
            <a:endParaRPr/>
          </a:p>
        </p:txBody>
      </p:sp>
      <p:sp>
        <p:nvSpPr>
          <p:cNvPr id="398" name="" descr="{&quot;isTemplate&quot;:true,&quot;type&quot;:&quot;text&quot;}"/>
          <p:cNvSpPr txBox="1"/>
          <p:nvPr/>
        </p:nvSpPr>
        <p:spPr>
          <a:xfrm rot="0" flipH="0" flipV="0">
            <a:off x="571500" y="447675"/>
            <a:ext cx="11049000" cy="390525"/>
          </a:xfrm>
          <a:prstGeom prst="rect"/>
        </p:spPr>
        <p:txBody>
          <a:bodyPr wrap="none" lIns="0" tIns="0" rIns="0" bIns="0"/>
          <a:p>
            <a:pPr>
              <a:lnSpc>
                <a:spcPct val="100000"/>
              </a:lnSpc>
            </a:pPr>
            <a:r>
              <a:rPr lang="zh-CN" sz="2550" b="1">
                <a:solidFill>
                  <a:srgbClr val="E8EEF7"/>
                </a:solidFill>
                <a:latin typeface="Microsoft YaHei"/>
                <a:ea typeface="Microsoft YaHei"/>
              </a:rPr>
              <a:t>授权密钥生命周期（申领</a:t>
            </a:r>
            <a:r>
              <a:rPr lang="en-US" sz="2550" b="1">
                <a:solidFill>
                  <a:srgbClr val="E8EEF7"/>
                </a:solidFill>
                <a:latin typeface="Microsoft YaHei"/>
                <a:ea typeface="Microsoft YaHei"/>
              </a:rPr>
              <a:t xml:space="preserve"> → </a:t>
            </a:r>
            <a:r>
              <a:rPr lang="zh-CN" sz="2550" b="1">
                <a:solidFill>
                  <a:srgbClr val="E8EEF7"/>
                </a:solidFill>
                <a:latin typeface="Microsoft YaHei"/>
                <a:ea typeface="Microsoft YaHei"/>
              </a:rPr>
              <a:t>撤销）</a:t>
            </a:r>
            <a:endParaRPr/>
          </a:p>
        </p:txBody>
      </p:sp>
      <p:sp>
        <p:nvSpPr>
          <p:cNvPr id="399" name=""/>
          <p:cNvSpPr/>
          <p:nvPr/>
        </p:nvSpPr>
        <p:spPr>
          <a:xfrm rot="0" flipH="0" flipV="0">
            <a:off x="571500" y="1133475"/>
            <a:ext cx="11049000" cy="9525"/>
          </a:xfrm>
          <a:prstGeom prst="rect">
            <a:avLst/>
          </a:prstGeom>
          <a:gradFill>
            <a:gsLst>
              <a:gs pos="0">
                <a:srgbClr val="00E5FF">
                  <a:alpha val="50000"/>
                </a:srgbClr>
              </a:gs>
              <a:gs pos="100000">
                <a:srgbClr val="00E5FF">
                  <a:alpha val="0"/>
                </a:srgbClr>
              </a:gs>
            </a:gsLst>
            <a:lin ang="0" scaled="1"/>
          </a:gradFill>
          <a:ln/>
        </p:spPr>
        <p:txBody>
          <a:bodyPr/>
          <a:p/>
        </p:txBody>
      </p:sp>
      <p:pic>
        <p:nvPicPr>
          <p:cNvPr id="400" name=""/>
          <p:cNvPicPr>
            <a:picLocks noChangeAspect="1"/>
          </p:cNvPicPr>
          <p:nvPr/>
        </p:nvPicPr>
        <p:blipFill>
          <a:blip r:embed="rId1">
            <a:extLst>
              <a:ext uri="{96DAC541-7B7A-43D3-8B79-37D633B846F1}">
                <asvg:svgBlip r:embed="rId1"/>
              </a:ext>
            </a:extLst>
          </a:blip>
          <a:stretch>
            <a:fillRect/>
          </a:stretch>
        </p:blipFill>
        <p:spPr>
          <a:xfrm rot="0" flipH="0" flipV="0">
            <a:off x="571500" y="1257300"/>
            <a:ext cx="6667500" cy="3143250"/>
          </a:xfrm>
          <a:prstGeom prst="rect">
            <a:avLst/>
          </a:prstGeom>
          <a:ln/>
        </p:spPr>
      </p:pic>
      <p:sp>
        <p:nvSpPr>
          <p:cNvPr id="401" name=""/>
          <p:cNvSpPr/>
          <p:nvPr/>
        </p:nvSpPr>
        <p:spPr>
          <a:xfrm rot="0" flipH="0" flipV="0">
            <a:off x="8001000" y="2552700"/>
            <a:ext cx="3619500" cy="1628775"/>
          </a:xfrm>
          <a:prstGeom prst="roundRect">
            <a:avLst>
              <a:gd name="adj" fmla="val 7018"/>
            </a:avLst>
          </a:prstGeom>
          <a:solidFill>
            <a:srgbClr val="FF2D78">
              <a:alpha val="8000"/>
            </a:srgbClr>
          </a:solidFill>
          <a:ln w="12700">
            <a:solidFill>
              <a:srgbClr val="FF2D78">
                <a:alpha val="50000"/>
              </a:srgbClr>
            </a:solidFill>
            <a:prstDash val="solid"/>
          </a:ln>
        </p:spPr>
        <p:txBody>
          <a:bodyPr/>
          <a:p/>
        </p:txBody>
      </p:sp>
      <p:sp>
        <p:nvSpPr>
          <p:cNvPr id="402" name="" descr="{&quot;isTemplate&quot;:true,&quot;type&quot;:&quot;text&quot;}"/>
          <p:cNvSpPr txBox="1"/>
          <p:nvPr/>
        </p:nvSpPr>
        <p:spPr>
          <a:xfrm rot="0" flipH="0" flipV="0">
            <a:off x="8229600" y="2743200"/>
            <a:ext cx="3162300" cy="200025"/>
          </a:xfrm>
          <a:prstGeom prst="rect"/>
        </p:spPr>
        <p:txBody>
          <a:bodyPr wrap="none" lIns="0" tIns="0" rIns="0" bIns="0"/>
          <a:p>
            <a:pPr>
              <a:lnSpc>
                <a:spcPct val="100000"/>
              </a:lnSpc>
            </a:pPr>
            <a:r>
              <a:rPr lang="zh-CN" sz="1275" b="1">
                <a:solidFill>
                  <a:srgbClr val="FF2D78"/>
                </a:solidFill>
                <a:latin typeface="Microsoft YaHei"/>
                <a:ea typeface="Microsoft YaHei"/>
              </a:rPr>
              <a:t>内部三条禁令</a:t>
            </a:r>
            <a:endParaRPr/>
          </a:p>
        </p:txBody>
      </p:sp>
      <p:sp>
        <p:nvSpPr>
          <p:cNvPr id="403" name="" descr="{&quot;isTemplate&quot;:true,&quot;type&quot;:&quot;text&quot;}"/>
          <p:cNvSpPr txBox="1"/>
          <p:nvPr/>
        </p:nvSpPr>
        <p:spPr>
          <a:xfrm rot="0" flipH="0" flipV="0">
            <a:off x="8229600" y="3057525"/>
            <a:ext cx="3162300" cy="247650"/>
          </a:xfrm>
          <a:prstGeom prst="rect"/>
        </p:spPr>
        <p:txBody>
          <a:bodyPr wrap="none" lIns="0" tIns="0" rIns="0" bIns="0"/>
          <a:p>
            <a:pPr>
              <a:lnSpc>
                <a:spcPct val="160000"/>
              </a:lnSpc>
            </a:pPr>
            <a:r>
              <a:rPr lang="en-US" sz="1013">
                <a:solidFill>
                  <a:srgbClr val="E8EEF7">
                    <a:alpha val="75000"/>
                  </a:srgbClr>
                </a:solidFill>
                <a:latin typeface="Microsoft YaHei"/>
                <a:ea typeface="Microsoft YaHei"/>
              </a:rPr>
              <a:t xml:space="preserve">✕ </a:t>
            </a:r>
            <a:r>
              <a:rPr lang="zh-CN" sz="1013">
                <a:solidFill>
                  <a:srgbClr val="E8EEF7">
                    <a:alpha val="75000"/>
                  </a:srgbClr>
                </a:solidFill>
                <a:latin typeface="Microsoft YaHei"/>
                <a:ea typeface="Microsoft YaHei"/>
              </a:rPr>
              <a:t>禁止导出、下载、转发任何原始素材或向量文件</a:t>
            </a:r>
            <a:endParaRPr/>
          </a:p>
        </p:txBody>
      </p:sp>
      <p:sp>
        <p:nvSpPr>
          <p:cNvPr id="404" name="" descr="{&quot;isTemplate&quot;:true,&quot;type&quot;:&quot;text&quot;}"/>
          <p:cNvSpPr txBox="1"/>
          <p:nvPr/>
        </p:nvSpPr>
        <p:spPr>
          <a:xfrm rot="0" flipH="0" flipV="0">
            <a:off x="8229600" y="3400425"/>
            <a:ext cx="3162300" cy="247650"/>
          </a:xfrm>
          <a:prstGeom prst="rect"/>
        </p:spPr>
        <p:txBody>
          <a:bodyPr wrap="none" lIns="0" tIns="0" rIns="0" bIns="0"/>
          <a:p>
            <a:pPr>
              <a:lnSpc>
                <a:spcPct val="160000"/>
              </a:lnSpc>
            </a:pPr>
            <a:r>
              <a:rPr lang="en-US" sz="1013">
                <a:solidFill>
                  <a:srgbClr val="E8EEF7">
                    <a:alpha val="75000"/>
                  </a:srgbClr>
                </a:solidFill>
                <a:latin typeface="Microsoft YaHei"/>
                <a:ea typeface="Microsoft YaHei"/>
              </a:rPr>
              <a:t xml:space="preserve">✕ </a:t>
            </a:r>
            <a:r>
              <a:rPr lang="zh-CN" sz="1013">
                <a:solidFill>
                  <a:srgbClr val="E8EEF7">
                    <a:alpha val="75000"/>
                  </a:srgbClr>
                </a:solidFill>
                <a:latin typeface="Microsoft YaHei"/>
                <a:ea typeface="Microsoft YaHei"/>
              </a:rPr>
              <a:t>禁止把密钥、后台账号借给他人使用，禁止共享登录</a:t>
            </a:r>
            <a:endParaRPr/>
          </a:p>
        </p:txBody>
      </p:sp>
      <p:sp>
        <p:nvSpPr>
          <p:cNvPr id="405" name="" descr="{&quot;isTemplate&quot;:true,&quot;type&quot;:&quot;text&quot;}"/>
          <p:cNvSpPr txBox="1"/>
          <p:nvPr/>
        </p:nvSpPr>
        <p:spPr>
          <a:xfrm rot="0" flipH="0" flipV="0">
            <a:off x="8229600" y="3743325"/>
            <a:ext cx="3162300" cy="247650"/>
          </a:xfrm>
          <a:prstGeom prst="rect"/>
        </p:spPr>
        <p:txBody>
          <a:bodyPr wrap="none" lIns="0" tIns="0" rIns="0" bIns="0"/>
          <a:p>
            <a:pPr>
              <a:lnSpc>
                <a:spcPct val="160000"/>
              </a:lnSpc>
            </a:pPr>
            <a:r>
              <a:rPr lang="en-US" sz="1013">
                <a:solidFill>
                  <a:srgbClr val="E8EEF7">
                    <a:alpha val="75000"/>
                  </a:srgbClr>
                </a:solidFill>
                <a:latin typeface="Microsoft YaHei"/>
                <a:ea typeface="Microsoft YaHei"/>
              </a:rPr>
              <a:t xml:space="preserve">✕ </a:t>
            </a:r>
            <a:r>
              <a:rPr lang="zh-CN" sz="1013">
                <a:solidFill>
                  <a:srgbClr val="E8EEF7">
                    <a:alpha val="75000"/>
                  </a:srgbClr>
                </a:solidFill>
                <a:latin typeface="Microsoft YaHei"/>
                <a:ea typeface="Microsoft YaHei"/>
              </a:rPr>
              <a:t>禁止在私人设备上处理客户资料</a:t>
            </a:r>
            <a:endParaRPr/>
          </a:p>
        </p:txBody>
      </p:sp>
      <p:sp>
        <p:nvSpPr>
          <p:cNvPr id="406" name=""/>
          <p:cNvSpPr/>
          <p:nvPr/>
        </p:nvSpPr>
        <p:spPr>
          <a:xfrm rot="0" flipH="0" flipV="0">
            <a:off x="8001000" y="4352925"/>
            <a:ext cx="3648075" cy="533400"/>
          </a:xfrm>
          <a:custGeom>
            <a:pathLst>
              <a:path w="383" h="56">
                <a:moveTo>
                  <a:pt x="0" y="0"/>
                </a:moveTo>
                <a:lnTo>
                  <a:pt x="3" y="0"/>
                </a:lnTo>
                <a:lnTo>
                  <a:pt x="3" y="56"/>
                </a:lnTo>
                <a:lnTo>
                  <a:pt x="0" y="56"/>
                </a:lnTo>
                <a:close/>
              </a:path>
            </a:pathLst>
          </a:custGeom>
          <a:solidFill>
            <a:srgbClr val="00E5FF"/>
          </a:solidFill>
          <a:ln/>
        </p:spPr>
        <p:txBody>
          <a:bodyPr/>
          <a:p/>
        </p:txBody>
      </p:sp>
      <p:sp>
        <p:nvSpPr>
          <p:cNvPr id="407" name="" descr="{&quot;isTemplate&quot;:true,&quot;type&quot;:&quot;text&quot;}"/>
          <p:cNvSpPr txBox="1"/>
          <p:nvPr/>
        </p:nvSpPr>
        <p:spPr>
          <a:xfrm rot="0" flipH="0" flipV="0">
            <a:off x="8181975" y="4352925"/>
            <a:ext cx="3438525" cy="533400"/>
          </a:xfrm>
          <a:prstGeom prst="rect"/>
        </p:spPr>
        <p:txBody>
          <a:bodyPr wrap="square" lIns="0" tIns="0" rIns="0" bIns="0">
            <a:normAutofit/>
          </a:bodyPr>
          <a:p>
            <a:pPr>
              <a:lnSpc>
                <a:spcPct val="170000"/>
              </a:lnSpc>
            </a:pPr>
            <a:r>
              <a:rPr lang="zh-CN" sz="1013">
                <a:solidFill>
                  <a:srgbClr val="E8EEF7">
                    <a:alpha val="70000"/>
                  </a:srgbClr>
                </a:solidFill>
                <a:latin typeface="Microsoft YaHei"/>
                <a:ea typeface="Microsoft YaHei"/>
              </a:rPr>
              <a:t>追溯</a:t>
            </a:r>
            <a:r>
              <a:rPr lang="en-US" sz="1013">
                <a:solidFill>
                  <a:srgbClr val="E8EEF7">
                    <a:alpha val="70000"/>
                  </a:srgbClr>
                </a:solidFill>
                <a:latin typeface="Microsoft YaHei"/>
                <a:ea typeface="Microsoft YaHei"/>
              </a:rPr>
              <a:t xml:space="preserve"> SOP</a:t>
            </a:r>
            <a:r>
              <a:rPr lang="zh-CN" sz="1013">
                <a:solidFill>
                  <a:srgbClr val="E8EEF7">
                    <a:alpha val="70000"/>
                  </a:srgbClr>
                </a:solidFill>
                <a:latin typeface="Microsoft YaHei"/>
                <a:ea typeface="Microsoft YaHei"/>
              </a:rPr>
              <a:t>：商务或法务提出</a:t>
            </a:r>
            <a:r>
              <a:rPr lang="en-US" sz="1013">
                <a:solidFill>
                  <a:srgbClr val="E8EEF7">
                    <a:alpha val="70000"/>
                  </a:srgbClr>
                </a:solidFill>
                <a:latin typeface="Microsoft YaHei"/>
                <a:ea typeface="Microsoft YaHei"/>
              </a:rPr>
              <a:t xml:space="preserve"> → </a:t>
            </a:r>
            <a:r>
              <a:rPr lang="zh-CN" sz="1013">
                <a:solidFill>
                  <a:srgbClr val="E8EEF7">
                    <a:alpha val="70000"/>
                  </a:srgbClr>
                </a:solidFill>
                <a:latin typeface="Microsoft YaHei"/>
                <a:ea typeface="Microsoft YaHei"/>
              </a:rPr>
              <a:t>技术出具溯源报告</a:t>
            </a:r>
            <a:r>
              <a:rPr lang="en-US" sz="1013">
                <a:solidFill>
                  <a:srgbClr val="E8EEF7">
                    <a:alpha val="70000"/>
                  </a:srgbClr>
                </a:solidFill>
                <a:latin typeface="Microsoft YaHei"/>
                <a:ea typeface="Microsoft YaHei"/>
              </a:rPr>
              <a:t xml:space="preserve"> → </a:t>
            </a:r>
            <a:r>
              <a:rPr lang="zh-CN" sz="1013">
                <a:solidFill>
                  <a:srgbClr val="E8EEF7">
                    <a:alpha val="70000"/>
                  </a:srgbClr>
                </a:solidFill>
                <a:latin typeface="Microsoft YaHei"/>
                <a:ea typeface="Microsoft YaHei"/>
              </a:rPr>
              <a:t>对外只提供报告与证据包，不提供底层数据。</a:t>
            </a:r>
            <a:endParaRPr/>
          </a:p>
        </p:txBody>
      </p:sp>
      <p:pic>
        <p:nvPicPr>
          <p:cNvPr id="408" name=""/>
          <p:cNvPicPr>
            <a:picLocks noChangeAspect="1"/>
          </p:cNvPicPr>
          <p:nvPr/>
        </p:nvPicPr>
        <p:blipFill>
          <a:blip r:embed="rId2"/>
          <a:srcRect l="3999" t="0" r="3999" b="0"/>
          <a:stretch>
            <a:fillRect/>
          </a:stretch>
        </p:blipFill>
        <p:spPr>
          <a:xfrm rot="0" flipH="0" flipV="0">
            <a:off x="10991850" y="133350"/>
            <a:ext cx="876300" cy="952500"/>
          </a:xfrm>
          <a:prstGeom prst="rect">
            <a:avLst/>
          </a:prstGeom>
          <a:ln/>
        </p:spPr>
      </p:pic>
      <p:sp>
        <p:nvSpPr>
          <p:cNvPr id="409" name=""/>
          <p:cNvSpPr/>
          <p:nvPr/>
        </p:nvSpPr>
        <p:spPr>
          <a:xfrm rot="0" flipH="0" flipV="0">
            <a:off x="0" y="6286500"/>
            <a:ext cx="12192000" cy="571500"/>
          </a:xfrm>
          <a:custGeom>
            <a:pathLst>
              <a:path w="1280" h="60">
                <a:moveTo>
                  <a:pt x="0" y="0"/>
                </a:moveTo>
                <a:lnTo>
                  <a:pt x="1280" y="0"/>
                </a:lnTo>
                <a:lnTo>
                  <a:pt x="1280" y="1"/>
                </a:lnTo>
                <a:lnTo>
                  <a:pt x="0" y="1"/>
                </a:lnTo>
                <a:close/>
              </a:path>
            </a:pathLst>
          </a:custGeom>
          <a:solidFill>
            <a:srgbClr val="00E5FF">
              <a:alpha val="14000"/>
            </a:srgbClr>
          </a:solidFill>
          <a:ln/>
        </p:spPr>
        <p:txBody>
          <a:bodyPr/>
          <a:p/>
        </p:txBody>
      </p:sp>
      <p:sp>
        <p:nvSpPr>
          <p:cNvPr id="410" name="" descr="{&quot;isTemplate&quot;:true,&quot;type&quot;:&quot;text&quot;}"/>
          <p:cNvSpPr txBox="1"/>
          <p:nvPr/>
        </p:nvSpPr>
        <p:spPr>
          <a:xfrm rot="0" flipH="0" flipV="0">
            <a:off x="571500" y="6515100"/>
            <a:ext cx="2257425" cy="133350"/>
          </a:xfrm>
          <a:prstGeom prst="rect"/>
        </p:spPr>
        <p:txBody>
          <a:bodyPr wrap="none" lIns="0" tIns="0" rIns="0" bIns="0"/>
          <a:p>
            <a:pPr>
              <a:lnSpc>
                <a:spcPct val="100000"/>
              </a:lnSpc>
            </a:pPr>
            <a:r>
              <a:rPr lang="en-US" sz="825" spc="75">
                <a:solidFill>
                  <a:srgbClr val="E8EEF7">
                    <a:alpha val="40000"/>
                  </a:srgbClr>
                </a:solidFill>
                <a:latin typeface="Consolas"/>
                <a:ea typeface="Consolas"/>
              </a:rPr>
              <a:t xml:space="preserve">MMB PORTRAITMART · </a:t>
            </a:r>
            <a:r>
              <a:rPr lang="zh-CN" sz="825" spc="75">
                <a:solidFill>
                  <a:srgbClr val="E8EEF7">
                    <a:alpha val="40000"/>
                  </a:srgbClr>
                </a:solidFill>
                <a:latin typeface="Consolas"/>
                <a:ea typeface="Consolas"/>
              </a:rPr>
              <a:t>内部文件</a:t>
            </a:r>
            <a:r>
              <a:rPr lang="en-US" sz="825" spc="75">
                <a:solidFill>
                  <a:srgbClr val="E8EEF7">
                    <a:alpha val="40000"/>
                  </a:srgbClr>
                </a:solidFill>
                <a:latin typeface="Consolas"/>
                <a:ea typeface="Consolas"/>
              </a:rPr>
              <a:t xml:space="preserve"> </a:t>
            </a:r>
            <a:r>
              <a:rPr lang="zh-CN" sz="825" spc="75">
                <a:solidFill>
                  <a:srgbClr val="E8EEF7">
                    <a:alpha val="40000"/>
                  </a:srgbClr>
                </a:solidFill>
                <a:latin typeface="Consolas"/>
                <a:ea typeface="Consolas"/>
              </a:rPr>
              <a:t>禁止外传</a:t>
            </a:r>
            <a:endParaRPr/>
          </a:p>
        </p:txBody>
      </p:sp>
      <p:sp>
        <p:nvSpPr>
          <p:cNvPr id="411" name="" descr="{&quot;isTemplate&quot;:true,&quot;type&quot;:&quot;text&quot;}"/>
          <p:cNvSpPr txBox="1"/>
          <p:nvPr/>
        </p:nvSpPr>
        <p:spPr>
          <a:xfrm rot="0" flipH="0" flipV="0">
            <a:off x="11210925" y="6515100"/>
            <a:ext cx="409575" cy="133350"/>
          </a:xfrm>
          <a:prstGeom prst="rect"/>
        </p:spPr>
        <p:txBody>
          <a:bodyPr wrap="none" lIns="0" tIns="0" rIns="0" bIns="0"/>
          <a:p>
            <a:pPr>
              <a:lnSpc>
                <a:spcPct val="100000"/>
              </a:lnSpc>
            </a:pPr>
            <a:r>
              <a:rPr lang="en-US" sz="825">
                <a:solidFill>
                  <a:srgbClr val="E8EEF7">
                    <a:alpha val="40000"/>
                  </a:srgbClr>
                </a:solidFill>
                <a:latin typeface="Consolas"/>
                <a:ea typeface="Consolas"/>
              </a:rPr>
              <a:t>28 / 32</a:t>
            </a:r>
            <a:endParaRPr/>
          </a:p>
        </p:txBody>
      </p:sp>
    </p:spTree>
  </p:cSld>
</p:sld>
</file>

<file path=ppt/slides/slide29.xml><?xml version="1.0" encoding="utf-8"?>
<p:sld xmlns:p="http://schemas.openxmlformats.org/presentationml/2006/main" xmlns:a="http://schemas.openxmlformats.org/drawingml/2006/main" xmlns:r="http://schemas.openxmlformats.org/officeDocument/2006/relationships">
  <p:cSld>
    <p:spTree>
      <p:nvGrpSpPr>
        <p:cNvPr id="412" name="" descr="&lt;Slide style={{ width: 1280, height: 720, background: '#0A1220', position: 'relative', overflow: 'hidden', fontFamily: &quot;'Microsoft YaHei', 'PingFang SC', sans-serif&quot; }}&gt;&#13;&#10;  &lt;Box style={{ position: 'absolute', top: 0, left: 0, right: 0, bottom: 0, background: 'linear-gradient(160deg, #0A1220 0%, #0E1B33 100%)' }} /&gt;&#13;&#10;  &lt;Text style={{ position: 'absolute', right: 60, top: 96, fontFamily: 'Consolas, monospace', fontSize: 300, fontWeight: 'bold', color: 'rgba(0,229,255,0.10)', lineHeight: 1 }}&gt;09&lt;/Text&gt;&#13;&#10;  &lt;Box style={{ position: 'absolute', left: 80, top: 250 }}&gt;&#13;&#10;    &lt;Text style={{ fontFamily: 'Consolas, monospace', fontSize: 15, letterSpacing: 6, color: '#00E5FF' }}&gt;LESSON 09 · 全员 · 转正前置条件&lt;/Text&gt;&#13;&#10;    &lt;Text style={{ fontSize: 62, fontWeight: 'bold', color: '#E8EEF7', marginTop: 22 }}&gt;考核与上岗&lt;/Text&gt;&#13;&#10;    &lt;Box style={{ width: 110, height: 4, background: 'linear-gradient(90deg, #00E5FF, rgba(0,229,255,0))', marginTop: 28 }} /&gt;&#13;&#10;    &lt;Text style={{ fontSize: 18, color: 'rgba(232,238,247,0.62)', marginTop: 26 }}&gt;考核不合格不得独立对客 —— 培训不是听完就算&lt;/Text&gt;&#13;&#10;  &lt;/Box&gt;&#13;&#10;  &lt;Image src=&quot;assets/bear_ch9.png&quot; style={{ position: 'absolute', right: 130, bottom: 36, width: 310, height: 330, objectFit: 'contain' }} /&gt;&#13;&#10;  &lt;Text style={{ position: 'absolute', left: 80, bottom: 44, fontFamily: 'Consolas, monospace', fontSize: 11, letterSpacing: 1, color: 'rgba(232,238,247,0.4)' }}&gt;MMB PORTRAITMART · 内部文件 禁止外传 · 29 / 32&lt;/Text&gt;&#13;&#10;&lt;/Slide&gt;&#13;&#10;"/>
        <p:cNvGrpSpPr/>
        <p:nvPr/>
      </p:nvGrpSpPr>
      <p:grpSpPr>
        <a:xfrm>
          <a:off x="0" y="0"/>
          <a:ext cx="0" cy="0"/>
          <a:chOff x="0" y="0"/>
          <a:chExt cx="0" cy="0"/>
        </a:xfrm>
      </p:grpSpPr>
      <p:sp>
        <p:nvSpPr>
          <p:cNvPr id="413" name=""/>
          <p:cNvSpPr/>
          <p:nvPr/>
        </p:nvSpPr>
        <p:spPr>
          <a:xfrm rot="0" flipH="0" flipV="0">
            <a:off x="0" y="0"/>
            <a:ext cx="12192000" cy="6858000"/>
          </a:xfrm>
          <a:prstGeom prst="rect">
            <a:avLst/>
          </a:prstGeom>
          <a:solidFill>
            <a:srgbClr val="0A1220"/>
          </a:solidFill>
          <a:ln/>
        </p:spPr>
        <p:txBody>
          <a:bodyPr/>
          <a:p/>
        </p:txBody>
      </p:sp>
      <p:sp>
        <p:nvSpPr>
          <p:cNvPr id="414" name=""/>
          <p:cNvSpPr/>
          <p:nvPr/>
        </p:nvSpPr>
        <p:spPr>
          <a:xfrm rot="0" flipH="0" flipV="0">
            <a:off x="0" y="0"/>
            <a:ext cx="12192000" cy="6858000"/>
          </a:xfrm>
          <a:prstGeom prst="rect">
            <a:avLst/>
          </a:prstGeom>
          <a:gradFill>
            <a:gsLst>
              <a:gs pos="0">
                <a:srgbClr val="0A1220"/>
              </a:gs>
              <a:gs pos="100000">
                <a:srgbClr val="0E1B33"/>
              </a:gs>
            </a:gsLst>
            <a:lin ang="4200000" scaled="1"/>
          </a:gradFill>
          <a:ln/>
        </p:spPr>
        <p:txBody>
          <a:bodyPr/>
          <a:p/>
        </p:txBody>
      </p:sp>
      <p:sp>
        <p:nvSpPr>
          <p:cNvPr id="415" name="" descr="{&quot;isTemplate&quot;:true,&quot;type&quot;:&quot;text&quot;}"/>
          <p:cNvSpPr txBox="1"/>
          <p:nvPr/>
        </p:nvSpPr>
        <p:spPr>
          <a:xfrm rot="0" flipH="0" flipV="0">
            <a:off x="8477250" y="914400"/>
            <a:ext cx="3143250" cy="3429000"/>
          </a:xfrm>
          <a:prstGeom prst="rect"/>
        </p:spPr>
        <p:txBody>
          <a:bodyPr wrap="none" lIns="0" tIns="0" rIns="0" bIns="0"/>
          <a:p>
            <a:pPr>
              <a:lnSpc>
                <a:spcPct val="100000"/>
              </a:lnSpc>
            </a:pPr>
            <a:r>
              <a:rPr lang="en-US" sz="22500" b="1">
                <a:solidFill>
                  <a:srgbClr val="00E5FF">
                    <a:alpha val="10000"/>
                  </a:srgbClr>
                </a:solidFill>
                <a:latin typeface="Consolas"/>
                <a:ea typeface="Consolas"/>
              </a:rPr>
              <a:t>09</a:t>
            </a:r>
            <a:endParaRPr/>
          </a:p>
        </p:txBody>
      </p:sp>
      <p:sp>
        <p:nvSpPr>
          <p:cNvPr id="416" name="" descr="{&quot;isTemplate&quot;:true,&quot;type&quot;:&quot;text&quot;}"/>
          <p:cNvSpPr txBox="1"/>
          <p:nvPr/>
        </p:nvSpPr>
        <p:spPr>
          <a:xfrm rot="0" flipH="0" flipV="0">
            <a:off x="762000" y="2381250"/>
            <a:ext cx="3733800" cy="171450"/>
          </a:xfrm>
          <a:prstGeom prst="rect"/>
        </p:spPr>
        <p:txBody>
          <a:bodyPr wrap="none" lIns="0" tIns="0" rIns="0" bIns="0"/>
          <a:p>
            <a:pPr>
              <a:lnSpc>
                <a:spcPct val="100000"/>
              </a:lnSpc>
            </a:pPr>
            <a:r>
              <a:rPr lang="en-US" sz="1125" spc="450">
                <a:solidFill>
                  <a:srgbClr val="00E5FF"/>
                </a:solidFill>
                <a:latin typeface="Consolas"/>
                <a:ea typeface="Consolas"/>
              </a:rPr>
              <a:t xml:space="preserve">LESSON 09 · </a:t>
            </a:r>
            <a:r>
              <a:rPr lang="zh-CN" sz="1125" spc="450">
                <a:solidFill>
                  <a:srgbClr val="00E5FF"/>
                </a:solidFill>
                <a:latin typeface="Consolas"/>
                <a:ea typeface="Consolas"/>
              </a:rPr>
              <a:t>全员</a:t>
            </a:r>
            <a:r>
              <a:rPr lang="en-US" sz="1125" spc="450">
                <a:solidFill>
                  <a:srgbClr val="00E5FF"/>
                </a:solidFill>
                <a:latin typeface="Consolas"/>
                <a:ea typeface="Consolas"/>
              </a:rPr>
              <a:t xml:space="preserve"> · </a:t>
            </a:r>
            <a:r>
              <a:rPr lang="zh-CN" sz="1125" spc="450">
                <a:solidFill>
                  <a:srgbClr val="00E5FF"/>
                </a:solidFill>
                <a:latin typeface="Consolas"/>
                <a:ea typeface="Consolas"/>
              </a:rPr>
              <a:t>转正前置条件</a:t>
            </a:r>
            <a:endParaRPr/>
          </a:p>
        </p:txBody>
      </p:sp>
      <p:sp>
        <p:nvSpPr>
          <p:cNvPr id="417" name="" descr="{&quot;isTemplate&quot;:true,&quot;type&quot;:&quot;text&quot;}"/>
          <p:cNvSpPr txBox="1"/>
          <p:nvPr/>
        </p:nvSpPr>
        <p:spPr>
          <a:xfrm rot="0" flipH="0" flipV="0">
            <a:off x="762000" y="2762250"/>
            <a:ext cx="3733800" cy="714375"/>
          </a:xfrm>
          <a:prstGeom prst="rect"/>
        </p:spPr>
        <p:txBody>
          <a:bodyPr wrap="none" lIns="0" tIns="0" rIns="0" bIns="0"/>
          <a:p>
            <a:pPr>
              <a:lnSpc>
                <a:spcPct val="100000"/>
              </a:lnSpc>
            </a:pPr>
            <a:r>
              <a:rPr lang="zh-CN" sz="4650" b="1">
                <a:solidFill>
                  <a:srgbClr val="E8EEF7"/>
                </a:solidFill>
                <a:latin typeface="Microsoft YaHei"/>
                <a:ea typeface="Microsoft YaHei"/>
              </a:rPr>
              <a:t>考核与上岗</a:t>
            </a:r>
            <a:endParaRPr/>
          </a:p>
        </p:txBody>
      </p:sp>
      <p:sp>
        <p:nvSpPr>
          <p:cNvPr id="418" name=""/>
          <p:cNvSpPr/>
          <p:nvPr/>
        </p:nvSpPr>
        <p:spPr>
          <a:xfrm rot="0" flipH="0" flipV="0">
            <a:off x="762000" y="3743325"/>
            <a:ext cx="1047750" cy="38100"/>
          </a:xfrm>
          <a:prstGeom prst="rect">
            <a:avLst/>
          </a:prstGeom>
          <a:gradFill>
            <a:gsLst>
              <a:gs pos="0">
                <a:srgbClr val="00E5FF"/>
              </a:gs>
              <a:gs pos="100000">
                <a:srgbClr val="00E5FF">
                  <a:alpha val="0"/>
                </a:srgbClr>
              </a:gs>
            </a:gsLst>
            <a:lin ang="0" scaled="1"/>
          </a:gradFill>
          <a:ln/>
        </p:spPr>
        <p:txBody>
          <a:bodyPr/>
          <a:p/>
        </p:txBody>
      </p:sp>
      <p:sp>
        <p:nvSpPr>
          <p:cNvPr id="419" name="" descr="{&quot;isTemplate&quot;:true,&quot;type&quot;:&quot;text&quot;}"/>
          <p:cNvSpPr txBox="1"/>
          <p:nvPr/>
        </p:nvSpPr>
        <p:spPr>
          <a:xfrm rot="0" flipH="0" flipV="0">
            <a:off x="762000" y="4029075"/>
            <a:ext cx="3733800" cy="209550"/>
          </a:xfrm>
          <a:prstGeom prst="rect"/>
        </p:spPr>
        <p:txBody>
          <a:bodyPr wrap="none" lIns="0" tIns="0" rIns="0" bIns="0"/>
          <a:p>
            <a:pPr>
              <a:lnSpc>
                <a:spcPct val="100000"/>
              </a:lnSpc>
            </a:pPr>
            <a:r>
              <a:rPr lang="zh-CN" sz="1350">
                <a:solidFill>
                  <a:srgbClr val="E8EEF7">
                    <a:alpha val="62000"/>
                  </a:srgbClr>
                </a:solidFill>
                <a:latin typeface="Microsoft YaHei"/>
                <a:ea typeface="Microsoft YaHei"/>
              </a:rPr>
              <a:t>考核不合格不得独立对客</a:t>
            </a:r>
            <a:r>
              <a:rPr lang="en-US" sz="1350">
                <a:solidFill>
                  <a:srgbClr val="E8EEF7">
                    <a:alpha val="62000"/>
                  </a:srgbClr>
                </a:solidFill>
                <a:latin typeface="Microsoft YaHei"/>
                <a:ea typeface="Microsoft YaHei"/>
              </a:rPr>
              <a:t xml:space="preserve"> —— </a:t>
            </a:r>
            <a:r>
              <a:rPr lang="zh-CN" sz="1350">
                <a:solidFill>
                  <a:srgbClr val="E8EEF7">
                    <a:alpha val="62000"/>
                  </a:srgbClr>
                </a:solidFill>
                <a:latin typeface="Microsoft YaHei"/>
                <a:ea typeface="Microsoft YaHei"/>
              </a:rPr>
              <a:t>培训不是听完就算</a:t>
            </a:r>
            <a:endParaRPr/>
          </a:p>
        </p:txBody>
      </p:sp>
      <p:pic>
        <p:nvPicPr>
          <p:cNvPr id="420" name=""/>
          <p:cNvPicPr>
            <a:picLocks noChangeAspect="1"/>
          </p:cNvPicPr>
          <p:nvPr/>
        </p:nvPicPr>
        <p:blipFill>
          <a:blip r:embed="rId1"/>
          <a:srcRect l="3030" t="0" r="3030" b="0"/>
          <a:stretch>
            <a:fillRect/>
          </a:stretch>
        </p:blipFill>
        <p:spPr>
          <a:xfrm rot="0" flipH="0" flipV="0">
            <a:off x="8001000" y="3371850"/>
            <a:ext cx="2952750" cy="3143250"/>
          </a:xfrm>
          <a:prstGeom prst="rect">
            <a:avLst/>
          </a:prstGeom>
          <a:ln/>
        </p:spPr>
      </p:pic>
      <p:sp>
        <p:nvSpPr>
          <p:cNvPr id="421" name="" descr="{&quot;isTemplate&quot;:true,&quot;type&quot;:&quot;text&quot;}"/>
          <p:cNvSpPr txBox="1"/>
          <p:nvPr/>
        </p:nvSpPr>
        <p:spPr>
          <a:xfrm rot="0" flipH="0" flipV="0">
            <a:off x="762000" y="6305550"/>
            <a:ext cx="2933700" cy="133350"/>
          </a:xfrm>
          <a:prstGeom prst="rect"/>
        </p:spPr>
        <p:txBody>
          <a:bodyPr wrap="none" lIns="0" tIns="0" rIns="0" bIns="0"/>
          <a:p>
            <a:pPr>
              <a:lnSpc>
                <a:spcPct val="100000"/>
              </a:lnSpc>
            </a:pPr>
            <a:r>
              <a:rPr lang="en-US" sz="825" spc="75">
                <a:solidFill>
                  <a:srgbClr val="E8EEF7">
                    <a:alpha val="40000"/>
                  </a:srgbClr>
                </a:solidFill>
                <a:latin typeface="Consolas"/>
                <a:ea typeface="Consolas"/>
              </a:rPr>
              <a:t xml:space="preserve">MMB PORTRAITMART · </a:t>
            </a:r>
            <a:r>
              <a:rPr lang="zh-CN" sz="825" spc="75">
                <a:solidFill>
                  <a:srgbClr val="E8EEF7">
                    <a:alpha val="40000"/>
                  </a:srgbClr>
                </a:solidFill>
                <a:latin typeface="Consolas"/>
                <a:ea typeface="Consolas"/>
              </a:rPr>
              <a:t>内部文件</a:t>
            </a:r>
            <a:r>
              <a:rPr lang="en-US" sz="825" spc="75">
                <a:solidFill>
                  <a:srgbClr val="E8EEF7">
                    <a:alpha val="40000"/>
                  </a:srgbClr>
                </a:solidFill>
                <a:latin typeface="Consolas"/>
                <a:ea typeface="Consolas"/>
              </a:rPr>
              <a:t xml:space="preserve"> </a:t>
            </a:r>
            <a:r>
              <a:rPr lang="zh-CN" sz="825" spc="75">
                <a:solidFill>
                  <a:srgbClr val="E8EEF7">
                    <a:alpha val="40000"/>
                  </a:srgbClr>
                </a:solidFill>
                <a:latin typeface="Consolas"/>
                <a:ea typeface="Consolas"/>
              </a:rPr>
              <a:t>禁止外传</a:t>
            </a:r>
            <a:r>
              <a:rPr lang="en-US" sz="825" spc="75">
                <a:solidFill>
                  <a:srgbClr val="E8EEF7">
                    <a:alpha val="40000"/>
                  </a:srgbClr>
                </a:solidFill>
                <a:latin typeface="Consolas"/>
                <a:ea typeface="Consolas"/>
              </a:rPr>
              <a:t xml:space="preserve"> · 29 / 32</a:t>
            </a:r>
            <a:endParaRPr/>
          </a:p>
        </p:txBody>
      </p:sp>
    </p:spTree>
  </p:cSld>
</p:sld>
</file>

<file path=ppt/slides/slide30.xml><?xml version="1.0" encoding="utf-8"?>
<p:sld xmlns:p="http://schemas.openxmlformats.org/presentationml/2006/main" xmlns:a="http://schemas.openxmlformats.org/drawingml/2006/main" xmlns:r="http://schemas.openxmlformats.org/officeDocument/2006/relationships">
  <p:cSld>
    <p:spTree>
      <p:nvGrpSpPr>
        <p:cNvPr id="432" name="" descr="&lt;Slide style={{ width: 1280, height: 720, background: '#0A1220', position: 'relative', overflow: 'hidden', fontFamily: &quot;'Microsoft YaHei', 'PingFang SC', sans-serif&quot; }}&gt;&#13;&#10;  &lt;Box style={{ position: 'absolute', top: 0, left: 0, right: 0, height: 120, padding: '26px 60px 0' }}&gt;&#13;&#10;    &lt;Text style={{ fontFamily: 'Consolas, monospace', fontSize: 12, letterSpacing: 2, color: '#FF2D78' }}&gt;LESSON 09 · 考核与上岗&lt;/Text&gt;&#13;&#10;    &lt;Text style={{ fontSize: 34, fontWeight: 'bold', color: '#E8EEF7', marginTop: 6 }}&gt;考核构成与新人上岗节奏&lt;/Text&gt;&#13;&#10;    &lt;Box style={{ position: 'absolute', left: 60, right: 60, bottom: 0, height: 1, background: 'linear-gradient(90deg, rgba(0,229,255,0.5), rgba(0,229,255,0))' }} /&gt;&#13;&#10;  &lt;/Box&gt;&#13;&#10;  &lt;Box style={{ position: 'absolute', top: 120, left: 60, width: 1160, height: 540, flexDirection: 'column' }}&gt;&#13;&#10;    &lt;Box style={{ flexDirection: 'row', gap: 24, marginTop: 20, alignItems: 'stretch' }}&gt;&#13;&#10;      &lt;Box style={{ width: 300, background: 'rgba(0,229,255,0.05)', border: '1px solid rgba(0,229,255,0.28)', borderRadius: 14, padding: '22px 26px' }}&gt;&#13;&#10;        &lt;Text style={{ fontFamily: 'Consolas, monospace', fontSize: 62, fontWeight: 'bold', color: '#00E5FF', lineHeight: 1 }}&gt;60%&lt;/Text&gt;&#13;&#10;        &lt;Text style={{ fontSize: 17, fontWeight: 'bold', color: '#E8EEF7', marginTop: 12 }}&gt;笔试&lt;/Text&gt;&#13;&#10;        &lt;Text style={{ fontSize: 13, color: 'rgba(232,238,247,0.62)', lineHeight: 1.6, marginTop: 6 }}&gt;口径 · 流程 · 编号 · 税务 · 红线（题库 20 题）&lt;/Text&gt;&#13;&#10;      &lt;/Box&gt;&#13;&#10;      &lt;Box style={{ width: 300, background: 'rgba(255,45,120,0.06)', border: '1px solid rgba(255,45,120,0.45)', borderRadius: 14, padding: '22px 26px' }}&gt;&#13;&#10;        &lt;Text style={{ fontFamily: 'Consolas, monospace', fontSize: 62, fontWeight: 'bold', color: '#FF2D78', lineHeight: 1 }}&gt;40%&lt;/Text&gt;&#13;&#10;        &lt;Text style={{ fontSize: 17, fontWeight: 'bold', color: '#E8EEF7', marginTop: 12 }}&gt;实操&lt;/Text&gt;&#13;&#10;        &lt;Text style={{ fontSize: 13, color: 'rgba(232,238,247,0.62)', lineHeight: 1.6, marginTop: 6 }}&gt;模拟对客 / 系统操作 / 审核判定&lt;/Text&gt;&#13;&#10;      &lt;/Box&gt;&#13;&#10;      &lt;Box style={{ flex: 1, background: 'rgba(0,229,255,0.05)', border: '1px solid rgba(0,229,255,0.28)', borderRadius: 14, padding: '22px 26px', justifyContent: 'center' }}&gt;&#13;&#10;        &lt;Text style={{ fontSize: 17, fontWeight: 'bold', color: '#E8EEF7' }}&gt;合格线 80 分 · 不合格补考&lt;/Text&gt;&#13;&#10;        &lt;Text style={{ fontSize: 13, color: 'rgba(232,238,247,0.62)', lineHeight: 1.65, marginTop: 8 }}&gt;两次不合格由直属主管安排重新培训并评估岗位匹配度。复训：每季度全员一次，重点复读第 04 课税务与第 05 课话术；法规或费率变更时 7 个工作日内发布口径更新并专项培训。&lt;/Text&gt;&#13;&#10;      &lt;/Box&gt;&#13;&#10;    &lt;/Box&gt;&#13;&#10;    &lt;Box style={{ flex: 1, flexDirection: 'row', gap: 18, marginTop: 26, alignItems: 'stretch' }}&gt;&#13;&#10;      {[&#13;&#10;        ['DAY 1', '第 00 / 01 课', '定位 · 口径 · 撮合全流程'],&#13;&#10;        ['DAY 2', '第 02 / 03 课', '采集质检 · 安全体系 · 编号速认'],&#13;&#10;        ['DAY 3', '第 04–07 课', '税务话术 · 合规 · 权限密钥'],&#13;&#10;        ['DAY 4', '考核上岗', '笔试 + 实操 · 80 分合格后独立对客'],&#13;&#10;      ].map((d, i) =&gt; (&#13;&#10;        &lt;Box key={i} style={{ flex: 1, background: 'rgba(232,238,247,0.03)', border: '1px solid rgba(0,229,255,0.2)', borderRadius: 12, padding: '16px 18px' }}&gt;&#13;&#10;          &lt;Text style={{ fontFamily: 'Consolas, monospace', fontSize: 15, fontWeight: 'bold', color: i === 3 ? '#FF2D78' : '#00E5FF', letterSpacing: 2 }}&gt;{d[0]}&lt;/Text&gt;&#13;&#10;          &lt;Text style={{ fontSize: 16, fontWeight: 'bold', color: '#E8EEF7', marginTop: 8 }}&gt;{d[1]}&lt;/Text&gt;&#13;&#10;          &lt;Text style={{ fontSize: 12, color: 'rgba(232,238,247,0.6)', lineHeight: 1.55, marginTop: 6 }}&gt;{d[2]}&lt;/Text&gt;&#13;&#10;        &lt;/Box&gt;&#13;&#10;      ))}&#13;&#10;    &lt;/Box&gt;&#13;&#10;  &lt;/Box&gt;&#13;&#10;  &lt;Image src=&quot;assets/bear_teacher.png&quot; style={{ position: 'absolute', right: 34, top: 14, width: 92, height: 100, objectFit: 'contain' }} /&gt;&#13;&#10;  &lt;Box style={{ position: 'absolute', left: 0, right: 0, bottom: 0, height: 60, padding: '0 60px', flexDirection: 'row', justifyContent: 'space-between', alignItems: 'center', borderTop: '1px solid rgba(0,229,255,0.14)' }}&gt;&#13;&#10;    &lt;Text style={{ fontFamily: 'Consolas, monospace', fontSize: 11, letterSpacing: 1, color: 'rgba(232,238,247,0.4)' }}&gt;MMB PORTRAITMART · 内部文件 禁止外传&lt;/Text&gt;&#13;&#10;    &lt;Text style={{ fontFamily: 'Consolas, monospace', fontSize: 11, color: 'rgba(232,238,247,0.4)' }}&gt;30 / 32&lt;/Text&gt;&#13;&#10;  &lt;/Box&gt;&#13;&#10;&lt;/Slide&gt;&#13;&#10;"/>
        <p:cNvGrpSpPr/>
        <p:nvPr/>
      </p:nvGrpSpPr>
      <p:grpSpPr>
        <a:xfrm>
          <a:off x="0" y="0"/>
          <a:ext cx="0" cy="0"/>
          <a:chOff x="0" y="0"/>
          <a:chExt cx="0" cy="0"/>
        </a:xfrm>
      </p:grpSpPr>
      <p:sp>
        <p:nvSpPr>
          <p:cNvPr id="433" name=""/>
          <p:cNvSpPr/>
          <p:nvPr/>
        </p:nvSpPr>
        <p:spPr>
          <a:xfrm rot="0" flipH="0" flipV="0">
            <a:off x="0" y="0"/>
            <a:ext cx="12192000" cy="6858000"/>
          </a:xfrm>
          <a:prstGeom prst="rect">
            <a:avLst/>
          </a:prstGeom>
          <a:solidFill>
            <a:srgbClr val="0A1220"/>
          </a:solidFill>
          <a:ln/>
        </p:spPr>
        <p:txBody>
          <a:bodyPr/>
          <a:p/>
        </p:txBody>
      </p:sp>
      <p:sp>
        <p:nvSpPr>
          <p:cNvPr id="434" name="" descr="{&quot;isTemplate&quot;:true,&quot;type&quot;:&quot;text&quot;}"/>
          <p:cNvSpPr txBox="1"/>
          <p:nvPr/>
        </p:nvSpPr>
        <p:spPr>
          <a:xfrm rot="0" flipH="0" flipV="0">
            <a:off x="571500" y="247650"/>
            <a:ext cx="11049000" cy="142875"/>
          </a:xfrm>
          <a:prstGeom prst="rect"/>
        </p:spPr>
        <p:txBody>
          <a:bodyPr wrap="none" lIns="0" tIns="0" rIns="0" bIns="0"/>
          <a:p>
            <a:pPr>
              <a:lnSpc>
                <a:spcPct val="100000"/>
              </a:lnSpc>
            </a:pPr>
            <a:r>
              <a:rPr lang="en-US" sz="900" spc="150">
                <a:solidFill>
                  <a:srgbClr val="FF2D78"/>
                </a:solidFill>
                <a:latin typeface="Consolas"/>
                <a:ea typeface="Consolas"/>
              </a:rPr>
              <a:t xml:space="preserve">LESSON 09 · </a:t>
            </a:r>
            <a:r>
              <a:rPr lang="zh-CN" sz="900" spc="150">
                <a:solidFill>
                  <a:srgbClr val="FF2D78"/>
                </a:solidFill>
                <a:latin typeface="Consolas"/>
                <a:ea typeface="Consolas"/>
              </a:rPr>
              <a:t>考核与上岗</a:t>
            </a:r>
            <a:endParaRPr/>
          </a:p>
        </p:txBody>
      </p:sp>
      <p:sp>
        <p:nvSpPr>
          <p:cNvPr id="435" name="" descr="{&quot;isTemplate&quot;:true,&quot;type&quot;:&quot;text&quot;}"/>
          <p:cNvSpPr txBox="1"/>
          <p:nvPr/>
        </p:nvSpPr>
        <p:spPr>
          <a:xfrm rot="0" flipH="0" flipV="0">
            <a:off x="571500" y="447675"/>
            <a:ext cx="11049000" cy="390525"/>
          </a:xfrm>
          <a:prstGeom prst="rect"/>
        </p:spPr>
        <p:txBody>
          <a:bodyPr wrap="none" lIns="0" tIns="0" rIns="0" bIns="0"/>
          <a:p>
            <a:pPr>
              <a:lnSpc>
                <a:spcPct val="100000"/>
              </a:lnSpc>
            </a:pPr>
            <a:r>
              <a:rPr lang="zh-CN" sz="2550" b="1">
                <a:solidFill>
                  <a:srgbClr val="E8EEF7"/>
                </a:solidFill>
                <a:latin typeface="Microsoft YaHei"/>
                <a:ea typeface="Microsoft YaHei"/>
              </a:rPr>
              <a:t>考核构成与新人上岗节奏</a:t>
            </a:r>
            <a:endParaRPr/>
          </a:p>
        </p:txBody>
      </p:sp>
      <p:sp>
        <p:nvSpPr>
          <p:cNvPr id="436" name=""/>
          <p:cNvSpPr/>
          <p:nvPr/>
        </p:nvSpPr>
        <p:spPr>
          <a:xfrm rot="0" flipH="0" flipV="0">
            <a:off x="571500" y="1133475"/>
            <a:ext cx="11049000" cy="9525"/>
          </a:xfrm>
          <a:prstGeom prst="rect">
            <a:avLst/>
          </a:prstGeom>
          <a:gradFill>
            <a:gsLst>
              <a:gs pos="0">
                <a:srgbClr val="00E5FF">
                  <a:alpha val="50000"/>
                </a:srgbClr>
              </a:gs>
              <a:gs pos="100000">
                <a:srgbClr val="00E5FF">
                  <a:alpha val="0"/>
                </a:srgbClr>
              </a:gs>
            </a:gsLst>
            <a:lin ang="0" scaled="1"/>
          </a:gradFill>
          <a:ln/>
        </p:spPr>
        <p:txBody>
          <a:bodyPr/>
          <a:p/>
        </p:txBody>
      </p:sp>
      <p:sp>
        <p:nvSpPr>
          <p:cNvPr id="437" name=""/>
          <p:cNvSpPr/>
          <p:nvPr/>
        </p:nvSpPr>
        <p:spPr>
          <a:xfrm rot="0" flipH="0" flipV="0">
            <a:off x="571500" y="1333500"/>
            <a:ext cx="2857500" cy="1981200"/>
          </a:xfrm>
          <a:prstGeom prst="roundRect">
            <a:avLst>
              <a:gd name="adj" fmla="val 6731"/>
            </a:avLst>
          </a:prstGeom>
          <a:solidFill>
            <a:srgbClr val="00E5FF">
              <a:alpha val="5000"/>
            </a:srgbClr>
          </a:solidFill>
          <a:ln w="12700">
            <a:solidFill>
              <a:srgbClr val="00E5FF">
                <a:alpha val="28000"/>
              </a:srgbClr>
            </a:solidFill>
            <a:prstDash val="solid"/>
          </a:ln>
        </p:spPr>
        <p:txBody>
          <a:bodyPr/>
          <a:p/>
        </p:txBody>
      </p:sp>
      <p:sp>
        <p:nvSpPr>
          <p:cNvPr id="438" name="" descr="{&quot;isTemplate&quot;:true,&quot;type&quot;:&quot;text&quot;}"/>
          <p:cNvSpPr txBox="1"/>
          <p:nvPr/>
        </p:nvSpPr>
        <p:spPr>
          <a:xfrm rot="0" flipH="0" flipV="0">
            <a:off x="819150" y="1543050"/>
            <a:ext cx="2362200" cy="714375"/>
          </a:xfrm>
          <a:prstGeom prst="rect"/>
        </p:spPr>
        <p:txBody>
          <a:bodyPr wrap="none" lIns="0" tIns="0" rIns="0" bIns="0"/>
          <a:p>
            <a:pPr>
              <a:lnSpc>
                <a:spcPct val="100000"/>
              </a:lnSpc>
            </a:pPr>
            <a:r>
              <a:rPr lang="en-US" sz="4650" b="1">
                <a:solidFill>
                  <a:srgbClr val="00E5FF"/>
                </a:solidFill>
                <a:latin typeface="Consolas"/>
                <a:ea typeface="Consolas"/>
              </a:rPr>
              <a:t>60%</a:t>
            </a:r>
            <a:endParaRPr/>
          </a:p>
        </p:txBody>
      </p:sp>
      <p:sp>
        <p:nvSpPr>
          <p:cNvPr id="439" name="" descr="{&quot;isTemplate&quot;:true,&quot;type&quot;:&quot;text&quot;}"/>
          <p:cNvSpPr txBox="1"/>
          <p:nvPr/>
        </p:nvSpPr>
        <p:spPr>
          <a:xfrm rot="0" flipH="0" flipV="0">
            <a:off x="819150" y="2371725"/>
            <a:ext cx="2362200" cy="200025"/>
          </a:xfrm>
          <a:prstGeom prst="rect"/>
        </p:spPr>
        <p:txBody>
          <a:bodyPr wrap="none" lIns="0" tIns="0" rIns="0" bIns="0"/>
          <a:p>
            <a:pPr>
              <a:lnSpc>
                <a:spcPct val="100000"/>
              </a:lnSpc>
            </a:pPr>
            <a:r>
              <a:rPr lang="zh-CN" sz="1275" b="1">
                <a:solidFill>
                  <a:srgbClr val="E8EEF7"/>
                </a:solidFill>
                <a:latin typeface="Microsoft YaHei"/>
                <a:ea typeface="Microsoft YaHei"/>
              </a:rPr>
              <a:t>笔试</a:t>
            </a:r>
            <a:endParaRPr/>
          </a:p>
        </p:txBody>
      </p:sp>
      <p:sp>
        <p:nvSpPr>
          <p:cNvPr id="440" name="" descr="{&quot;isTemplate&quot;:true,&quot;type&quot;:&quot;text&quot;}"/>
          <p:cNvSpPr txBox="1"/>
          <p:nvPr/>
        </p:nvSpPr>
        <p:spPr>
          <a:xfrm rot="0" flipH="0" flipV="0">
            <a:off x="819150" y="2628900"/>
            <a:ext cx="2362200" cy="476250"/>
          </a:xfrm>
          <a:prstGeom prst="rect"/>
        </p:spPr>
        <p:txBody>
          <a:bodyPr wrap="square" lIns="0" tIns="0" rIns="0" bIns="0">
            <a:normAutofit/>
          </a:bodyPr>
          <a:p>
            <a:pPr>
              <a:lnSpc>
                <a:spcPct val="160000"/>
              </a:lnSpc>
            </a:pPr>
            <a:r>
              <a:rPr lang="zh-CN" sz="975">
                <a:solidFill>
                  <a:srgbClr val="E8EEF7">
                    <a:alpha val="62000"/>
                  </a:srgbClr>
                </a:solidFill>
                <a:latin typeface="Microsoft YaHei"/>
                <a:ea typeface="Microsoft YaHei"/>
              </a:rPr>
              <a:t>口径</a:t>
            </a:r>
            <a:r>
              <a:rPr lang="en-US" sz="975">
                <a:solidFill>
                  <a:srgbClr val="E8EEF7">
                    <a:alpha val="62000"/>
                  </a:srgbClr>
                </a:solidFill>
                <a:latin typeface="Microsoft YaHei"/>
                <a:ea typeface="Microsoft YaHei"/>
              </a:rPr>
              <a:t xml:space="preserve"> · </a:t>
            </a:r>
            <a:r>
              <a:rPr lang="zh-CN" sz="975">
                <a:solidFill>
                  <a:srgbClr val="E8EEF7">
                    <a:alpha val="62000"/>
                  </a:srgbClr>
                </a:solidFill>
                <a:latin typeface="Microsoft YaHei"/>
                <a:ea typeface="Microsoft YaHei"/>
              </a:rPr>
              <a:t>流程</a:t>
            </a:r>
            <a:r>
              <a:rPr lang="en-US" sz="975">
                <a:solidFill>
                  <a:srgbClr val="E8EEF7">
                    <a:alpha val="62000"/>
                  </a:srgbClr>
                </a:solidFill>
                <a:latin typeface="Microsoft YaHei"/>
                <a:ea typeface="Microsoft YaHei"/>
              </a:rPr>
              <a:t xml:space="preserve"> · </a:t>
            </a:r>
            <a:r>
              <a:rPr lang="zh-CN" sz="975">
                <a:solidFill>
                  <a:srgbClr val="E8EEF7">
                    <a:alpha val="62000"/>
                  </a:srgbClr>
                </a:solidFill>
                <a:latin typeface="Microsoft YaHei"/>
                <a:ea typeface="Microsoft YaHei"/>
              </a:rPr>
              <a:t>编号</a:t>
            </a:r>
            <a:r>
              <a:rPr lang="en-US" sz="975">
                <a:solidFill>
                  <a:srgbClr val="E8EEF7">
                    <a:alpha val="62000"/>
                  </a:srgbClr>
                </a:solidFill>
                <a:latin typeface="Microsoft YaHei"/>
                <a:ea typeface="Microsoft YaHei"/>
              </a:rPr>
              <a:t xml:space="preserve"> · </a:t>
            </a:r>
            <a:r>
              <a:rPr lang="zh-CN" sz="975">
                <a:solidFill>
                  <a:srgbClr val="E8EEF7">
                    <a:alpha val="62000"/>
                  </a:srgbClr>
                </a:solidFill>
                <a:latin typeface="Microsoft YaHei"/>
                <a:ea typeface="Microsoft YaHei"/>
              </a:rPr>
              <a:t>税务</a:t>
            </a:r>
            <a:r>
              <a:rPr lang="en-US" sz="975">
                <a:solidFill>
                  <a:srgbClr val="E8EEF7">
                    <a:alpha val="62000"/>
                  </a:srgbClr>
                </a:solidFill>
                <a:latin typeface="Microsoft YaHei"/>
                <a:ea typeface="Microsoft YaHei"/>
              </a:rPr>
              <a:t xml:space="preserve"> · </a:t>
            </a:r>
            <a:r>
              <a:rPr lang="zh-CN" sz="975">
                <a:solidFill>
                  <a:srgbClr val="E8EEF7">
                    <a:alpha val="62000"/>
                  </a:srgbClr>
                </a:solidFill>
                <a:latin typeface="Microsoft YaHei"/>
                <a:ea typeface="Microsoft YaHei"/>
              </a:rPr>
              <a:t>红线（题库</a:t>
            </a:r>
            <a:r>
              <a:rPr lang="en-US" sz="975">
                <a:solidFill>
                  <a:srgbClr val="E8EEF7">
                    <a:alpha val="62000"/>
                  </a:srgbClr>
                </a:solidFill>
                <a:latin typeface="Microsoft YaHei"/>
                <a:ea typeface="Microsoft YaHei"/>
              </a:rPr>
              <a:t xml:space="preserve"> 20 </a:t>
            </a:r>
            <a:r>
              <a:rPr lang="zh-CN" sz="975">
                <a:solidFill>
                  <a:srgbClr val="E8EEF7">
                    <a:alpha val="62000"/>
                  </a:srgbClr>
                </a:solidFill>
                <a:latin typeface="Microsoft YaHei"/>
                <a:ea typeface="Microsoft YaHei"/>
              </a:rPr>
              <a:t>题）</a:t>
            </a:r>
            <a:endParaRPr/>
          </a:p>
        </p:txBody>
      </p:sp>
      <p:sp>
        <p:nvSpPr>
          <p:cNvPr id="441" name=""/>
          <p:cNvSpPr/>
          <p:nvPr/>
        </p:nvSpPr>
        <p:spPr>
          <a:xfrm rot="0" flipH="0" flipV="0">
            <a:off x="3657600" y="1333500"/>
            <a:ext cx="2857500" cy="1981200"/>
          </a:xfrm>
          <a:prstGeom prst="roundRect">
            <a:avLst>
              <a:gd name="adj" fmla="val 6731"/>
            </a:avLst>
          </a:prstGeom>
          <a:solidFill>
            <a:srgbClr val="FF2D78">
              <a:alpha val="6000"/>
            </a:srgbClr>
          </a:solidFill>
          <a:ln w="12700">
            <a:solidFill>
              <a:srgbClr val="FF2D78">
                <a:alpha val="45000"/>
              </a:srgbClr>
            </a:solidFill>
            <a:prstDash val="solid"/>
          </a:ln>
        </p:spPr>
        <p:txBody>
          <a:bodyPr/>
          <a:p/>
        </p:txBody>
      </p:sp>
      <p:sp>
        <p:nvSpPr>
          <p:cNvPr id="442" name="" descr="{&quot;isTemplate&quot;:true,&quot;type&quot;:&quot;text&quot;}"/>
          <p:cNvSpPr txBox="1"/>
          <p:nvPr/>
        </p:nvSpPr>
        <p:spPr>
          <a:xfrm rot="0" flipH="0" flipV="0">
            <a:off x="3905250" y="1543050"/>
            <a:ext cx="2362200" cy="714375"/>
          </a:xfrm>
          <a:prstGeom prst="rect"/>
        </p:spPr>
        <p:txBody>
          <a:bodyPr wrap="none" lIns="0" tIns="0" rIns="0" bIns="0"/>
          <a:p>
            <a:pPr>
              <a:lnSpc>
                <a:spcPct val="100000"/>
              </a:lnSpc>
            </a:pPr>
            <a:r>
              <a:rPr lang="en-US" sz="4650" b="1">
                <a:solidFill>
                  <a:srgbClr val="FF2D78"/>
                </a:solidFill>
                <a:latin typeface="Consolas"/>
                <a:ea typeface="Consolas"/>
              </a:rPr>
              <a:t>40%</a:t>
            </a:r>
            <a:endParaRPr/>
          </a:p>
        </p:txBody>
      </p:sp>
      <p:sp>
        <p:nvSpPr>
          <p:cNvPr id="443" name="" descr="{&quot;isTemplate&quot;:true,&quot;type&quot;:&quot;text&quot;}"/>
          <p:cNvSpPr txBox="1"/>
          <p:nvPr/>
        </p:nvSpPr>
        <p:spPr>
          <a:xfrm rot="0" flipH="0" flipV="0">
            <a:off x="3905250" y="2371725"/>
            <a:ext cx="2362200" cy="200025"/>
          </a:xfrm>
          <a:prstGeom prst="rect"/>
        </p:spPr>
        <p:txBody>
          <a:bodyPr wrap="none" lIns="0" tIns="0" rIns="0" bIns="0"/>
          <a:p>
            <a:pPr>
              <a:lnSpc>
                <a:spcPct val="100000"/>
              </a:lnSpc>
            </a:pPr>
            <a:r>
              <a:rPr lang="zh-CN" sz="1275" b="1">
                <a:solidFill>
                  <a:srgbClr val="E8EEF7"/>
                </a:solidFill>
                <a:latin typeface="Microsoft YaHei"/>
                <a:ea typeface="Microsoft YaHei"/>
              </a:rPr>
              <a:t>实操</a:t>
            </a:r>
            <a:endParaRPr/>
          </a:p>
        </p:txBody>
      </p:sp>
      <p:sp>
        <p:nvSpPr>
          <p:cNvPr id="444" name="" descr="{&quot;isTemplate&quot;:true,&quot;type&quot;:&quot;text&quot;}"/>
          <p:cNvSpPr txBox="1"/>
          <p:nvPr/>
        </p:nvSpPr>
        <p:spPr>
          <a:xfrm rot="0" flipH="0" flipV="0">
            <a:off x="3905250" y="2628900"/>
            <a:ext cx="2362200" cy="238125"/>
          </a:xfrm>
          <a:prstGeom prst="rect"/>
        </p:spPr>
        <p:txBody>
          <a:bodyPr wrap="none" lIns="0" tIns="0" rIns="0" bIns="0"/>
          <a:p>
            <a:pPr>
              <a:lnSpc>
                <a:spcPct val="160000"/>
              </a:lnSpc>
            </a:pPr>
            <a:r>
              <a:rPr lang="zh-CN" sz="975">
                <a:solidFill>
                  <a:srgbClr val="E8EEF7">
                    <a:alpha val="62000"/>
                  </a:srgbClr>
                </a:solidFill>
                <a:latin typeface="Microsoft YaHei"/>
                <a:ea typeface="Microsoft YaHei"/>
              </a:rPr>
              <a:t>模拟对客</a:t>
            </a:r>
            <a:r>
              <a:rPr lang="en-US" sz="975">
                <a:solidFill>
                  <a:srgbClr val="E8EEF7">
                    <a:alpha val="62000"/>
                  </a:srgbClr>
                </a:solidFill>
                <a:latin typeface="Microsoft YaHei"/>
                <a:ea typeface="Microsoft YaHei"/>
              </a:rPr>
              <a:t xml:space="preserve"> / </a:t>
            </a:r>
            <a:r>
              <a:rPr lang="zh-CN" sz="975">
                <a:solidFill>
                  <a:srgbClr val="E8EEF7">
                    <a:alpha val="62000"/>
                  </a:srgbClr>
                </a:solidFill>
                <a:latin typeface="Microsoft YaHei"/>
                <a:ea typeface="Microsoft YaHei"/>
              </a:rPr>
              <a:t>系统操作</a:t>
            </a:r>
            <a:r>
              <a:rPr lang="en-US" sz="975">
                <a:solidFill>
                  <a:srgbClr val="E8EEF7">
                    <a:alpha val="62000"/>
                  </a:srgbClr>
                </a:solidFill>
                <a:latin typeface="Microsoft YaHei"/>
                <a:ea typeface="Microsoft YaHei"/>
              </a:rPr>
              <a:t xml:space="preserve"> / </a:t>
            </a:r>
            <a:r>
              <a:rPr lang="zh-CN" sz="975">
                <a:solidFill>
                  <a:srgbClr val="E8EEF7">
                    <a:alpha val="62000"/>
                  </a:srgbClr>
                </a:solidFill>
                <a:latin typeface="Microsoft YaHei"/>
                <a:ea typeface="Microsoft YaHei"/>
              </a:rPr>
              <a:t>审核判定</a:t>
            </a:r>
            <a:endParaRPr/>
          </a:p>
        </p:txBody>
      </p:sp>
      <p:sp>
        <p:nvSpPr>
          <p:cNvPr id="445" name=""/>
          <p:cNvSpPr/>
          <p:nvPr/>
        </p:nvSpPr>
        <p:spPr>
          <a:xfrm rot="0" flipH="0" flipV="0">
            <a:off x="6743700" y="1333500"/>
            <a:ext cx="4876800" cy="1981200"/>
          </a:xfrm>
          <a:prstGeom prst="roundRect">
            <a:avLst>
              <a:gd name="adj" fmla="val 6731"/>
            </a:avLst>
          </a:prstGeom>
          <a:solidFill>
            <a:srgbClr val="00E5FF">
              <a:alpha val="5000"/>
            </a:srgbClr>
          </a:solidFill>
          <a:ln w="12700">
            <a:solidFill>
              <a:srgbClr val="00E5FF">
                <a:alpha val="28000"/>
              </a:srgbClr>
            </a:solidFill>
            <a:prstDash val="solid"/>
          </a:ln>
        </p:spPr>
        <p:txBody>
          <a:bodyPr/>
          <a:p/>
        </p:txBody>
      </p:sp>
      <p:sp>
        <p:nvSpPr>
          <p:cNvPr id="446" name="" descr="{&quot;isTemplate&quot;:true,&quot;type&quot;:&quot;text&quot;}"/>
          <p:cNvSpPr txBox="1"/>
          <p:nvPr/>
        </p:nvSpPr>
        <p:spPr>
          <a:xfrm rot="0" flipH="0" flipV="0">
            <a:off x="6991350" y="1819275"/>
            <a:ext cx="4381500" cy="200025"/>
          </a:xfrm>
          <a:prstGeom prst="rect"/>
        </p:spPr>
        <p:txBody>
          <a:bodyPr wrap="none" lIns="0" tIns="0" rIns="0" bIns="0"/>
          <a:p>
            <a:pPr>
              <a:lnSpc>
                <a:spcPct val="100000"/>
              </a:lnSpc>
            </a:pPr>
            <a:r>
              <a:rPr lang="zh-CN" sz="1275" b="1">
                <a:solidFill>
                  <a:srgbClr val="E8EEF7"/>
                </a:solidFill>
                <a:latin typeface="Microsoft YaHei"/>
                <a:ea typeface="Microsoft YaHei"/>
              </a:rPr>
              <a:t>合格线</a:t>
            </a:r>
            <a:r>
              <a:rPr lang="en-US" sz="1275" b="1">
                <a:solidFill>
                  <a:srgbClr val="E8EEF7"/>
                </a:solidFill>
                <a:latin typeface="Microsoft YaHei"/>
                <a:ea typeface="Microsoft YaHei"/>
              </a:rPr>
              <a:t xml:space="preserve"> 80 </a:t>
            </a:r>
            <a:r>
              <a:rPr lang="zh-CN" sz="1275" b="1">
                <a:solidFill>
                  <a:srgbClr val="E8EEF7"/>
                </a:solidFill>
                <a:latin typeface="Microsoft YaHei"/>
                <a:ea typeface="Microsoft YaHei"/>
              </a:rPr>
              <a:t>分</a:t>
            </a:r>
            <a:r>
              <a:rPr lang="en-US" sz="1275" b="1">
                <a:solidFill>
                  <a:srgbClr val="E8EEF7"/>
                </a:solidFill>
                <a:latin typeface="Microsoft YaHei"/>
                <a:ea typeface="Microsoft YaHei"/>
              </a:rPr>
              <a:t xml:space="preserve"> · </a:t>
            </a:r>
            <a:r>
              <a:rPr lang="zh-CN" sz="1275" b="1">
                <a:solidFill>
                  <a:srgbClr val="E8EEF7"/>
                </a:solidFill>
                <a:latin typeface="Microsoft YaHei"/>
                <a:ea typeface="Microsoft YaHei"/>
              </a:rPr>
              <a:t>不合格补考</a:t>
            </a:r>
            <a:endParaRPr/>
          </a:p>
        </p:txBody>
      </p:sp>
      <p:sp>
        <p:nvSpPr>
          <p:cNvPr id="447" name="" descr="{&quot;isTemplate&quot;:true,&quot;type&quot;:&quot;text&quot;}"/>
          <p:cNvSpPr txBox="1"/>
          <p:nvPr/>
        </p:nvSpPr>
        <p:spPr>
          <a:xfrm rot="0" flipH="0" flipV="0">
            <a:off x="6991350" y="2095500"/>
            <a:ext cx="4381500" cy="742950"/>
          </a:xfrm>
          <a:prstGeom prst="rect"/>
        </p:spPr>
        <p:txBody>
          <a:bodyPr wrap="square" lIns="0" tIns="0" rIns="0" bIns="0">
            <a:normAutofit/>
          </a:bodyPr>
          <a:p>
            <a:pPr>
              <a:lnSpc>
                <a:spcPct val="165000"/>
              </a:lnSpc>
            </a:pPr>
            <a:r>
              <a:rPr lang="zh-CN" sz="975">
                <a:solidFill>
                  <a:srgbClr val="E8EEF7">
                    <a:alpha val="62000"/>
                  </a:srgbClr>
                </a:solidFill>
                <a:latin typeface="Microsoft YaHei"/>
                <a:ea typeface="Microsoft YaHei"/>
              </a:rPr>
              <a:t>两次不合格由直属主管安排重新培训并评估岗位匹配度。复训：每季度全员一次，重点复读第</a:t>
            </a:r>
            <a:r>
              <a:rPr lang="en-US" sz="975">
                <a:solidFill>
                  <a:srgbClr val="E8EEF7">
                    <a:alpha val="62000"/>
                  </a:srgbClr>
                </a:solidFill>
                <a:latin typeface="Microsoft YaHei"/>
                <a:ea typeface="Microsoft YaHei"/>
              </a:rPr>
              <a:t xml:space="preserve"> 04 </a:t>
            </a:r>
            <a:r>
              <a:rPr lang="zh-CN" sz="975">
                <a:solidFill>
                  <a:srgbClr val="E8EEF7">
                    <a:alpha val="62000"/>
                  </a:srgbClr>
                </a:solidFill>
                <a:latin typeface="Microsoft YaHei"/>
                <a:ea typeface="Microsoft YaHei"/>
              </a:rPr>
              <a:t>课税务与第</a:t>
            </a:r>
            <a:r>
              <a:rPr lang="en-US" sz="975">
                <a:solidFill>
                  <a:srgbClr val="E8EEF7">
                    <a:alpha val="62000"/>
                  </a:srgbClr>
                </a:solidFill>
                <a:latin typeface="Microsoft YaHei"/>
                <a:ea typeface="Microsoft YaHei"/>
              </a:rPr>
              <a:t xml:space="preserve"> 05 </a:t>
            </a:r>
            <a:r>
              <a:rPr lang="zh-CN" sz="975">
                <a:solidFill>
                  <a:srgbClr val="E8EEF7">
                    <a:alpha val="62000"/>
                  </a:srgbClr>
                </a:solidFill>
                <a:latin typeface="Microsoft YaHei"/>
                <a:ea typeface="Microsoft YaHei"/>
              </a:rPr>
              <a:t>课话术；法规或费率变更时</a:t>
            </a:r>
            <a:r>
              <a:rPr lang="en-US" sz="975">
                <a:solidFill>
                  <a:srgbClr val="E8EEF7">
                    <a:alpha val="62000"/>
                  </a:srgbClr>
                </a:solidFill>
                <a:latin typeface="Microsoft YaHei"/>
                <a:ea typeface="Microsoft YaHei"/>
              </a:rPr>
              <a:t xml:space="preserve"> 7 </a:t>
            </a:r>
            <a:r>
              <a:rPr lang="zh-CN" sz="975">
                <a:solidFill>
                  <a:srgbClr val="E8EEF7">
                    <a:alpha val="62000"/>
                  </a:srgbClr>
                </a:solidFill>
                <a:latin typeface="Microsoft YaHei"/>
                <a:ea typeface="Microsoft YaHei"/>
              </a:rPr>
              <a:t>个工作日内发布口径更新并专项培训。</a:t>
            </a:r>
            <a:endParaRPr/>
          </a:p>
        </p:txBody>
      </p:sp>
      <p:sp>
        <p:nvSpPr>
          <p:cNvPr id="448" name=""/>
          <p:cNvSpPr/>
          <p:nvPr/>
        </p:nvSpPr>
        <p:spPr>
          <a:xfrm rot="0" flipH="0" flipV="0">
            <a:off x="571500" y="3562350"/>
            <a:ext cx="2638425" cy="2724150"/>
          </a:xfrm>
          <a:prstGeom prst="roundRect">
            <a:avLst>
              <a:gd name="adj" fmla="val 4332"/>
            </a:avLst>
          </a:prstGeom>
          <a:solidFill>
            <a:srgbClr val="E8EEF7">
              <a:alpha val="3000"/>
            </a:srgbClr>
          </a:solidFill>
          <a:ln w="12700">
            <a:solidFill>
              <a:srgbClr val="00E5FF">
                <a:alpha val="20000"/>
              </a:srgbClr>
            </a:solidFill>
            <a:prstDash val="solid"/>
          </a:ln>
        </p:spPr>
        <p:txBody>
          <a:bodyPr/>
          <a:p/>
        </p:txBody>
      </p:sp>
      <p:sp>
        <p:nvSpPr>
          <p:cNvPr id="449" name="" descr="{&quot;isTemplate&quot;:true,&quot;type&quot;:&quot;text&quot;}"/>
          <p:cNvSpPr txBox="1"/>
          <p:nvPr/>
        </p:nvSpPr>
        <p:spPr>
          <a:xfrm rot="0" flipH="0" flipV="0">
            <a:off x="742950" y="3714750"/>
            <a:ext cx="2295525" cy="171450"/>
          </a:xfrm>
          <a:prstGeom prst="rect"/>
        </p:spPr>
        <p:txBody>
          <a:bodyPr wrap="none" lIns="0" tIns="0" rIns="0" bIns="0"/>
          <a:p>
            <a:pPr>
              <a:lnSpc>
                <a:spcPct val="100000"/>
              </a:lnSpc>
            </a:pPr>
            <a:r>
              <a:rPr lang="en-US" sz="1125" b="1" spc="150">
                <a:solidFill>
                  <a:srgbClr val="00E5FF"/>
                </a:solidFill>
                <a:latin typeface="Consolas"/>
                <a:ea typeface="Consolas"/>
              </a:rPr>
              <a:t>DAY 1</a:t>
            </a:r>
            <a:endParaRPr/>
          </a:p>
        </p:txBody>
      </p:sp>
      <p:sp>
        <p:nvSpPr>
          <p:cNvPr id="450" name="" descr="{&quot;isTemplate&quot;:true,&quot;type&quot;:&quot;text&quot;}"/>
          <p:cNvSpPr txBox="1"/>
          <p:nvPr/>
        </p:nvSpPr>
        <p:spPr>
          <a:xfrm rot="0" flipH="0" flipV="0">
            <a:off x="742950" y="3962400"/>
            <a:ext cx="2295525" cy="190500"/>
          </a:xfrm>
          <a:prstGeom prst="rect"/>
        </p:spPr>
        <p:txBody>
          <a:bodyPr wrap="none" lIns="0" tIns="0" rIns="0" bIns="0"/>
          <a:p>
            <a:pPr>
              <a:lnSpc>
                <a:spcPct val="100000"/>
              </a:lnSpc>
            </a:pPr>
            <a:r>
              <a:rPr lang="zh-CN" sz="1200" b="1">
                <a:solidFill>
                  <a:srgbClr val="E8EEF7"/>
                </a:solidFill>
                <a:latin typeface="Microsoft YaHei"/>
                <a:ea typeface="Microsoft YaHei"/>
              </a:rPr>
              <a:t>第</a:t>
            </a:r>
            <a:r>
              <a:rPr lang="en-US" sz="1200" b="1">
                <a:solidFill>
                  <a:srgbClr val="E8EEF7"/>
                </a:solidFill>
                <a:latin typeface="Microsoft YaHei"/>
                <a:ea typeface="Microsoft YaHei"/>
              </a:rPr>
              <a:t xml:space="preserve"> 00 / 01 </a:t>
            </a:r>
            <a:r>
              <a:rPr lang="zh-CN" sz="1200" b="1">
                <a:solidFill>
                  <a:srgbClr val="E8EEF7"/>
                </a:solidFill>
                <a:latin typeface="Microsoft YaHei"/>
                <a:ea typeface="Microsoft YaHei"/>
              </a:rPr>
              <a:t>课</a:t>
            </a:r>
            <a:endParaRPr/>
          </a:p>
        </p:txBody>
      </p:sp>
      <p:sp>
        <p:nvSpPr>
          <p:cNvPr id="451" name="" descr="{&quot;isTemplate&quot;:true,&quot;type&quot;:&quot;text&quot;}"/>
          <p:cNvSpPr txBox="1"/>
          <p:nvPr/>
        </p:nvSpPr>
        <p:spPr>
          <a:xfrm rot="0" flipH="0" flipV="0">
            <a:off x="742950" y="4210050"/>
            <a:ext cx="2295525" cy="219075"/>
          </a:xfrm>
          <a:prstGeom prst="rect"/>
        </p:spPr>
        <p:txBody>
          <a:bodyPr wrap="none" lIns="0" tIns="0" rIns="0" bIns="0"/>
          <a:p>
            <a:pPr>
              <a:lnSpc>
                <a:spcPct val="155000"/>
              </a:lnSpc>
            </a:pPr>
            <a:r>
              <a:rPr lang="zh-CN" sz="900">
                <a:solidFill>
                  <a:srgbClr val="E8EEF7">
                    <a:alpha val="60000"/>
                  </a:srgbClr>
                </a:solidFill>
                <a:latin typeface="Microsoft YaHei"/>
                <a:ea typeface="Microsoft YaHei"/>
              </a:rPr>
              <a:t>定位</a:t>
            </a:r>
            <a:r>
              <a:rPr lang="en-US" sz="900">
                <a:solidFill>
                  <a:srgbClr val="E8EEF7">
                    <a:alpha val="60000"/>
                  </a:srgbClr>
                </a:solidFill>
                <a:latin typeface="Microsoft YaHei"/>
                <a:ea typeface="Microsoft YaHei"/>
              </a:rPr>
              <a:t xml:space="preserve"> · </a:t>
            </a:r>
            <a:r>
              <a:rPr lang="zh-CN" sz="900">
                <a:solidFill>
                  <a:srgbClr val="E8EEF7">
                    <a:alpha val="60000"/>
                  </a:srgbClr>
                </a:solidFill>
                <a:latin typeface="Microsoft YaHei"/>
                <a:ea typeface="Microsoft YaHei"/>
              </a:rPr>
              <a:t>口径</a:t>
            </a:r>
            <a:r>
              <a:rPr lang="en-US" sz="900">
                <a:solidFill>
                  <a:srgbClr val="E8EEF7">
                    <a:alpha val="60000"/>
                  </a:srgbClr>
                </a:solidFill>
                <a:latin typeface="Microsoft YaHei"/>
                <a:ea typeface="Microsoft YaHei"/>
              </a:rPr>
              <a:t xml:space="preserve"> · </a:t>
            </a:r>
            <a:r>
              <a:rPr lang="zh-CN" sz="900">
                <a:solidFill>
                  <a:srgbClr val="E8EEF7">
                    <a:alpha val="60000"/>
                  </a:srgbClr>
                </a:solidFill>
                <a:latin typeface="Microsoft YaHei"/>
                <a:ea typeface="Microsoft YaHei"/>
              </a:rPr>
              <a:t>撮合全流程</a:t>
            </a:r>
            <a:endParaRPr/>
          </a:p>
        </p:txBody>
      </p:sp>
      <p:sp>
        <p:nvSpPr>
          <p:cNvPr id="452" name=""/>
          <p:cNvSpPr/>
          <p:nvPr/>
        </p:nvSpPr>
        <p:spPr>
          <a:xfrm rot="0" flipH="0" flipV="0">
            <a:off x="3381375" y="3562350"/>
            <a:ext cx="2628900" cy="2724150"/>
          </a:xfrm>
          <a:prstGeom prst="roundRect">
            <a:avLst>
              <a:gd name="adj" fmla="val 4348"/>
            </a:avLst>
          </a:prstGeom>
          <a:solidFill>
            <a:srgbClr val="E8EEF7">
              <a:alpha val="3000"/>
            </a:srgbClr>
          </a:solidFill>
          <a:ln w="12700">
            <a:solidFill>
              <a:srgbClr val="00E5FF">
                <a:alpha val="20000"/>
              </a:srgbClr>
            </a:solidFill>
            <a:prstDash val="solid"/>
          </a:ln>
        </p:spPr>
        <p:txBody>
          <a:bodyPr/>
          <a:p/>
        </p:txBody>
      </p:sp>
      <p:sp>
        <p:nvSpPr>
          <p:cNvPr id="453" name="" descr="{&quot;isTemplate&quot;:true,&quot;type&quot;:&quot;text&quot;}"/>
          <p:cNvSpPr txBox="1"/>
          <p:nvPr/>
        </p:nvSpPr>
        <p:spPr>
          <a:xfrm rot="0" flipH="0" flipV="0">
            <a:off x="3552825" y="3714750"/>
            <a:ext cx="2286000" cy="171450"/>
          </a:xfrm>
          <a:prstGeom prst="rect"/>
        </p:spPr>
        <p:txBody>
          <a:bodyPr wrap="none" lIns="0" tIns="0" rIns="0" bIns="0"/>
          <a:p>
            <a:pPr>
              <a:lnSpc>
                <a:spcPct val="100000"/>
              </a:lnSpc>
            </a:pPr>
            <a:r>
              <a:rPr lang="en-US" sz="1125" b="1" spc="150">
                <a:solidFill>
                  <a:srgbClr val="00E5FF"/>
                </a:solidFill>
                <a:latin typeface="Consolas"/>
                <a:ea typeface="Consolas"/>
              </a:rPr>
              <a:t>DAY 2</a:t>
            </a:r>
            <a:endParaRPr/>
          </a:p>
        </p:txBody>
      </p:sp>
      <p:sp>
        <p:nvSpPr>
          <p:cNvPr id="454" name="" descr="{&quot;isTemplate&quot;:true,&quot;type&quot;:&quot;text&quot;}"/>
          <p:cNvSpPr txBox="1"/>
          <p:nvPr/>
        </p:nvSpPr>
        <p:spPr>
          <a:xfrm rot="0" flipH="0" flipV="0">
            <a:off x="3552825" y="3962400"/>
            <a:ext cx="2286000" cy="190500"/>
          </a:xfrm>
          <a:prstGeom prst="rect"/>
        </p:spPr>
        <p:txBody>
          <a:bodyPr wrap="none" lIns="0" tIns="0" rIns="0" bIns="0"/>
          <a:p>
            <a:pPr>
              <a:lnSpc>
                <a:spcPct val="100000"/>
              </a:lnSpc>
            </a:pPr>
            <a:r>
              <a:rPr lang="zh-CN" sz="1200" b="1">
                <a:solidFill>
                  <a:srgbClr val="E8EEF7"/>
                </a:solidFill>
                <a:latin typeface="Microsoft YaHei"/>
                <a:ea typeface="Microsoft YaHei"/>
              </a:rPr>
              <a:t>第</a:t>
            </a:r>
            <a:r>
              <a:rPr lang="en-US" sz="1200" b="1">
                <a:solidFill>
                  <a:srgbClr val="E8EEF7"/>
                </a:solidFill>
                <a:latin typeface="Microsoft YaHei"/>
                <a:ea typeface="Microsoft YaHei"/>
              </a:rPr>
              <a:t xml:space="preserve"> 02 / 03 </a:t>
            </a:r>
            <a:r>
              <a:rPr lang="zh-CN" sz="1200" b="1">
                <a:solidFill>
                  <a:srgbClr val="E8EEF7"/>
                </a:solidFill>
                <a:latin typeface="Microsoft YaHei"/>
                <a:ea typeface="Microsoft YaHei"/>
              </a:rPr>
              <a:t>课</a:t>
            </a:r>
            <a:endParaRPr/>
          </a:p>
        </p:txBody>
      </p:sp>
      <p:sp>
        <p:nvSpPr>
          <p:cNvPr id="455" name="" descr="{&quot;isTemplate&quot;:true,&quot;type&quot;:&quot;text&quot;}"/>
          <p:cNvSpPr txBox="1"/>
          <p:nvPr/>
        </p:nvSpPr>
        <p:spPr>
          <a:xfrm rot="0" flipH="0" flipV="0">
            <a:off x="3552825" y="4210050"/>
            <a:ext cx="2286000" cy="219075"/>
          </a:xfrm>
          <a:prstGeom prst="rect"/>
        </p:spPr>
        <p:txBody>
          <a:bodyPr wrap="none" lIns="0" tIns="0" rIns="0" bIns="0"/>
          <a:p>
            <a:pPr>
              <a:lnSpc>
                <a:spcPct val="155000"/>
              </a:lnSpc>
            </a:pPr>
            <a:r>
              <a:rPr lang="zh-CN" sz="900">
                <a:solidFill>
                  <a:srgbClr val="E8EEF7">
                    <a:alpha val="60000"/>
                  </a:srgbClr>
                </a:solidFill>
                <a:latin typeface="Microsoft YaHei"/>
                <a:ea typeface="Microsoft YaHei"/>
              </a:rPr>
              <a:t>采集质检</a:t>
            </a:r>
            <a:r>
              <a:rPr lang="en-US" sz="900">
                <a:solidFill>
                  <a:srgbClr val="E8EEF7">
                    <a:alpha val="60000"/>
                  </a:srgbClr>
                </a:solidFill>
                <a:latin typeface="Microsoft YaHei"/>
                <a:ea typeface="Microsoft YaHei"/>
              </a:rPr>
              <a:t xml:space="preserve"> · </a:t>
            </a:r>
            <a:r>
              <a:rPr lang="zh-CN" sz="900">
                <a:solidFill>
                  <a:srgbClr val="E8EEF7">
                    <a:alpha val="60000"/>
                  </a:srgbClr>
                </a:solidFill>
                <a:latin typeface="Microsoft YaHei"/>
                <a:ea typeface="Microsoft YaHei"/>
              </a:rPr>
              <a:t>安全体系</a:t>
            </a:r>
            <a:r>
              <a:rPr lang="en-US" sz="900">
                <a:solidFill>
                  <a:srgbClr val="E8EEF7">
                    <a:alpha val="60000"/>
                  </a:srgbClr>
                </a:solidFill>
                <a:latin typeface="Microsoft YaHei"/>
                <a:ea typeface="Microsoft YaHei"/>
              </a:rPr>
              <a:t xml:space="preserve"> · </a:t>
            </a:r>
            <a:r>
              <a:rPr lang="zh-CN" sz="900">
                <a:solidFill>
                  <a:srgbClr val="E8EEF7">
                    <a:alpha val="60000"/>
                  </a:srgbClr>
                </a:solidFill>
                <a:latin typeface="Microsoft YaHei"/>
                <a:ea typeface="Microsoft YaHei"/>
              </a:rPr>
              <a:t>编号速认</a:t>
            </a:r>
            <a:endParaRPr/>
          </a:p>
        </p:txBody>
      </p:sp>
      <p:sp>
        <p:nvSpPr>
          <p:cNvPr id="456" name=""/>
          <p:cNvSpPr/>
          <p:nvPr/>
        </p:nvSpPr>
        <p:spPr>
          <a:xfrm rot="0" flipH="0" flipV="0">
            <a:off x="6181725" y="3562350"/>
            <a:ext cx="2638425" cy="2724150"/>
          </a:xfrm>
          <a:prstGeom prst="roundRect">
            <a:avLst>
              <a:gd name="adj" fmla="val 4332"/>
            </a:avLst>
          </a:prstGeom>
          <a:solidFill>
            <a:srgbClr val="E8EEF7">
              <a:alpha val="3000"/>
            </a:srgbClr>
          </a:solidFill>
          <a:ln w="12700">
            <a:solidFill>
              <a:srgbClr val="00E5FF">
                <a:alpha val="20000"/>
              </a:srgbClr>
            </a:solidFill>
            <a:prstDash val="solid"/>
          </a:ln>
        </p:spPr>
        <p:txBody>
          <a:bodyPr/>
          <a:p/>
        </p:txBody>
      </p:sp>
      <p:sp>
        <p:nvSpPr>
          <p:cNvPr id="457" name="" descr="{&quot;isTemplate&quot;:true,&quot;type&quot;:&quot;text&quot;}"/>
          <p:cNvSpPr txBox="1"/>
          <p:nvPr/>
        </p:nvSpPr>
        <p:spPr>
          <a:xfrm rot="0" flipH="0" flipV="0">
            <a:off x="6353175" y="3714750"/>
            <a:ext cx="2295525" cy="171450"/>
          </a:xfrm>
          <a:prstGeom prst="rect"/>
        </p:spPr>
        <p:txBody>
          <a:bodyPr wrap="none" lIns="0" tIns="0" rIns="0" bIns="0"/>
          <a:p>
            <a:pPr>
              <a:lnSpc>
                <a:spcPct val="100000"/>
              </a:lnSpc>
            </a:pPr>
            <a:r>
              <a:rPr lang="en-US" sz="1125" b="1" spc="150">
                <a:solidFill>
                  <a:srgbClr val="00E5FF"/>
                </a:solidFill>
                <a:latin typeface="Consolas"/>
                <a:ea typeface="Consolas"/>
              </a:rPr>
              <a:t>DAY 3</a:t>
            </a:r>
            <a:endParaRPr/>
          </a:p>
        </p:txBody>
      </p:sp>
      <p:sp>
        <p:nvSpPr>
          <p:cNvPr id="458" name="" descr="{&quot;isTemplate&quot;:true,&quot;type&quot;:&quot;text&quot;}"/>
          <p:cNvSpPr txBox="1"/>
          <p:nvPr/>
        </p:nvSpPr>
        <p:spPr>
          <a:xfrm rot="0" flipH="0" flipV="0">
            <a:off x="6353175" y="3962400"/>
            <a:ext cx="2295525" cy="190500"/>
          </a:xfrm>
          <a:prstGeom prst="rect"/>
        </p:spPr>
        <p:txBody>
          <a:bodyPr wrap="none" lIns="0" tIns="0" rIns="0" bIns="0"/>
          <a:p>
            <a:pPr>
              <a:lnSpc>
                <a:spcPct val="100000"/>
              </a:lnSpc>
            </a:pPr>
            <a:r>
              <a:rPr lang="zh-CN" sz="1200" b="1">
                <a:solidFill>
                  <a:srgbClr val="E8EEF7"/>
                </a:solidFill>
                <a:latin typeface="Microsoft YaHei"/>
                <a:ea typeface="Microsoft YaHei"/>
              </a:rPr>
              <a:t>第</a:t>
            </a:r>
            <a:r>
              <a:rPr lang="en-US" sz="1200" b="1">
                <a:solidFill>
                  <a:srgbClr val="E8EEF7"/>
                </a:solidFill>
                <a:latin typeface="Microsoft YaHei"/>
                <a:ea typeface="Microsoft YaHei"/>
              </a:rPr>
              <a:t xml:space="preserve"> 04–07 </a:t>
            </a:r>
            <a:r>
              <a:rPr lang="zh-CN" sz="1200" b="1">
                <a:solidFill>
                  <a:srgbClr val="E8EEF7"/>
                </a:solidFill>
                <a:latin typeface="Microsoft YaHei"/>
                <a:ea typeface="Microsoft YaHei"/>
              </a:rPr>
              <a:t>课</a:t>
            </a:r>
            <a:endParaRPr/>
          </a:p>
        </p:txBody>
      </p:sp>
      <p:sp>
        <p:nvSpPr>
          <p:cNvPr id="459" name="" descr="{&quot;isTemplate&quot;:true,&quot;type&quot;:&quot;text&quot;}"/>
          <p:cNvSpPr txBox="1"/>
          <p:nvPr/>
        </p:nvSpPr>
        <p:spPr>
          <a:xfrm rot="0" flipH="0" flipV="0">
            <a:off x="6353175" y="4210050"/>
            <a:ext cx="2295525" cy="219075"/>
          </a:xfrm>
          <a:prstGeom prst="rect"/>
        </p:spPr>
        <p:txBody>
          <a:bodyPr wrap="none" lIns="0" tIns="0" rIns="0" bIns="0"/>
          <a:p>
            <a:pPr>
              <a:lnSpc>
                <a:spcPct val="155000"/>
              </a:lnSpc>
            </a:pPr>
            <a:r>
              <a:rPr lang="zh-CN" sz="900">
                <a:solidFill>
                  <a:srgbClr val="E8EEF7">
                    <a:alpha val="60000"/>
                  </a:srgbClr>
                </a:solidFill>
                <a:latin typeface="Microsoft YaHei"/>
                <a:ea typeface="Microsoft YaHei"/>
              </a:rPr>
              <a:t>税务话术</a:t>
            </a:r>
            <a:r>
              <a:rPr lang="en-US" sz="900">
                <a:solidFill>
                  <a:srgbClr val="E8EEF7">
                    <a:alpha val="60000"/>
                  </a:srgbClr>
                </a:solidFill>
                <a:latin typeface="Microsoft YaHei"/>
                <a:ea typeface="Microsoft YaHei"/>
              </a:rPr>
              <a:t xml:space="preserve"> · </a:t>
            </a:r>
            <a:r>
              <a:rPr lang="zh-CN" sz="900">
                <a:solidFill>
                  <a:srgbClr val="E8EEF7">
                    <a:alpha val="60000"/>
                  </a:srgbClr>
                </a:solidFill>
                <a:latin typeface="Microsoft YaHei"/>
                <a:ea typeface="Microsoft YaHei"/>
              </a:rPr>
              <a:t>合规</a:t>
            </a:r>
            <a:r>
              <a:rPr lang="en-US" sz="900">
                <a:solidFill>
                  <a:srgbClr val="E8EEF7">
                    <a:alpha val="60000"/>
                  </a:srgbClr>
                </a:solidFill>
                <a:latin typeface="Microsoft YaHei"/>
                <a:ea typeface="Microsoft YaHei"/>
              </a:rPr>
              <a:t xml:space="preserve"> · </a:t>
            </a:r>
            <a:r>
              <a:rPr lang="zh-CN" sz="900">
                <a:solidFill>
                  <a:srgbClr val="E8EEF7">
                    <a:alpha val="60000"/>
                  </a:srgbClr>
                </a:solidFill>
                <a:latin typeface="Microsoft YaHei"/>
                <a:ea typeface="Microsoft YaHei"/>
              </a:rPr>
              <a:t>权限密钥</a:t>
            </a:r>
            <a:endParaRPr/>
          </a:p>
        </p:txBody>
      </p:sp>
      <p:sp>
        <p:nvSpPr>
          <p:cNvPr id="460" name=""/>
          <p:cNvSpPr/>
          <p:nvPr/>
        </p:nvSpPr>
        <p:spPr>
          <a:xfrm rot="0" flipH="0" flipV="0">
            <a:off x="8991600" y="3562350"/>
            <a:ext cx="2628900" cy="2724150"/>
          </a:xfrm>
          <a:prstGeom prst="roundRect">
            <a:avLst>
              <a:gd name="adj" fmla="val 4348"/>
            </a:avLst>
          </a:prstGeom>
          <a:solidFill>
            <a:srgbClr val="E8EEF7">
              <a:alpha val="3000"/>
            </a:srgbClr>
          </a:solidFill>
          <a:ln w="12700">
            <a:solidFill>
              <a:srgbClr val="00E5FF">
                <a:alpha val="20000"/>
              </a:srgbClr>
            </a:solidFill>
            <a:prstDash val="solid"/>
          </a:ln>
        </p:spPr>
        <p:txBody>
          <a:bodyPr/>
          <a:p/>
        </p:txBody>
      </p:sp>
      <p:sp>
        <p:nvSpPr>
          <p:cNvPr id="461" name="" descr="{&quot;isTemplate&quot;:true,&quot;type&quot;:&quot;text&quot;}"/>
          <p:cNvSpPr txBox="1"/>
          <p:nvPr/>
        </p:nvSpPr>
        <p:spPr>
          <a:xfrm rot="0" flipH="0" flipV="0">
            <a:off x="9163050" y="3714750"/>
            <a:ext cx="2286000" cy="171450"/>
          </a:xfrm>
          <a:prstGeom prst="rect"/>
        </p:spPr>
        <p:txBody>
          <a:bodyPr wrap="none" lIns="0" tIns="0" rIns="0" bIns="0"/>
          <a:p>
            <a:pPr>
              <a:lnSpc>
                <a:spcPct val="100000"/>
              </a:lnSpc>
            </a:pPr>
            <a:r>
              <a:rPr lang="en-US" sz="1125" b="1" spc="150">
                <a:solidFill>
                  <a:srgbClr val="FF2D78"/>
                </a:solidFill>
                <a:latin typeface="Consolas"/>
                <a:ea typeface="Consolas"/>
              </a:rPr>
              <a:t>DAY 4</a:t>
            </a:r>
            <a:endParaRPr/>
          </a:p>
        </p:txBody>
      </p:sp>
      <p:sp>
        <p:nvSpPr>
          <p:cNvPr id="462" name="" descr="{&quot;isTemplate&quot;:true,&quot;type&quot;:&quot;text&quot;}"/>
          <p:cNvSpPr txBox="1"/>
          <p:nvPr/>
        </p:nvSpPr>
        <p:spPr>
          <a:xfrm rot="0" flipH="0" flipV="0">
            <a:off x="9163050" y="3962400"/>
            <a:ext cx="2286000" cy="190500"/>
          </a:xfrm>
          <a:prstGeom prst="rect"/>
        </p:spPr>
        <p:txBody>
          <a:bodyPr wrap="none" lIns="0" tIns="0" rIns="0" bIns="0"/>
          <a:p>
            <a:pPr>
              <a:lnSpc>
                <a:spcPct val="100000"/>
              </a:lnSpc>
            </a:pPr>
            <a:r>
              <a:rPr lang="zh-CN" sz="1200" b="1">
                <a:solidFill>
                  <a:srgbClr val="E8EEF7"/>
                </a:solidFill>
                <a:latin typeface="Microsoft YaHei"/>
                <a:ea typeface="Microsoft YaHei"/>
              </a:rPr>
              <a:t>考核上岗</a:t>
            </a:r>
            <a:endParaRPr/>
          </a:p>
        </p:txBody>
      </p:sp>
      <p:sp>
        <p:nvSpPr>
          <p:cNvPr id="463" name="" descr="{&quot;isTemplate&quot;:true,&quot;type&quot;:&quot;text&quot;}"/>
          <p:cNvSpPr txBox="1"/>
          <p:nvPr/>
        </p:nvSpPr>
        <p:spPr>
          <a:xfrm rot="0" flipH="0" flipV="0">
            <a:off x="9163050" y="4210050"/>
            <a:ext cx="2286000" cy="219075"/>
          </a:xfrm>
          <a:prstGeom prst="rect"/>
        </p:spPr>
        <p:txBody>
          <a:bodyPr wrap="none" lIns="0" tIns="0" rIns="0" bIns="0"/>
          <a:p>
            <a:pPr>
              <a:lnSpc>
                <a:spcPct val="155000"/>
              </a:lnSpc>
            </a:pPr>
            <a:r>
              <a:rPr lang="zh-CN" sz="900">
                <a:solidFill>
                  <a:srgbClr val="E8EEF7">
                    <a:alpha val="60000"/>
                  </a:srgbClr>
                </a:solidFill>
                <a:latin typeface="Microsoft YaHei"/>
                <a:ea typeface="Microsoft YaHei"/>
              </a:rPr>
              <a:t>笔试</a:t>
            </a:r>
            <a:r>
              <a:rPr lang="en-US" sz="900">
                <a:solidFill>
                  <a:srgbClr val="E8EEF7">
                    <a:alpha val="60000"/>
                  </a:srgbClr>
                </a:solidFill>
                <a:latin typeface="Microsoft YaHei"/>
                <a:ea typeface="Microsoft YaHei"/>
              </a:rPr>
              <a:t xml:space="preserve"> + </a:t>
            </a:r>
            <a:r>
              <a:rPr lang="zh-CN" sz="900">
                <a:solidFill>
                  <a:srgbClr val="E8EEF7">
                    <a:alpha val="60000"/>
                  </a:srgbClr>
                </a:solidFill>
                <a:latin typeface="Microsoft YaHei"/>
                <a:ea typeface="Microsoft YaHei"/>
              </a:rPr>
              <a:t>实操</a:t>
            </a:r>
            <a:r>
              <a:rPr lang="en-US" sz="900">
                <a:solidFill>
                  <a:srgbClr val="E8EEF7">
                    <a:alpha val="60000"/>
                  </a:srgbClr>
                </a:solidFill>
                <a:latin typeface="Microsoft YaHei"/>
                <a:ea typeface="Microsoft YaHei"/>
              </a:rPr>
              <a:t xml:space="preserve"> · 80 </a:t>
            </a:r>
            <a:r>
              <a:rPr lang="zh-CN" sz="900">
                <a:solidFill>
                  <a:srgbClr val="E8EEF7">
                    <a:alpha val="60000"/>
                  </a:srgbClr>
                </a:solidFill>
                <a:latin typeface="Microsoft YaHei"/>
                <a:ea typeface="Microsoft YaHei"/>
              </a:rPr>
              <a:t>分合格后独立对客</a:t>
            </a:r>
            <a:endParaRPr/>
          </a:p>
        </p:txBody>
      </p:sp>
      <p:pic>
        <p:nvPicPr>
          <p:cNvPr id="464" name=""/>
          <p:cNvPicPr>
            <a:picLocks noChangeAspect="1"/>
          </p:cNvPicPr>
          <p:nvPr/>
        </p:nvPicPr>
        <p:blipFill>
          <a:blip r:embed="rId1"/>
          <a:srcRect l="3999" t="0" r="3999" b="0"/>
          <a:stretch>
            <a:fillRect/>
          </a:stretch>
        </p:blipFill>
        <p:spPr>
          <a:xfrm rot="0" flipH="0" flipV="0">
            <a:off x="10991850" y="133350"/>
            <a:ext cx="876300" cy="952500"/>
          </a:xfrm>
          <a:prstGeom prst="rect">
            <a:avLst/>
          </a:prstGeom>
          <a:ln/>
        </p:spPr>
      </p:pic>
      <p:sp>
        <p:nvSpPr>
          <p:cNvPr id="465" name=""/>
          <p:cNvSpPr/>
          <p:nvPr/>
        </p:nvSpPr>
        <p:spPr>
          <a:xfrm rot="0" flipH="0" flipV="0">
            <a:off x="0" y="6286500"/>
            <a:ext cx="12192000" cy="571500"/>
          </a:xfrm>
          <a:custGeom>
            <a:pathLst>
              <a:path w="1280" h="60">
                <a:moveTo>
                  <a:pt x="0" y="0"/>
                </a:moveTo>
                <a:lnTo>
                  <a:pt x="1280" y="0"/>
                </a:lnTo>
                <a:lnTo>
                  <a:pt x="1280" y="1"/>
                </a:lnTo>
                <a:lnTo>
                  <a:pt x="0" y="1"/>
                </a:lnTo>
                <a:close/>
              </a:path>
            </a:pathLst>
          </a:custGeom>
          <a:solidFill>
            <a:srgbClr val="00E5FF">
              <a:alpha val="14000"/>
            </a:srgbClr>
          </a:solidFill>
          <a:ln/>
        </p:spPr>
        <p:txBody>
          <a:bodyPr/>
          <a:p/>
        </p:txBody>
      </p:sp>
      <p:sp>
        <p:nvSpPr>
          <p:cNvPr id="466" name="" descr="{&quot;isTemplate&quot;:true,&quot;type&quot;:&quot;text&quot;}"/>
          <p:cNvSpPr txBox="1"/>
          <p:nvPr/>
        </p:nvSpPr>
        <p:spPr>
          <a:xfrm rot="0" flipH="0" flipV="0">
            <a:off x="571500" y="6515100"/>
            <a:ext cx="2257425" cy="133350"/>
          </a:xfrm>
          <a:prstGeom prst="rect"/>
        </p:spPr>
        <p:txBody>
          <a:bodyPr wrap="none" lIns="0" tIns="0" rIns="0" bIns="0"/>
          <a:p>
            <a:pPr>
              <a:lnSpc>
                <a:spcPct val="100000"/>
              </a:lnSpc>
            </a:pPr>
            <a:r>
              <a:rPr lang="en-US" sz="825" spc="75">
                <a:solidFill>
                  <a:srgbClr val="E8EEF7">
                    <a:alpha val="40000"/>
                  </a:srgbClr>
                </a:solidFill>
                <a:latin typeface="Consolas"/>
                <a:ea typeface="Consolas"/>
              </a:rPr>
              <a:t xml:space="preserve">MMB PORTRAITMART · </a:t>
            </a:r>
            <a:r>
              <a:rPr lang="zh-CN" sz="825" spc="75">
                <a:solidFill>
                  <a:srgbClr val="E8EEF7">
                    <a:alpha val="40000"/>
                  </a:srgbClr>
                </a:solidFill>
                <a:latin typeface="Consolas"/>
                <a:ea typeface="Consolas"/>
              </a:rPr>
              <a:t>内部文件</a:t>
            </a:r>
            <a:r>
              <a:rPr lang="en-US" sz="825" spc="75">
                <a:solidFill>
                  <a:srgbClr val="E8EEF7">
                    <a:alpha val="40000"/>
                  </a:srgbClr>
                </a:solidFill>
                <a:latin typeface="Consolas"/>
                <a:ea typeface="Consolas"/>
              </a:rPr>
              <a:t xml:space="preserve"> </a:t>
            </a:r>
            <a:r>
              <a:rPr lang="zh-CN" sz="825" spc="75">
                <a:solidFill>
                  <a:srgbClr val="E8EEF7">
                    <a:alpha val="40000"/>
                  </a:srgbClr>
                </a:solidFill>
                <a:latin typeface="Consolas"/>
                <a:ea typeface="Consolas"/>
              </a:rPr>
              <a:t>禁止外传</a:t>
            </a:r>
            <a:endParaRPr/>
          </a:p>
        </p:txBody>
      </p:sp>
      <p:sp>
        <p:nvSpPr>
          <p:cNvPr id="467" name="" descr="{&quot;isTemplate&quot;:true,&quot;type&quot;:&quot;text&quot;}"/>
          <p:cNvSpPr txBox="1"/>
          <p:nvPr/>
        </p:nvSpPr>
        <p:spPr>
          <a:xfrm rot="0" flipH="0" flipV="0">
            <a:off x="11210925" y="6515100"/>
            <a:ext cx="409575" cy="133350"/>
          </a:xfrm>
          <a:prstGeom prst="rect"/>
        </p:spPr>
        <p:txBody>
          <a:bodyPr wrap="none" lIns="0" tIns="0" rIns="0" bIns="0"/>
          <a:p>
            <a:pPr>
              <a:lnSpc>
                <a:spcPct val="100000"/>
              </a:lnSpc>
            </a:pPr>
            <a:r>
              <a:rPr lang="en-US" sz="825">
                <a:solidFill>
                  <a:srgbClr val="E8EEF7">
                    <a:alpha val="40000"/>
                  </a:srgbClr>
                </a:solidFill>
                <a:latin typeface="Consolas"/>
                <a:ea typeface="Consolas"/>
              </a:rPr>
              <a:t>30 / 32</a:t>
            </a:r>
            <a:endParaRPr/>
          </a:p>
        </p:txBody>
      </p:sp>
    </p:spTree>
  </p:cSld>
</p:sld>
</file>

<file path=ppt/slides/slide31.xml><?xml version="1.0" encoding="utf-8"?>
<p:sld xmlns:p="http://schemas.openxmlformats.org/presentationml/2006/main" xmlns:a="http://schemas.openxmlformats.org/drawingml/2006/main" xmlns:r="http://schemas.openxmlformats.org/officeDocument/2006/relationships">
  <p:cSld>
    <p:spTree>
      <p:nvGrpSpPr>
        <p:cNvPr id="468" name="" descr="&lt;Slide style={{ width: 1280, height: 720, background: '#0A1220', position: 'relative', overflow: 'hidden', fontFamily: &quot;'Microsoft YaHei', 'PingFang SC', sans-serif&quot; }}&gt;&#13;&#10;  &lt;Box style={{ position: 'absolute', top: 0, left: 0, right: 0, bottom: 0, background: 'linear-gradient(160deg, #0A1220 0%, #1A0F1E 100%)' }} /&gt;&#13;&#10;  &lt;Box style={{ position: 'absolute', left: 80, top: 56, flexDirection: 'row', gap: 16, alignItems: 'center' }}&gt;&#13;&#10;    &lt;Text style={{ fontFamily: 'Consolas, monospace', fontSize: 13, letterSpacing: 3, color: '#FF2D78' }}&gt;APPENDIX B · 红线速查卡&lt;/Text&gt;&#13;&#10;    &lt;Box style={{ border: '1px solid rgba(255,45,120,0.6)', padding: '3px 12px' }}&gt;&lt;Text style={{ fontFamily: 'Consolas, monospace', fontSize: 11, letterSpacing: 2, color: '#FF2D78' }}&gt;打印贴在工位&lt;/Text&gt;&lt;/Box&gt;&#13;&#10;  &lt;/Box&gt;&#13;&#10;  &lt;Text style={{ fontSize: 40, fontWeight: 'bold', color: '#E8EEF7', position: 'absolute', left: 80, top: 92 }}&gt;任何一个都不要碰&lt;/Text&gt;&#13;&#10;  &lt;Box style={{ position: 'absolute', left: 80, right: 80, top: 180, bottom: 90, flexDirection: 'column', justifyContent: 'space-between' }}&gt;&#13;&#10;    {[&#13;&#10;      ['不写死「85%」，不承诺保底收益。'],&#13;&#10;      ['不承诺「100% 不会被盗用」。'],&#13;&#10;      ['不承诺包税、零税负、包干价。'],&#13;&#10;      ['不说「不开票可以便宜」。'],&#13;&#10;      ['不让资金绕过持牌通道。'],&#13;&#10;      ['不截图外发后台与素材。'],&#13;&#10;      ['不私下承诺费率、账期、独家。'],&#13;&#10;      ['不替公司认定侵权成立与否。'],&#13;&#10;    ].map((t, i) =&gt; (&#13;&#10;      &lt;Box key={i} style={{ flexDirection: 'row', gap: 20, alignItems: 'center' }}&gt;&#13;&#10;        &lt;Box style={{ width: 40, height: 40, borderRadius: 20, background: 'rgba(255,45,120,0.16)', border: '1px solid rgba(255,45,120,0.5)', justifyContent: 'center', alignItems: 'center', flexShrink: 0 }}&gt;&#13;&#10;          &lt;Text style={{ fontFamily: 'Consolas, monospace', fontSize: 16, fontWeight: 'bold', color: '#FF2D78' }}&gt;{i + 1}&lt;/Text&gt;&#13;&#10;        &lt;/Box&gt;&#13;&#10;        &lt;Text style={{ fontSize: 23, fontWeight: 'bold', color: '#E8EEF7' }}&gt;{t[0]}&lt;/Text&gt;&#13;&#10;      &lt;/Box&gt;&#13;&#10;    ))}&#13;&#10;  &lt;/Box&gt;&#13;&#10;  &lt;Image src=&quot;assets/bear_stop.png&quot; style={{ position: 'absolute', right: 44, bottom: 46, width: 200, height: 220, objectFit: 'contain' }} /&gt;&#13;&#10;  &lt;Text style={{ position: 'absolute', left: 80, bottom: 44, fontFamily: 'Consolas, monospace', fontSize: 11, letterSpacing: 1, color: 'rgba(232,238,247,0.4)' }}&gt;MMB PORTRAITMART · 内部文件 禁止外传 · 31 / 32&lt;/Text&gt;&#13;&#10;&lt;/Slide&gt;&#13;&#10;"/>
        <p:cNvGrpSpPr/>
        <p:nvPr/>
      </p:nvGrpSpPr>
      <p:grpSpPr>
        <a:xfrm>
          <a:off x="0" y="0"/>
          <a:ext cx="0" cy="0"/>
          <a:chOff x="0" y="0"/>
          <a:chExt cx="0" cy="0"/>
        </a:xfrm>
      </p:grpSpPr>
      <p:sp>
        <p:nvSpPr>
          <p:cNvPr id="469" name=""/>
          <p:cNvSpPr/>
          <p:nvPr/>
        </p:nvSpPr>
        <p:spPr>
          <a:xfrm rot="0" flipH="0" flipV="0">
            <a:off x="0" y="0"/>
            <a:ext cx="12192000" cy="6858000"/>
          </a:xfrm>
          <a:prstGeom prst="rect">
            <a:avLst/>
          </a:prstGeom>
          <a:solidFill>
            <a:srgbClr val="0A1220"/>
          </a:solidFill>
          <a:ln/>
        </p:spPr>
        <p:txBody>
          <a:bodyPr/>
          <a:p/>
        </p:txBody>
      </p:sp>
      <p:sp>
        <p:nvSpPr>
          <p:cNvPr id="470" name=""/>
          <p:cNvSpPr/>
          <p:nvPr/>
        </p:nvSpPr>
        <p:spPr>
          <a:xfrm rot="0" flipH="0" flipV="0">
            <a:off x="0" y="0"/>
            <a:ext cx="12192000" cy="6858000"/>
          </a:xfrm>
          <a:prstGeom prst="rect">
            <a:avLst/>
          </a:prstGeom>
          <a:gradFill>
            <a:gsLst>
              <a:gs pos="0">
                <a:srgbClr val="0A1220"/>
              </a:gs>
              <a:gs pos="100000">
                <a:srgbClr val="1A0F1E"/>
              </a:gs>
            </a:gsLst>
            <a:lin ang="4200000" scaled="1"/>
          </a:gradFill>
          <a:ln/>
        </p:spPr>
        <p:txBody>
          <a:bodyPr/>
          <a:p/>
        </p:txBody>
      </p:sp>
      <p:sp>
        <p:nvSpPr>
          <p:cNvPr id="471" name="" descr="{&quot;isTemplate&quot;:true,&quot;type&quot;:&quot;text&quot;}"/>
          <p:cNvSpPr txBox="1"/>
          <p:nvPr/>
        </p:nvSpPr>
        <p:spPr>
          <a:xfrm rot="0" flipH="0" flipV="0">
            <a:off x="762000" y="552450"/>
            <a:ext cx="2019300" cy="152400"/>
          </a:xfrm>
          <a:prstGeom prst="rect"/>
        </p:spPr>
        <p:txBody>
          <a:bodyPr wrap="none" lIns="0" tIns="0" rIns="0" bIns="0"/>
          <a:p>
            <a:pPr>
              <a:lnSpc>
                <a:spcPct val="100000"/>
              </a:lnSpc>
            </a:pPr>
            <a:r>
              <a:rPr lang="en-US" sz="975" spc="225">
                <a:solidFill>
                  <a:srgbClr val="FF2D78"/>
                </a:solidFill>
                <a:latin typeface="Consolas"/>
                <a:ea typeface="Consolas"/>
              </a:rPr>
              <a:t xml:space="preserve">APPENDIX B · </a:t>
            </a:r>
            <a:r>
              <a:rPr lang="zh-CN" sz="975" spc="225">
                <a:solidFill>
                  <a:srgbClr val="FF2D78"/>
                </a:solidFill>
                <a:latin typeface="Consolas"/>
                <a:ea typeface="Consolas"/>
              </a:rPr>
              <a:t>红线速查卡</a:t>
            </a:r>
            <a:endParaRPr/>
          </a:p>
        </p:txBody>
      </p:sp>
      <p:sp>
        <p:nvSpPr>
          <p:cNvPr id="472" name=""/>
          <p:cNvSpPr/>
          <p:nvPr/>
        </p:nvSpPr>
        <p:spPr>
          <a:xfrm rot="0" flipH="0" flipV="0">
            <a:off x="2933700" y="533400"/>
            <a:ext cx="971550" cy="190500"/>
          </a:xfrm>
          <a:prstGeom prst="rect">
            <a:avLst/>
          </a:prstGeom>
          <a:ln w="12700">
            <a:solidFill>
              <a:srgbClr val="FF2D78">
                <a:alpha val="60000"/>
              </a:srgbClr>
            </a:solidFill>
            <a:prstDash val="solid"/>
          </a:ln>
        </p:spPr>
        <p:txBody>
          <a:bodyPr/>
          <a:p/>
        </p:txBody>
      </p:sp>
      <p:sp>
        <p:nvSpPr>
          <p:cNvPr id="473" name="" descr="{&quot;isTemplate&quot;:true,&quot;type&quot;:&quot;text&quot;}"/>
          <p:cNvSpPr txBox="1"/>
          <p:nvPr/>
        </p:nvSpPr>
        <p:spPr>
          <a:xfrm rot="0" flipH="0" flipV="0">
            <a:off x="3048000" y="561975"/>
            <a:ext cx="742950" cy="133350"/>
          </a:xfrm>
          <a:prstGeom prst="rect"/>
        </p:spPr>
        <p:txBody>
          <a:bodyPr wrap="none" lIns="0" tIns="0" rIns="0" bIns="0"/>
          <a:p>
            <a:pPr>
              <a:lnSpc>
                <a:spcPct val="100000"/>
              </a:lnSpc>
            </a:pPr>
            <a:r>
              <a:rPr lang="zh-CN" sz="825" spc="150">
                <a:solidFill>
                  <a:srgbClr val="FF2D78"/>
                </a:solidFill>
                <a:latin typeface="Consolas"/>
                <a:ea typeface="Consolas"/>
              </a:rPr>
              <a:t>打印贴在工位</a:t>
            </a:r>
            <a:endParaRPr/>
          </a:p>
        </p:txBody>
      </p:sp>
      <p:sp>
        <p:nvSpPr>
          <p:cNvPr id="474" name="" descr="{&quot;isTemplate&quot;:true,&quot;type&quot;:&quot;text&quot;}"/>
          <p:cNvSpPr txBox="1"/>
          <p:nvPr/>
        </p:nvSpPr>
        <p:spPr>
          <a:xfrm rot="0" flipH="0" flipV="0">
            <a:off x="762000" y="876300"/>
            <a:ext cx="3048000" cy="457200"/>
          </a:xfrm>
          <a:prstGeom prst="rect"/>
        </p:spPr>
        <p:txBody>
          <a:bodyPr wrap="none" lIns="0" tIns="0" rIns="0" bIns="0"/>
          <a:p>
            <a:pPr>
              <a:lnSpc>
                <a:spcPct val="100000"/>
              </a:lnSpc>
            </a:pPr>
            <a:r>
              <a:rPr lang="zh-CN" sz="3000" b="1">
                <a:solidFill>
                  <a:srgbClr val="E8EEF7"/>
                </a:solidFill>
                <a:latin typeface="Microsoft YaHei"/>
                <a:ea typeface="Microsoft YaHei"/>
              </a:rPr>
              <a:t>任何一个都不要碰</a:t>
            </a:r>
            <a:endParaRPr/>
          </a:p>
        </p:txBody>
      </p:sp>
      <p:sp>
        <p:nvSpPr>
          <p:cNvPr id="475" name=""/>
          <p:cNvSpPr/>
          <p:nvPr/>
        </p:nvSpPr>
        <p:spPr>
          <a:xfrm rot="0" flipH="0" flipV="0">
            <a:off x="762000" y="1714500"/>
            <a:ext cx="381000" cy="381000"/>
          </a:xfrm>
          <a:prstGeom prst="roundRect">
            <a:avLst>
              <a:gd name="adj" fmla="val 50000"/>
            </a:avLst>
          </a:prstGeom>
          <a:solidFill>
            <a:srgbClr val="FF2D78">
              <a:alpha val="16000"/>
            </a:srgbClr>
          </a:solidFill>
          <a:ln w="12700">
            <a:solidFill>
              <a:srgbClr val="FF2D78">
                <a:alpha val="50000"/>
              </a:srgbClr>
            </a:solidFill>
            <a:prstDash val="solid"/>
          </a:ln>
        </p:spPr>
        <p:txBody>
          <a:bodyPr/>
          <a:p/>
        </p:txBody>
      </p:sp>
      <p:sp>
        <p:nvSpPr>
          <p:cNvPr id="476" name="" descr="{&quot;isTemplate&quot;:true,&quot;type&quot;:&quot;text&quot;}"/>
          <p:cNvSpPr txBox="1"/>
          <p:nvPr/>
        </p:nvSpPr>
        <p:spPr>
          <a:xfrm rot="0" flipH="0" flipV="0">
            <a:off x="914400" y="1809750"/>
            <a:ext cx="85725" cy="190500"/>
          </a:xfrm>
          <a:prstGeom prst="rect"/>
        </p:spPr>
        <p:txBody>
          <a:bodyPr wrap="none" lIns="0" tIns="0" rIns="0" bIns="0"/>
          <a:p>
            <a:pPr>
              <a:lnSpc>
                <a:spcPct val="100000"/>
              </a:lnSpc>
            </a:pPr>
            <a:r>
              <a:rPr lang="en-US" sz="1200" b="1">
                <a:solidFill>
                  <a:srgbClr val="FF2D78"/>
                </a:solidFill>
                <a:latin typeface="Consolas"/>
                <a:ea typeface="Consolas"/>
              </a:rPr>
              <a:t>1</a:t>
            </a:r>
            <a:endParaRPr/>
          </a:p>
        </p:txBody>
      </p:sp>
      <p:sp>
        <p:nvSpPr>
          <p:cNvPr id="477" name="" descr="{&quot;isTemplate&quot;:true,&quot;type&quot;:&quot;text&quot;}"/>
          <p:cNvSpPr txBox="1"/>
          <p:nvPr/>
        </p:nvSpPr>
        <p:spPr>
          <a:xfrm rot="0" flipH="0" flipV="0">
            <a:off x="1333500" y="1771650"/>
            <a:ext cx="3543300" cy="266700"/>
          </a:xfrm>
          <a:prstGeom prst="rect"/>
        </p:spPr>
        <p:txBody>
          <a:bodyPr wrap="none" lIns="0" tIns="0" rIns="0" bIns="0"/>
          <a:p>
            <a:pPr>
              <a:lnSpc>
                <a:spcPct val="100000"/>
              </a:lnSpc>
            </a:pPr>
            <a:r>
              <a:rPr lang="zh-CN" sz="1725" b="1">
                <a:solidFill>
                  <a:srgbClr val="E8EEF7"/>
                </a:solidFill>
                <a:latin typeface="Microsoft YaHei"/>
                <a:ea typeface="Microsoft YaHei"/>
              </a:rPr>
              <a:t>不写死「</a:t>
            </a:r>
            <a:r>
              <a:rPr lang="en-US" sz="1725" b="1">
                <a:solidFill>
                  <a:srgbClr val="E8EEF7"/>
                </a:solidFill>
                <a:latin typeface="Microsoft YaHei"/>
                <a:ea typeface="Microsoft YaHei"/>
              </a:rPr>
              <a:t>85%</a:t>
            </a:r>
            <a:r>
              <a:rPr lang="zh-CN" sz="1725" b="1">
                <a:solidFill>
                  <a:srgbClr val="E8EEF7"/>
                </a:solidFill>
                <a:latin typeface="Microsoft YaHei"/>
                <a:ea typeface="Microsoft YaHei"/>
              </a:rPr>
              <a:t>」，不承诺保底收益。</a:t>
            </a:r>
            <a:endParaRPr/>
          </a:p>
        </p:txBody>
      </p:sp>
      <p:sp>
        <p:nvSpPr>
          <p:cNvPr id="478" name=""/>
          <p:cNvSpPr/>
          <p:nvPr/>
        </p:nvSpPr>
        <p:spPr>
          <a:xfrm rot="0" flipH="0" flipV="0">
            <a:off x="762000" y="2276475"/>
            <a:ext cx="381000" cy="381000"/>
          </a:xfrm>
          <a:prstGeom prst="roundRect">
            <a:avLst>
              <a:gd name="adj" fmla="val 50000"/>
            </a:avLst>
          </a:prstGeom>
          <a:solidFill>
            <a:srgbClr val="FF2D78">
              <a:alpha val="16000"/>
            </a:srgbClr>
          </a:solidFill>
          <a:ln w="12700">
            <a:solidFill>
              <a:srgbClr val="FF2D78">
                <a:alpha val="50000"/>
              </a:srgbClr>
            </a:solidFill>
            <a:prstDash val="solid"/>
          </a:ln>
        </p:spPr>
        <p:txBody>
          <a:bodyPr/>
          <a:p/>
        </p:txBody>
      </p:sp>
      <p:sp>
        <p:nvSpPr>
          <p:cNvPr id="479" name="" descr="{&quot;isTemplate&quot;:true,&quot;type&quot;:&quot;text&quot;}"/>
          <p:cNvSpPr txBox="1"/>
          <p:nvPr/>
        </p:nvSpPr>
        <p:spPr>
          <a:xfrm rot="0" flipH="0" flipV="0">
            <a:off x="914400" y="2371725"/>
            <a:ext cx="85725" cy="190500"/>
          </a:xfrm>
          <a:prstGeom prst="rect"/>
        </p:spPr>
        <p:txBody>
          <a:bodyPr wrap="none" lIns="0" tIns="0" rIns="0" bIns="0"/>
          <a:p>
            <a:pPr>
              <a:lnSpc>
                <a:spcPct val="100000"/>
              </a:lnSpc>
            </a:pPr>
            <a:r>
              <a:rPr lang="en-US" sz="1200" b="1">
                <a:solidFill>
                  <a:srgbClr val="FF2D78"/>
                </a:solidFill>
                <a:latin typeface="Consolas"/>
                <a:ea typeface="Consolas"/>
              </a:rPr>
              <a:t>2</a:t>
            </a:r>
            <a:endParaRPr/>
          </a:p>
        </p:txBody>
      </p:sp>
      <p:sp>
        <p:nvSpPr>
          <p:cNvPr id="480" name="" descr="{&quot;isTemplate&quot;:true,&quot;type&quot;:&quot;text&quot;}"/>
          <p:cNvSpPr txBox="1"/>
          <p:nvPr/>
        </p:nvSpPr>
        <p:spPr>
          <a:xfrm rot="0" flipH="0" flipV="0">
            <a:off x="1333500" y="2333625"/>
            <a:ext cx="3086100" cy="266700"/>
          </a:xfrm>
          <a:prstGeom prst="rect"/>
        </p:spPr>
        <p:txBody>
          <a:bodyPr wrap="none" lIns="0" tIns="0" rIns="0" bIns="0"/>
          <a:p>
            <a:pPr>
              <a:lnSpc>
                <a:spcPct val="100000"/>
              </a:lnSpc>
            </a:pPr>
            <a:r>
              <a:rPr lang="zh-CN" sz="1725" b="1">
                <a:solidFill>
                  <a:srgbClr val="E8EEF7"/>
                </a:solidFill>
                <a:latin typeface="Microsoft YaHei"/>
                <a:ea typeface="Microsoft YaHei"/>
              </a:rPr>
              <a:t>不承诺「</a:t>
            </a:r>
            <a:r>
              <a:rPr lang="en-US" sz="1725" b="1">
                <a:solidFill>
                  <a:srgbClr val="E8EEF7"/>
                </a:solidFill>
                <a:latin typeface="Microsoft YaHei"/>
                <a:ea typeface="Microsoft YaHei"/>
              </a:rPr>
              <a:t xml:space="preserve">100% </a:t>
            </a:r>
            <a:r>
              <a:rPr lang="zh-CN" sz="1725" b="1">
                <a:solidFill>
                  <a:srgbClr val="E8EEF7"/>
                </a:solidFill>
                <a:latin typeface="Microsoft YaHei"/>
                <a:ea typeface="Microsoft YaHei"/>
              </a:rPr>
              <a:t>不会被盗用」。</a:t>
            </a:r>
            <a:endParaRPr/>
          </a:p>
        </p:txBody>
      </p:sp>
      <p:sp>
        <p:nvSpPr>
          <p:cNvPr id="481" name=""/>
          <p:cNvSpPr/>
          <p:nvPr/>
        </p:nvSpPr>
        <p:spPr>
          <a:xfrm rot="0" flipH="0" flipV="0">
            <a:off x="762000" y="2828925"/>
            <a:ext cx="381000" cy="381000"/>
          </a:xfrm>
          <a:prstGeom prst="roundRect">
            <a:avLst>
              <a:gd name="adj" fmla="val 50000"/>
            </a:avLst>
          </a:prstGeom>
          <a:solidFill>
            <a:srgbClr val="FF2D78">
              <a:alpha val="16000"/>
            </a:srgbClr>
          </a:solidFill>
          <a:ln w="12700">
            <a:solidFill>
              <a:srgbClr val="FF2D78">
                <a:alpha val="50000"/>
              </a:srgbClr>
            </a:solidFill>
            <a:prstDash val="solid"/>
          </a:ln>
        </p:spPr>
        <p:txBody>
          <a:bodyPr/>
          <a:p/>
        </p:txBody>
      </p:sp>
      <p:sp>
        <p:nvSpPr>
          <p:cNvPr id="482" name="" descr="{&quot;isTemplate&quot;:true,&quot;type&quot;:&quot;text&quot;}"/>
          <p:cNvSpPr txBox="1"/>
          <p:nvPr/>
        </p:nvSpPr>
        <p:spPr>
          <a:xfrm rot="0" flipH="0" flipV="0">
            <a:off x="914400" y="2924175"/>
            <a:ext cx="85725" cy="190500"/>
          </a:xfrm>
          <a:prstGeom prst="rect"/>
        </p:spPr>
        <p:txBody>
          <a:bodyPr wrap="none" lIns="0" tIns="0" rIns="0" bIns="0"/>
          <a:p>
            <a:pPr>
              <a:lnSpc>
                <a:spcPct val="100000"/>
              </a:lnSpc>
            </a:pPr>
            <a:r>
              <a:rPr lang="en-US" sz="1200" b="1">
                <a:solidFill>
                  <a:srgbClr val="FF2D78"/>
                </a:solidFill>
                <a:latin typeface="Consolas"/>
                <a:ea typeface="Consolas"/>
              </a:rPr>
              <a:t>3</a:t>
            </a:r>
            <a:endParaRPr/>
          </a:p>
        </p:txBody>
      </p:sp>
      <p:sp>
        <p:nvSpPr>
          <p:cNvPr id="483" name="" descr="{&quot;isTemplate&quot;:true,&quot;type&quot;:&quot;text&quot;}"/>
          <p:cNvSpPr txBox="1"/>
          <p:nvPr/>
        </p:nvSpPr>
        <p:spPr>
          <a:xfrm rot="0" flipH="0" flipV="0">
            <a:off x="1333500" y="2886075"/>
            <a:ext cx="3067050" cy="266700"/>
          </a:xfrm>
          <a:prstGeom prst="rect"/>
        </p:spPr>
        <p:txBody>
          <a:bodyPr wrap="none" lIns="0" tIns="0" rIns="0" bIns="0"/>
          <a:p>
            <a:pPr>
              <a:lnSpc>
                <a:spcPct val="100000"/>
              </a:lnSpc>
            </a:pPr>
            <a:r>
              <a:rPr lang="zh-CN" sz="1725" b="1">
                <a:solidFill>
                  <a:srgbClr val="E8EEF7"/>
                </a:solidFill>
                <a:latin typeface="Microsoft YaHei"/>
                <a:ea typeface="Microsoft YaHei"/>
              </a:rPr>
              <a:t>不承诺包税、零税负、包干价。</a:t>
            </a:r>
            <a:endParaRPr/>
          </a:p>
        </p:txBody>
      </p:sp>
      <p:sp>
        <p:nvSpPr>
          <p:cNvPr id="484" name=""/>
          <p:cNvSpPr/>
          <p:nvPr/>
        </p:nvSpPr>
        <p:spPr>
          <a:xfrm rot="0" flipH="0" flipV="0">
            <a:off x="762000" y="3390900"/>
            <a:ext cx="381000" cy="381000"/>
          </a:xfrm>
          <a:prstGeom prst="roundRect">
            <a:avLst>
              <a:gd name="adj" fmla="val 50000"/>
            </a:avLst>
          </a:prstGeom>
          <a:solidFill>
            <a:srgbClr val="FF2D78">
              <a:alpha val="16000"/>
            </a:srgbClr>
          </a:solidFill>
          <a:ln w="12700">
            <a:solidFill>
              <a:srgbClr val="FF2D78">
                <a:alpha val="50000"/>
              </a:srgbClr>
            </a:solidFill>
            <a:prstDash val="solid"/>
          </a:ln>
        </p:spPr>
        <p:txBody>
          <a:bodyPr/>
          <a:p/>
        </p:txBody>
      </p:sp>
      <p:sp>
        <p:nvSpPr>
          <p:cNvPr id="485" name="" descr="{&quot;isTemplate&quot;:true,&quot;type&quot;:&quot;text&quot;}"/>
          <p:cNvSpPr txBox="1"/>
          <p:nvPr/>
        </p:nvSpPr>
        <p:spPr>
          <a:xfrm rot="0" flipH="0" flipV="0">
            <a:off x="914400" y="3486150"/>
            <a:ext cx="85725" cy="190500"/>
          </a:xfrm>
          <a:prstGeom prst="rect"/>
        </p:spPr>
        <p:txBody>
          <a:bodyPr wrap="none" lIns="0" tIns="0" rIns="0" bIns="0"/>
          <a:p>
            <a:pPr>
              <a:lnSpc>
                <a:spcPct val="100000"/>
              </a:lnSpc>
            </a:pPr>
            <a:r>
              <a:rPr lang="en-US" sz="1200" b="1">
                <a:solidFill>
                  <a:srgbClr val="FF2D78"/>
                </a:solidFill>
                <a:latin typeface="Consolas"/>
                <a:ea typeface="Consolas"/>
              </a:rPr>
              <a:t>4</a:t>
            </a:r>
            <a:endParaRPr/>
          </a:p>
        </p:txBody>
      </p:sp>
      <p:sp>
        <p:nvSpPr>
          <p:cNvPr id="486" name="" descr="{&quot;isTemplate&quot;:true,&quot;type&quot;:&quot;text&quot;}"/>
          <p:cNvSpPr txBox="1"/>
          <p:nvPr/>
        </p:nvSpPr>
        <p:spPr>
          <a:xfrm rot="0" flipH="0" flipV="0">
            <a:off x="1333500" y="3448050"/>
            <a:ext cx="2628900" cy="266700"/>
          </a:xfrm>
          <a:prstGeom prst="rect"/>
        </p:spPr>
        <p:txBody>
          <a:bodyPr wrap="none" lIns="0" tIns="0" rIns="0" bIns="0"/>
          <a:p>
            <a:pPr>
              <a:lnSpc>
                <a:spcPct val="100000"/>
              </a:lnSpc>
            </a:pPr>
            <a:r>
              <a:rPr lang="zh-CN" sz="1725" b="1">
                <a:solidFill>
                  <a:srgbClr val="E8EEF7"/>
                </a:solidFill>
                <a:latin typeface="Microsoft YaHei"/>
                <a:ea typeface="Microsoft YaHei"/>
              </a:rPr>
              <a:t>不说「不开票可以便宜」。</a:t>
            </a:r>
            <a:endParaRPr/>
          </a:p>
        </p:txBody>
      </p:sp>
      <p:sp>
        <p:nvSpPr>
          <p:cNvPr id="487" name=""/>
          <p:cNvSpPr/>
          <p:nvPr/>
        </p:nvSpPr>
        <p:spPr>
          <a:xfrm rot="0" flipH="0" flipV="0">
            <a:off x="762000" y="3943350"/>
            <a:ext cx="381000" cy="381000"/>
          </a:xfrm>
          <a:prstGeom prst="roundRect">
            <a:avLst>
              <a:gd name="adj" fmla="val 50000"/>
            </a:avLst>
          </a:prstGeom>
          <a:solidFill>
            <a:srgbClr val="FF2D78">
              <a:alpha val="16000"/>
            </a:srgbClr>
          </a:solidFill>
          <a:ln w="12700">
            <a:solidFill>
              <a:srgbClr val="FF2D78">
                <a:alpha val="50000"/>
              </a:srgbClr>
            </a:solidFill>
            <a:prstDash val="solid"/>
          </a:ln>
        </p:spPr>
        <p:txBody>
          <a:bodyPr/>
          <a:p/>
        </p:txBody>
      </p:sp>
      <p:sp>
        <p:nvSpPr>
          <p:cNvPr id="488" name="" descr="{&quot;isTemplate&quot;:true,&quot;type&quot;:&quot;text&quot;}"/>
          <p:cNvSpPr txBox="1"/>
          <p:nvPr/>
        </p:nvSpPr>
        <p:spPr>
          <a:xfrm rot="0" flipH="0" flipV="0">
            <a:off x="914400" y="4038600"/>
            <a:ext cx="85725" cy="190500"/>
          </a:xfrm>
          <a:prstGeom prst="rect"/>
        </p:spPr>
        <p:txBody>
          <a:bodyPr wrap="none" lIns="0" tIns="0" rIns="0" bIns="0"/>
          <a:p>
            <a:pPr>
              <a:lnSpc>
                <a:spcPct val="100000"/>
              </a:lnSpc>
            </a:pPr>
            <a:r>
              <a:rPr lang="en-US" sz="1200" b="1">
                <a:solidFill>
                  <a:srgbClr val="FF2D78"/>
                </a:solidFill>
                <a:latin typeface="Consolas"/>
                <a:ea typeface="Consolas"/>
              </a:rPr>
              <a:t>5</a:t>
            </a:r>
            <a:endParaRPr/>
          </a:p>
        </p:txBody>
      </p:sp>
      <p:sp>
        <p:nvSpPr>
          <p:cNvPr id="489" name="" descr="{&quot;isTemplate&quot;:true,&quot;type&quot;:&quot;text&quot;}"/>
          <p:cNvSpPr txBox="1"/>
          <p:nvPr/>
        </p:nvSpPr>
        <p:spPr>
          <a:xfrm rot="0" flipH="0" flipV="0">
            <a:off x="1333500" y="4000500"/>
            <a:ext cx="2409825" cy="266700"/>
          </a:xfrm>
          <a:prstGeom prst="rect"/>
        </p:spPr>
        <p:txBody>
          <a:bodyPr wrap="none" lIns="0" tIns="0" rIns="0" bIns="0"/>
          <a:p>
            <a:pPr>
              <a:lnSpc>
                <a:spcPct val="100000"/>
              </a:lnSpc>
            </a:pPr>
            <a:r>
              <a:rPr lang="zh-CN" sz="1725" b="1">
                <a:solidFill>
                  <a:srgbClr val="E8EEF7"/>
                </a:solidFill>
                <a:latin typeface="Microsoft YaHei"/>
                <a:ea typeface="Microsoft YaHei"/>
              </a:rPr>
              <a:t>不让资金绕过持牌通道。</a:t>
            </a:r>
            <a:endParaRPr/>
          </a:p>
        </p:txBody>
      </p:sp>
      <p:sp>
        <p:nvSpPr>
          <p:cNvPr id="490" name=""/>
          <p:cNvSpPr/>
          <p:nvPr/>
        </p:nvSpPr>
        <p:spPr>
          <a:xfrm rot="0" flipH="0" flipV="0">
            <a:off x="762000" y="4505325"/>
            <a:ext cx="381000" cy="381000"/>
          </a:xfrm>
          <a:prstGeom prst="roundRect">
            <a:avLst>
              <a:gd name="adj" fmla="val 50000"/>
            </a:avLst>
          </a:prstGeom>
          <a:solidFill>
            <a:srgbClr val="FF2D78">
              <a:alpha val="16000"/>
            </a:srgbClr>
          </a:solidFill>
          <a:ln w="12700">
            <a:solidFill>
              <a:srgbClr val="FF2D78">
                <a:alpha val="50000"/>
              </a:srgbClr>
            </a:solidFill>
            <a:prstDash val="solid"/>
          </a:ln>
        </p:spPr>
        <p:txBody>
          <a:bodyPr/>
          <a:p/>
        </p:txBody>
      </p:sp>
      <p:sp>
        <p:nvSpPr>
          <p:cNvPr id="491" name="" descr="{&quot;isTemplate&quot;:true,&quot;type&quot;:&quot;text&quot;}"/>
          <p:cNvSpPr txBox="1"/>
          <p:nvPr/>
        </p:nvSpPr>
        <p:spPr>
          <a:xfrm rot="0" flipH="0" flipV="0">
            <a:off x="914400" y="4600575"/>
            <a:ext cx="85725" cy="190500"/>
          </a:xfrm>
          <a:prstGeom prst="rect"/>
        </p:spPr>
        <p:txBody>
          <a:bodyPr wrap="none" lIns="0" tIns="0" rIns="0" bIns="0"/>
          <a:p>
            <a:pPr>
              <a:lnSpc>
                <a:spcPct val="100000"/>
              </a:lnSpc>
            </a:pPr>
            <a:r>
              <a:rPr lang="en-US" sz="1200" b="1">
                <a:solidFill>
                  <a:srgbClr val="FF2D78"/>
                </a:solidFill>
                <a:latin typeface="Consolas"/>
                <a:ea typeface="Consolas"/>
              </a:rPr>
              <a:t>6</a:t>
            </a:r>
            <a:endParaRPr/>
          </a:p>
        </p:txBody>
      </p:sp>
      <p:sp>
        <p:nvSpPr>
          <p:cNvPr id="492" name="" descr="{&quot;isTemplate&quot;:true,&quot;type&quot;:&quot;text&quot;}"/>
          <p:cNvSpPr txBox="1"/>
          <p:nvPr/>
        </p:nvSpPr>
        <p:spPr>
          <a:xfrm rot="0" flipH="0" flipV="0">
            <a:off x="1333500" y="4562475"/>
            <a:ext cx="2409825" cy="266700"/>
          </a:xfrm>
          <a:prstGeom prst="rect"/>
        </p:spPr>
        <p:txBody>
          <a:bodyPr wrap="none" lIns="0" tIns="0" rIns="0" bIns="0"/>
          <a:p>
            <a:pPr>
              <a:lnSpc>
                <a:spcPct val="100000"/>
              </a:lnSpc>
            </a:pPr>
            <a:r>
              <a:rPr lang="zh-CN" sz="1725" b="1">
                <a:solidFill>
                  <a:srgbClr val="E8EEF7"/>
                </a:solidFill>
                <a:latin typeface="Microsoft YaHei"/>
                <a:ea typeface="Microsoft YaHei"/>
              </a:rPr>
              <a:t>不截图外发后台与素材。</a:t>
            </a:r>
            <a:endParaRPr/>
          </a:p>
        </p:txBody>
      </p:sp>
      <p:sp>
        <p:nvSpPr>
          <p:cNvPr id="493" name=""/>
          <p:cNvSpPr/>
          <p:nvPr/>
        </p:nvSpPr>
        <p:spPr>
          <a:xfrm rot="0" flipH="0" flipV="0">
            <a:off x="762000" y="5057775"/>
            <a:ext cx="381000" cy="381000"/>
          </a:xfrm>
          <a:prstGeom prst="roundRect">
            <a:avLst>
              <a:gd name="adj" fmla="val 50000"/>
            </a:avLst>
          </a:prstGeom>
          <a:solidFill>
            <a:srgbClr val="FF2D78">
              <a:alpha val="16000"/>
            </a:srgbClr>
          </a:solidFill>
          <a:ln w="12700">
            <a:solidFill>
              <a:srgbClr val="FF2D78">
                <a:alpha val="50000"/>
              </a:srgbClr>
            </a:solidFill>
            <a:prstDash val="solid"/>
          </a:ln>
        </p:spPr>
        <p:txBody>
          <a:bodyPr/>
          <a:p/>
        </p:txBody>
      </p:sp>
      <p:sp>
        <p:nvSpPr>
          <p:cNvPr id="494" name="" descr="{&quot;isTemplate&quot;:true,&quot;type&quot;:&quot;text&quot;}"/>
          <p:cNvSpPr txBox="1"/>
          <p:nvPr/>
        </p:nvSpPr>
        <p:spPr>
          <a:xfrm rot="0" flipH="0" flipV="0">
            <a:off x="914400" y="5153025"/>
            <a:ext cx="85725" cy="190500"/>
          </a:xfrm>
          <a:prstGeom prst="rect"/>
        </p:spPr>
        <p:txBody>
          <a:bodyPr wrap="none" lIns="0" tIns="0" rIns="0" bIns="0"/>
          <a:p>
            <a:pPr>
              <a:lnSpc>
                <a:spcPct val="100000"/>
              </a:lnSpc>
            </a:pPr>
            <a:r>
              <a:rPr lang="en-US" sz="1200" b="1">
                <a:solidFill>
                  <a:srgbClr val="FF2D78"/>
                </a:solidFill>
                <a:latin typeface="Consolas"/>
                <a:ea typeface="Consolas"/>
              </a:rPr>
              <a:t>7</a:t>
            </a:r>
            <a:endParaRPr/>
          </a:p>
        </p:txBody>
      </p:sp>
      <p:sp>
        <p:nvSpPr>
          <p:cNvPr id="495" name="" descr="{&quot;isTemplate&quot;:true,&quot;type&quot;:&quot;text&quot;}"/>
          <p:cNvSpPr txBox="1"/>
          <p:nvPr/>
        </p:nvSpPr>
        <p:spPr>
          <a:xfrm rot="0" flipH="0" flipV="0">
            <a:off x="1333500" y="5114925"/>
            <a:ext cx="3067050" cy="266700"/>
          </a:xfrm>
          <a:prstGeom prst="rect"/>
        </p:spPr>
        <p:txBody>
          <a:bodyPr wrap="none" lIns="0" tIns="0" rIns="0" bIns="0"/>
          <a:p>
            <a:pPr>
              <a:lnSpc>
                <a:spcPct val="100000"/>
              </a:lnSpc>
            </a:pPr>
            <a:r>
              <a:rPr lang="zh-CN" sz="1725" b="1">
                <a:solidFill>
                  <a:srgbClr val="E8EEF7"/>
                </a:solidFill>
                <a:latin typeface="Microsoft YaHei"/>
                <a:ea typeface="Microsoft YaHei"/>
              </a:rPr>
              <a:t>不私下承诺费率、账期、独家。</a:t>
            </a:r>
            <a:endParaRPr/>
          </a:p>
        </p:txBody>
      </p:sp>
      <p:sp>
        <p:nvSpPr>
          <p:cNvPr id="496" name=""/>
          <p:cNvSpPr/>
          <p:nvPr/>
        </p:nvSpPr>
        <p:spPr>
          <a:xfrm rot="0" flipH="0" flipV="0">
            <a:off x="762000" y="5619750"/>
            <a:ext cx="381000" cy="381000"/>
          </a:xfrm>
          <a:prstGeom prst="roundRect">
            <a:avLst>
              <a:gd name="adj" fmla="val 50000"/>
            </a:avLst>
          </a:prstGeom>
          <a:solidFill>
            <a:srgbClr val="FF2D78">
              <a:alpha val="16000"/>
            </a:srgbClr>
          </a:solidFill>
          <a:ln w="12700">
            <a:solidFill>
              <a:srgbClr val="FF2D78">
                <a:alpha val="50000"/>
              </a:srgbClr>
            </a:solidFill>
            <a:prstDash val="solid"/>
          </a:ln>
        </p:spPr>
        <p:txBody>
          <a:bodyPr/>
          <a:p/>
        </p:txBody>
      </p:sp>
      <p:sp>
        <p:nvSpPr>
          <p:cNvPr id="497" name="" descr="{&quot;isTemplate&quot;:true,&quot;type&quot;:&quot;text&quot;}"/>
          <p:cNvSpPr txBox="1"/>
          <p:nvPr/>
        </p:nvSpPr>
        <p:spPr>
          <a:xfrm rot="0" flipH="0" flipV="0">
            <a:off x="914400" y="5715000"/>
            <a:ext cx="85725" cy="190500"/>
          </a:xfrm>
          <a:prstGeom prst="rect"/>
        </p:spPr>
        <p:txBody>
          <a:bodyPr wrap="none" lIns="0" tIns="0" rIns="0" bIns="0"/>
          <a:p>
            <a:pPr>
              <a:lnSpc>
                <a:spcPct val="100000"/>
              </a:lnSpc>
            </a:pPr>
            <a:r>
              <a:rPr lang="en-US" sz="1200" b="1">
                <a:solidFill>
                  <a:srgbClr val="FF2D78"/>
                </a:solidFill>
                <a:latin typeface="Consolas"/>
                <a:ea typeface="Consolas"/>
              </a:rPr>
              <a:t>8</a:t>
            </a:r>
            <a:endParaRPr/>
          </a:p>
        </p:txBody>
      </p:sp>
      <p:sp>
        <p:nvSpPr>
          <p:cNvPr id="498" name="" descr="{&quot;isTemplate&quot;:true,&quot;type&quot;:&quot;text&quot;}"/>
          <p:cNvSpPr txBox="1"/>
          <p:nvPr/>
        </p:nvSpPr>
        <p:spPr>
          <a:xfrm rot="0" flipH="0" flipV="0">
            <a:off x="1333500" y="5676900"/>
            <a:ext cx="2847975" cy="266700"/>
          </a:xfrm>
          <a:prstGeom prst="rect"/>
        </p:spPr>
        <p:txBody>
          <a:bodyPr wrap="none" lIns="0" tIns="0" rIns="0" bIns="0"/>
          <a:p>
            <a:pPr>
              <a:lnSpc>
                <a:spcPct val="100000"/>
              </a:lnSpc>
            </a:pPr>
            <a:r>
              <a:rPr lang="zh-CN" sz="1725" b="1">
                <a:solidFill>
                  <a:srgbClr val="E8EEF7"/>
                </a:solidFill>
                <a:latin typeface="Microsoft YaHei"/>
                <a:ea typeface="Microsoft YaHei"/>
              </a:rPr>
              <a:t>不替公司认定侵权成立与否。</a:t>
            </a:r>
            <a:endParaRPr/>
          </a:p>
        </p:txBody>
      </p:sp>
      <p:pic>
        <p:nvPicPr>
          <p:cNvPr id="499" name=""/>
          <p:cNvPicPr>
            <a:picLocks noChangeAspect="1"/>
          </p:cNvPicPr>
          <p:nvPr/>
        </p:nvPicPr>
        <p:blipFill>
          <a:blip r:embed="rId1"/>
          <a:srcRect l="4545" t="0" r="4545" b="0"/>
          <a:stretch>
            <a:fillRect/>
          </a:stretch>
        </p:blipFill>
        <p:spPr>
          <a:xfrm rot="0" flipH="0" flipV="0">
            <a:off x="9867900" y="4324350"/>
            <a:ext cx="1905000" cy="2095500"/>
          </a:xfrm>
          <a:prstGeom prst="rect">
            <a:avLst/>
          </a:prstGeom>
          <a:ln/>
        </p:spPr>
      </p:pic>
      <p:sp>
        <p:nvSpPr>
          <p:cNvPr id="500" name="" descr="{&quot;isTemplate&quot;:true,&quot;type&quot;:&quot;text&quot;}"/>
          <p:cNvSpPr txBox="1"/>
          <p:nvPr/>
        </p:nvSpPr>
        <p:spPr>
          <a:xfrm rot="0" flipH="0" flipV="0">
            <a:off x="762000" y="6305550"/>
            <a:ext cx="2933700" cy="133350"/>
          </a:xfrm>
          <a:prstGeom prst="rect"/>
        </p:spPr>
        <p:txBody>
          <a:bodyPr wrap="none" lIns="0" tIns="0" rIns="0" bIns="0"/>
          <a:p>
            <a:pPr>
              <a:lnSpc>
                <a:spcPct val="100000"/>
              </a:lnSpc>
            </a:pPr>
            <a:r>
              <a:rPr lang="en-US" sz="825" spc="75">
                <a:solidFill>
                  <a:srgbClr val="E8EEF7">
                    <a:alpha val="40000"/>
                  </a:srgbClr>
                </a:solidFill>
                <a:latin typeface="Consolas"/>
                <a:ea typeface="Consolas"/>
              </a:rPr>
              <a:t xml:space="preserve">MMB PORTRAITMART · </a:t>
            </a:r>
            <a:r>
              <a:rPr lang="zh-CN" sz="825" spc="75">
                <a:solidFill>
                  <a:srgbClr val="E8EEF7">
                    <a:alpha val="40000"/>
                  </a:srgbClr>
                </a:solidFill>
                <a:latin typeface="Consolas"/>
                <a:ea typeface="Consolas"/>
              </a:rPr>
              <a:t>内部文件</a:t>
            </a:r>
            <a:r>
              <a:rPr lang="en-US" sz="825" spc="75">
                <a:solidFill>
                  <a:srgbClr val="E8EEF7">
                    <a:alpha val="40000"/>
                  </a:srgbClr>
                </a:solidFill>
                <a:latin typeface="Consolas"/>
                <a:ea typeface="Consolas"/>
              </a:rPr>
              <a:t xml:space="preserve"> </a:t>
            </a:r>
            <a:r>
              <a:rPr lang="zh-CN" sz="825" spc="75">
                <a:solidFill>
                  <a:srgbClr val="E8EEF7">
                    <a:alpha val="40000"/>
                  </a:srgbClr>
                </a:solidFill>
                <a:latin typeface="Consolas"/>
                <a:ea typeface="Consolas"/>
              </a:rPr>
              <a:t>禁止外传</a:t>
            </a:r>
            <a:r>
              <a:rPr lang="en-US" sz="825" spc="75">
                <a:solidFill>
                  <a:srgbClr val="E8EEF7">
                    <a:alpha val="40000"/>
                  </a:srgbClr>
                </a:solidFill>
                <a:latin typeface="Consolas"/>
                <a:ea typeface="Consolas"/>
              </a:rPr>
              <a:t xml:space="preserve"> · 31 / 32</a:t>
            </a:r>
            <a:endParaRPr/>
          </a:p>
        </p:txBody>
      </p:sp>
    </p:spTree>
  </p:cSld>
</p:sld>
</file>

<file path=ppt/slides/slide32.xml><?xml version="1.0" encoding="utf-8"?>
<p:sld xmlns:p="http://schemas.openxmlformats.org/presentationml/2006/main" xmlns:a="http://schemas.openxmlformats.org/drawingml/2006/main" xmlns:asvg="http://schemas.microsoft.com/office/drawing/2016/SVG/main" xmlns:r="http://schemas.openxmlformats.org/officeDocument/2006/relationships" xmlns:mc="http://schemas.openxmlformats.org/markup-compatibility/2006" mc:Ignorable="asvg">
  <p:cSld>
    <p:spTree>
      <p:nvGrpSpPr>
        <p:cNvPr id="501" name="" descr="&lt;Slide style={{ width: 1280, height: 720, background: '#0A1220', position: 'relative', overflow: 'hidden', fontFamily: &quot;'Microsoft YaHei', 'PingFang SC', sans-serif&quot; }}&gt;&#10;  &lt;Box style={{ position: 'absolute', top: 0, left: 0, right: 0, bottom: 0, background: 'linear-gradient(135deg, rgba(0,229,255,0.13) 0%, rgba(10,18,32,0) 50%, rgba(255,45,120,0.11) 100%)' }} /&gt;&#10;  &lt;svg width={1280} height={720} viewBox='0 0 1280 720' style={{ position: 'absolute', top: 0, left: 0 }}&gt;&#10;    &lt;circle cx='640' cy='360' r='260' fill='none' stroke='rgba(0,229,255,0.13)' strokeWidth='1.5' /&gt;&#10;    &lt;circle cx='640' cy='360' r='190' fill='none' stroke='rgba(255,45,120,0.14)' strokeWidth='1' strokeDasharray='6 6' /&gt;&#10;  &lt;/svg&gt;&#10;  &lt;Image src=&quot;assets/bear_thumbs.png&quot; style={{ position: 'absolute', right: 44, bottom: 42, width: 235, height: 260, objectFit: 'contain' }} /&gt;&#10;  &lt;Box style={{ position: 'absolute', left: 140, right: 140, top: 150, alignItems: 'center' }}&gt;&#10;    &lt;Text style={{ fontFamily: 'Consolas, monospace', fontSize: 14, letterSpacing: 5, color: '#FF2D78' }}&gt;THANK YOU · 考核 80 分合格后方可独立对客&lt;/Text&gt;&#10;    &lt;Text style={{ fontSize: 46, fontWeight: 'bold', color: '#E8EEF7', textAlign: 'center', lineHeight: 1.4, marginTop: 26 }}&gt;口径不统一，专业就打折。&lt;br /&gt;&lt;span style={{ color: '#00E5FF' }}&gt;凡对外表述与手册不一致的，一律以手册为准。&lt;/span&gt;&lt;/Text&gt;&#10;    &lt;Box style={{ width: 110, height: 4, background: 'linear-gradient(90deg, #00E5FF, rgba(0,229,255,0))', marginTop: 28 }} /&gt;&#10;    &lt;Text style={{ fontSize: 15, color: 'rgba(232,238,247,0.6)', marginTop: 22, textAlign: 'center' }}&gt;法规或费率有变更时，7 个工作日内发布口径更新并组织专项培训&lt;br /&gt;完整内容见《员工 SOP 培训手册》V1.1（sop.html / 可打印版）&lt;/Text&gt;&#10;  &lt;/Box&gt;&#10;  &lt;Text style={{ position: 'absolute', left: 80, bottom: 44, fontFamily: 'Consolas, monospace', fontSize: 11, letterSpacing: 1, color: 'rgba(232,238,247,0.4)' }}&gt;MMB PORTRAITMART · 内部文件 禁止外传 · 32 / 32&lt;/Text&gt;&#10;&lt;/Slide&gt;&#10;"/>
        <p:cNvGrpSpPr/>
        <p:nvPr/>
      </p:nvGrpSpPr>
      <p:grpSpPr>
        <a:xfrm>
          <a:off x="0" y="0"/>
          <a:ext cx="0" cy="0"/>
          <a:chOff x="0" y="0"/>
          <a:chExt cx="0" cy="0"/>
        </a:xfrm>
      </p:grpSpPr>
      <p:sp>
        <p:nvSpPr>
          <p:cNvPr id="502" name=""/>
          <p:cNvSpPr/>
          <p:nvPr/>
        </p:nvSpPr>
        <p:spPr>
          <a:xfrm rot="0" flipH="0" flipV="0">
            <a:off x="0" y="0"/>
            <a:ext cx="12192000" cy="6858000"/>
          </a:xfrm>
          <a:prstGeom prst="rect">
            <a:avLst/>
          </a:prstGeom>
          <a:solidFill>
            <a:srgbClr val="0A1220"/>
          </a:solidFill>
          <a:ln/>
        </p:spPr>
        <p:txBody>
          <a:bodyPr/>
          <a:p/>
        </p:txBody>
      </p:sp>
      <p:sp>
        <p:nvSpPr>
          <p:cNvPr id="503" name=""/>
          <p:cNvSpPr/>
          <p:nvPr/>
        </p:nvSpPr>
        <p:spPr>
          <a:xfrm rot="0" flipH="0" flipV="0">
            <a:off x="0" y="0"/>
            <a:ext cx="12192000" cy="6858000"/>
          </a:xfrm>
          <a:prstGeom prst="rect">
            <a:avLst/>
          </a:prstGeom>
          <a:gradFill>
            <a:gsLst>
              <a:gs pos="0">
                <a:srgbClr val="00E5FF">
                  <a:alpha val="13000"/>
                </a:srgbClr>
              </a:gs>
              <a:gs pos="50000">
                <a:srgbClr val="0A1220">
                  <a:alpha val="0"/>
                </a:srgbClr>
              </a:gs>
              <a:gs pos="100000">
                <a:srgbClr val="FF2D78">
                  <a:alpha val="11000"/>
                </a:srgbClr>
              </a:gs>
            </a:gsLst>
            <a:lin ang="2700000" scaled="1"/>
          </a:gradFill>
          <a:ln/>
        </p:spPr>
        <p:txBody>
          <a:bodyPr/>
          <a:p/>
        </p:txBody>
      </p:sp>
      <p:pic>
        <p:nvPicPr>
          <p:cNvPr id="504" name=""/>
          <p:cNvPicPr>
            <a:picLocks noChangeAspect="1"/>
          </p:cNvPicPr>
          <p:nvPr/>
        </p:nvPicPr>
        <p:blipFill>
          <a:blip r:embed="rId1">
            <a:extLst>
              <a:ext uri="{96DAC541-7B7A-43D3-8B79-37D633B846F1}">
                <asvg:svgBlip r:embed="rId1"/>
              </a:ext>
            </a:extLst>
          </a:blip>
          <a:stretch>
            <a:fillRect/>
          </a:stretch>
        </p:blipFill>
        <p:spPr>
          <a:xfrm rot="0" flipH="0" flipV="0">
            <a:off x="0" y="0"/>
            <a:ext cx="12192000" cy="6858000"/>
          </a:xfrm>
          <a:prstGeom prst="rect">
            <a:avLst/>
          </a:prstGeom>
          <a:ln/>
        </p:spPr>
      </p:pic>
      <p:pic>
        <p:nvPicPr>
          <p:cNvPr id="505" name=""/>
          <p:cNvPicPr>
            <a:picLocks noChangeAspect="1"/>
          </p:cNvPicPr>
          <p:nvPr/>
        </p:nvPicPr>
        <p:blipFill>
          <a:blip r:embed="rId2"/>
          <a:srcRect l="4807" t="0" r="4807" b="0"/>
          <a:stretch>
            <a:fillRect/>
          </a:stretch>
        </p:blipFill>
        <p:spPr>
          <a:xfrm rot="0" flipH="0" flipV="0">
            <a:off x="9534525" y="3981450"/>
            <a:ext cx="2238375" cy="2476500"/>
          </a:xfrm>
          <a:prstGeom prst="rect">
            <a:avLst/>
          </a:prstGeom>
          <a:ln/>
        </p:spPr>
      </p:pic>
      <p:sp>
        <p:nvSpPr>
          <p:cNvPr id="506" name="" descr="{&quot;isTemplate&quot;:true,&quot;type&quot;:&quot;text&quot;}"/>
          <p:cNvSpPr txBox="1"/>
          <p:nvPr/>
        </p:nvSpPr>
        <p:spPr>
          <a:xfrm rot="0" flipH="0" flipV="0">
            <a:off x="4038600" y="1428750"/>
            <a:ext cx="4114800" cy="161925"/>
          </a:xfrm>
          <a:prstGeom prst="rect"/>
        </p:spPr>
        <p:txBody>
          <a:bodyPr wrap="none" lIns="0" tIns="0" rIns="0" bIns="0"/>
          <a:p>
            <a:pPr>
              <a:lnSpc>
                <a:spcPct val="100000"/>
              </a:lnSpc>
            </a:pPr>
            <a:r>
              <a:rPr lang="en-US" sz="1050" spc="375">
                <a:solidFill>
                  <a:srgbClr val="FF2D78"/>
                </a:solidFill>
                <a:latin typeface="Consolas"/>
                <a:ea typeface="Consolas"/>
              </a:rPr>
              <a:t xml:space="preserve">THANK YOU · </a:t>
            </a:r>
            <a:r>
              <a:rPr lang="zh-CN" sz="1050" spc="375">
                <a:solidFill>
                  <a:srgbClr val="FF2D78"/>
                </a:solidFill>
                <a:latin typeface="Consolas"/>
                <a:ea typeface="Consolas"/>
              </a:rPr>
              <a:t>考核</a:t>
            </a:r>
            <a:r>
              <a:rPr lang="en-US" sz="1050" spc="375">
                <a:solidFill>
                  <a:srgbClr val="FF2D78"/>
                </a:solidFill>
                <a:latin typeface="Consolas"/>
                <a:ea typeface="Consolas"/>
              </a:rPr>
              <a:t xml:space="preserve"> 80 </a:t>
            </a:r>
            <a:r>
              <a:rPr lang="zh-CN" sz="1050" spc="375">
                <a:solidFill>
                  <a:srgbClr val="FF2D78"/>
                </a:solidFill>
                <a:latin typeface="Consolas"/>
                <a:ea typeface="Consolas"/>
              </a:rPr>
              <a:t>分合格后方可独立对客</a:t>
            </a:r>
            <a:endParaRPr/>
          </a:p>
        </p:txBody>
      </p:sp>
      <p:sp>
        <p:nvSpPr>
          <p:cNvPr id="507" name="" descr="{&quot;isTemplate&quot;:true,&quot;type&quot;:&quot;text&quot;}"/>
          <p:cNvSpPr txBox="1"/>
          <p:nvPr/>
        </p:nvSpPr>
        <p:spPr>
          <a:xfrm rot="0" flipH="0" flipV="0">
            <a:off x="1495425" y="1838325"/>
            <a:ext cx="9201150" cy="1476375"/>
          </a:xfrm>
          <a:prstGeom prst="rect"/>
        </p:spPr>
        <p:txBody>
          <a:bodyPr wrap="none" lIns="0" tIns="0" rIns="0" bIns="0"/>
          <a:p>
            <a:pPr algn="ctr">
              <a:lnSpc>
                <a:spcPct val="140000"/>
              </a:lnSpc>
            </a:pPr>
            <a:r>
              <a:rPr lang="zh-CN" sz="3450" b="1">
                <a:solidFill>
                  <a:srgbClr val="E8EEF7"/>
                </a:solidFill>
                <a:latin typeface="Microsoft YaHei"/>
                <a:ea typeface="Microsoft YaHei"/>
              </a:rPr>
              <a:t>口径不统一，专业就打折。</a:t>
            </a:r>
            <a:endParaRPr/>
          </a:p>
          <a:p>
            <a:pPr algn="ctr">
              <a:lnSpc>
                <a:spcPct val="140000"/>
              </a:lnSpc>
            </a:pPr>
            <a:r>
              <a:rPr lang="zh-CN" sz="3450" b="1">
                <a:solidFill>
                  <a:srgbClr val="00E5FF"/>
                </a:solidFill>
                <a:latin typeface="Microsoft YaHei"/>
                <a:ea typeface="Microsoft YaHei"/>
              </a:rPr>
              <a:t>凡对外表述与手册不一致的，一律以手册为准。</a:t>
            </a:r>
            <a:endParaRPr/>
          </a:p>
        </p:txBody>
      </p:sp>
      <p:sp>
        <p:nvSpPr>
          <p:cNvPr id="508" name=""/>
          <p:cNvSpPr/>
          <p:nvPr/>
        </p:nvSpPr>
        <p:spPr>
          <a:xfrm rot="0" flipH="0" flipV="0">
            <a:off x="5572125" y="3581400"/>
            <a:ext cx="1047750" cy="38100"/>
          </a:xfrm>
          <a:prstGeom prst="rect">
            <a:avLst/>
          </a:prstGeom>
          <a:gradFill>
            <a:gsLst>
              <a:gs pos="0">
                <a:srgbClr val="00E5FF"/>
              </a:gs>
              <a:gs pos="100000">
                <a:srgbClr val="00E5FF">
                  <a:alpha val="0"/>
                </a:srgbClr>
              </a:gs>
            </a:gsLst>
            <a:lin ang="0" scaled="1"/>
          </a:gradFill>
          <a:ln/>
        </p:spPr>
        <p:txBody>
          <a:bodyPr/>
          <a:p/>
        </p:txBody>
      </p:sp>
      <p:sp>
        <p:nvSpPr>
          <p:cNvPr id="509" name="" descr="{&quot;isTemplate&quot;:true,&quot;type&quot;:&quot;text&quot;}"/>
          <p:cNvSpPr txBox="1"/>
          <p:nvPr/>
        </p:nvSpPr>
        <p:spPr>
          <a:xfrm rot="0" flipH="0" flipV="0">
            <a:off x="4029075" y="3829050"/>
            <a:ext cx="4133850" cy="342900"/>
          </a:xfrm>
          <a:prstGeom prst="rect"/>
        </p:spPr>
        <p:txBody>
          <a:bodyPr wrap="none" lIns="0" tIns="0" rIns="0" bIns="0"/>
          <a:p>
            <a:pPr algn="ctr">
              <a:lnSpc>
                <a:spcPct val="100000"/>
              </a:lnSpc>
            </a:pPr>
            <a:r>
              <a:rPr lang="zh-CN" sz="1125">
                <a:solidFill>
                  <a:srgbClr val="E8EEF7">
                    <a:alpha val="60000"/>
                  </a:srgbClr>
                </a:solidFill>
                <a:latin typeface="Microsoft YaHei"/>
                <a:ea typeface="Microsoft YaHei"/>
              </a:rPr>
              <a:t>法规或费率有变更时，</a:t>
            </a:r>
            <a:r>
              <a:rPr lang="en-US" sz="1125">
                <a:solidFill>
                  <a:srgbClr val="E8EEF7">
                    <a:alpha val="60000"/>
                  </a:srgbClr>
                </a:solidFill>
                <a:latin typeface="Microsoft YaHei"/>
                <a:ea typeface="Microsoft YaHei"/>
              </a:rPr>
              <a:t xml:space="preserve">7 </a:t>
            </a:r>
            <a:r>
              <a:rPr lang="zh-CN" sz="1125">
                <a:solidFill>
                  <a:srgbClr val="E8EEF7">
                    <a:alpha val="60000"/>
                  </a:srgbClr>
                </a:solidFill>
                <a:latin typeface="Microsoft YaHei"/>
                <a:ea typeface="Microsoft YaHei"/>
              </a:rPr>
              <a:t>个工作日内发布口径更新并组织专项培训</a:t>
            </a:r>
            <a:endParaRPr/>
          </a:p>
          <a:p>
            <a:pPr algn="ctr">
              <a:lnSpc>
                <a:spcPct val="100000"/>
              </a:lnSpc>
            </a:pPr>
            <a:r>
              <a:rPr lang="zh-CN" sz="1125">
                <a:solidFill>
                  <a:srgbClr val="E8EEF7">
                    <a:alpha val="60000"/>
                  </a:srgbClr>
                </a:solidFill>
                <a:latin typeface="Microsoft YaHei"/>
                <a:ea typeface="Microsoft YaHei"/>
              </a:rPr>
              <a:t>完整内容见《员工</a:t>
            </a:r>
            <a:r>
              <a:rPr lang="en-US" sz="1125">
                <a:solidFill>
                  <a:srgbClr val="E8EEF7">
                    <a:alpha val="60000"/>
                  </a:srgbClr>
                </a:solidFill>
                <a:latin typeface="Microsoft YaHei"/>
                <a:ea typeface="Microsoft YaHei"/>
              </a:rPr>
              <a:t xml:space="preserve"> SOP </a:t>
            </a:r>
            <a:r>
              <a:rPr lang="zh-CN" sz="1125">
                <a:solidFill>
                  <a:srgbClr val="E8EEF7">
                    <a:alpha val="60000"/>
                  </a:srgbClr>
                </a:solidFill>
                <a:latin typeface="Microsoft YaHei"/>
                <a:ea typeface="Microsoft YaHei"/>
              </a:rPr>
              <a:t>培训手册》</a:t>
            </a:r>
            <a:r>
              <a:rPr lang="en-US" sz="1125">
                <a:solidFill>
                  <a:srgbClr val="E8EEF7">
                    <a:alpha val="60000"/>
                  </a:srgbClr>
                </a:solidFill>
                <a:latin typeface="Microsoft YaHei"/>
                <a:ea typeface="Microsoft YaHei"/>
              </a:rPr>
              <a:t>V1.1</a:t>
            </a:r>
            <a:r>
              <a:rPr lang="zh-CN" sz="1125">
                <a:solidFill>
                  <a:srgbClr val="E8EEF7">
                    <a:alpha val="60000"/>
                  </a:srgbClr>
                </a:solidFill>
                <a:latin typeface="Microsoft YaHei"/>
                <a:ea typeface="Microsoft YaHei"/>
              </a:rPr>
              <a:t>（</a:t>
            </a:r>
            <a:r>
              <a:rPr lang="en-US" sz="1125">
                <a:solidFill>
                  <a:srgbClr val="E8EEF7">
                    <a:alpha val="60000"/>
                  </a:srgbClr>
                </a:solidFill>
                <a:latin typeface="Microsoft YaHei"/>
                <a:ea typeface="Microsoft YaHei"/>
              </a:rPr>
              <a:t xml:space="preserve">sop.html / </a:t>
            </a:r>
            <a:r>
              <a:rPr lang="zh-CN" sz="1125">
                <a:solidFill>
                  <a:srgbClr val="E8EEF7">
                    <a:alpha val="60000"/>
                  </a:srgbClr>
                </a:solidFill>
                <a:latin typeface="Microsoft YaHei"/>
                <a:ea typeface="Microsoft YaHei"/>
              </a:rPr>
              <a:t>可打印版）</a:t>
            </a:r>
            <a:endParaRPr/>
          </a:p>
        </p:txBody>
      </p:sp>
      <p:sp>
        <p:nvSpPr>
          <p:cNvPr id="510" name="" descr="{&quot;isTemplate&quot;:true,&quot;type&quot;:&quot;text&quot;}"/>
          <p:cNvSpPr txBox="1"/>
          <p:nvPr/>
        </p:nvSpPr>
        <p:spPr>
          <a:xfrm rot="0" flipH="0" flipV="0">
            <a:off x="762000" y="6305550"/>
            <a:ext cx="2933700" cy="133350"/>
          </a:xfrm>
          <a:prstGeom prst="rect"/>
        </p:spPr>
        <p:txBody>
          <a:bodyPr wrap="none" lIns="0" tIns="0" rIns="0" bIns="0"/>
          <a:p>
            <a:pPr>
              <a:lnSpc>
                <a:spcPct val="100000"/>
              </a:lnSpc>
            </a:pPr>
            <a:r>
              <a:rPr lang="en-US" sz="825" spc="75">
                <a:solidFill>
                  <a:srgbClr val="E8EEF7">
                    <a:alpha val="40000"/>
                  </a:srgbClr>
                </a:solidFill>
                <a:latin typeface="Consolas"/>
                <a:ea typeface="Consolas"/>
              </a:rPr>
              <a:t xml:space="preserve">MMB PORTRAITMART · </a:t>
            </a:r>
            <a:r>
              <a:rPr lang="zh-CN" sz="825" spc="75">
                <a:solidFill>
                  <a:srgbClr val="E8EEF7">
                    <a:alpha val="40000"/>
                  </a:srgbClr>
                </a:solidFill>
                <a:latin typeface="Consolas"/>
                <a:ea typeface="Consolas"/>
              </a:rPr>
              <a:t>内部文件</a:t>
            </a:r>
            <a:r>
              <a:rPr lang="en-US" sz="825" spc="75">
                <a:solidFill>
                  <a:srgbClr val="E8EEF7">
                    <a:alpha val="40000"/>
                  </a:srgbClr>
                </a:solidFill>
                <a:latin typeface="Consolas"/>
                <a:ea typeface="Consolas"/>
              </a:rPr>
              <a:t xml:space="preserve"> </a:t>
            </a:r>
            <a:r>
              <a:rPr lang="zh-CN" sz="825" spc="75">
                <a:solidFill>
                  <a:srgbClr val="E8EEF7">
                    <a:alpha val="40000"/>
                  </a:srgbClr>
                </a:solidFill>
                <a:latin typeface="Consolas"/>
                <a:ea typeface="Consolas"/>
              </a:rPr>
              <a:t>禁止外传</a:t>
            </a:r>
            <a:r>
              <a:rPr lang="en-US" sz="825" spc="75">
                <a:solidFill>
                  <a:srgbClr val="E8EEF7">
                    <a:alpha val="40000"/>
                  </a:srgbClr>
                </a:solidFill>
                <a:latin typeface="Consolas"/>
                <a:ea typeface="Consolas"/>
              </a:rPr>
              <a:t xml:space="preserve"> · 32 / 32</a:t>
            </a:r>
            <a:endParaRP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xmlns:vt="http://schemas.openxmlformats.org/officeDocument/2006/docPropsVTypes">
  <Application>Tencent office</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2026-09-24T22:10:13Z</dcterms:created>
  <dcterms:modified xsi:type="dcterms:W3CDTF">2026-09-24T22:10:13Z</dcterms:modified>
</cp:coreProperties>
</file>